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0" r:id="rId1"/>
  </p:sldMasterIdLst>
  <p:notesMasterIdLst>
    <p:notesMasterId r:id="rId8"/>
  </p:notesMasterIdLst>
  <p:handoutMasterIdLst>
    <p:handoutMasterId r:id="rId9"/>
  </p:handoutMasterIdLst>
  <p:sldIdLst>
    <p:sldId id="257" r:id="rId2"/>
    <p:sldId id="553" r:id="rId3"/>
    <p:sldId id="554" r:id="rId4"/>
    <p:sldId id="552" r:id="rId5"/>
    <p:sldId id="556" r:id="rId6"/>
    <p:sldId id="559" r:id="rId7"/>
  </p:sldIdLst>
  <p:sldSz cx="9144000" cy="6858000" type="screen4x3"/>
  <p:notesSz cx="6815138" cy="99441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rma ASTRAUSKAITE" initials="I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CC519"/>
    <a:srgbClr val="1D9862"/>
    <a:srgbClr val="1CB8CF"/>
    <a:srgbClr val="1F497D"/>
    <a:srgbClr val="EE6F20"/>
    <a:srgbClr val="FCCD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84" autoAdjust="0"/>
    <p:restoredTop sz="94720" autoAdjust="0"/>
  </p:normalViewPr>
  <p:slideViewPr>
    <p:cSldViewPr>
      <p:cViewPr varScale="1">
        <p:scale>
          <a:sx n="105" d="100"/>
          <a:sy n="105" d="100"/>
        </p:scale>
        <p:origin x="227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3354" y="54"/>
      </p:cViewPr>
      <p:guideLst>
        <p:guide orient="horz" pos="3132"/>
        <p:guide pos="214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6" cy="498316"/>
          </a:xfrm>
          <a:prstGeom prst="rect">
            <a:avLst/>
          </a:prstGeom>
        </p:spPr>
        <p:txBody>
          <a:bodyPr vert="horz" lIns="91184" tIns="45592" rIns="91184" bIns="4559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60335" y="0"/>
            <a:ext cx="2953226" cy="498316"/>
          </a:xfrm>
          <a:prstGeom prst="rect">
            <a:avLst/>
          </a:prstGeom>
        </p:spPr>
        <p:txBody>
          <a:bodyPr vert="horz" lIns="91184" tIns="45592" rIns="91184" bIns="45592" rtlCol="0"/>
          <a:lstStyle>
            <a:lvl1pPr algn="r">
              <a:defRPr sz="1200"/>
            </a:lvl1pPr>
          </a:lstStyle>
          <a:p>
            <a:fld id="{6A217334-CD70-45AD-9625-EBAB1C21489B}" type="datetimeFigureOut">
              <a:rPr lang="en-GB" smtClean="0"/>
              <a:pPr/>
              <a:t>09/03/2021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785"/>
            <a:ext cx="2953226" cy="498316"/>
          </a:xfrm>
          <a:prstGeom prst="rect">
            <a:avLst/>
          </a:prstGeom>
        </p:spPr>
        <p:txBody>
          <a:bodyPr vert="horz" lIns="91184" tIns="45592" rIns="91184" bIns="4559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60335" y="9445785"/>
            <a:ext cx="2953226" cy="498316"/>
          </a:xfrm>
          <a:prstGeom prst="rect">
            <a:avLst/>
          </a:prstGeom>
        </p:spPr>
        <p:txBody>
          <a:bodyPr vert="horz" lIns="91184" tIns="45592" rIns="91184" bIns="45592" rtlCol="0" anchor="b"/>
          <a:lstStyle>
            <a:lvl1pPr algn="r">
              <a:defRPr sz="1200"/>
            </a:lvl1pPr>
          </a:lstStyle>
          <a:p>
            <a:fld id="{7D9447EF-D3F5-4F32-AFBB-8B25E6D25808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623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52750" cy="496888"/>
          </a:xfrm>
          <a:prstGeom prst="rect">
            <a:avLst/>
          </a:prstGeom>
        </p:spPr>
        <p:txBody>
          <a:bodyPr vert="horz" lIns="91164" tIns="45582" rIns="91164" bIns="4558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60800" y="2"/>
            <a:ext cx="2952750" cy="496888"/>
          </a:xfrm>
          <a:prstGeom prst="rect">
            <a:avLst/>
          </a:prstGeom>
        </p:spPr>
        <p:txBody>
          <a:bodyPr vert="horz" lIns="91164" tIns="45582" rIns="91164" bIns="4558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B1F25E5-9C24-4FE1-B115-6069EB5969C1}" type="datetimeFigureOut">
              <a:rPr lang="fr-FR"/>
              <a:pPr>
                <a:defRPr/>
              </a:pPr>
              <a:t>09/03/2021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70462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64" tIns="45582" rIns="91164" bIns="45582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1038" y="4722815"/>
            <a:ext cx="5453062" cy="4475162"/>
          </a:xfrm>
          <a:prstGeom prst="rect">
            <a:avLst/>
          </a:prstGeom>
        </p:spPr>
        <p:txBody>
          <a:bodyPr vert="horz" lIns="91164" tIns="45582" rIns="91164" bIns="45582" rtlCol="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445627"/>
            <a:ext cx="2952750" cy="496888"/>
          </a:xfrm>
          <a:prstGeom prst="rect">
            <a:avLst/>
          </a:prstGeom>
        </p:spPr>
        <p:txBody>
          <a:bodyPr vert="horz" lIns="91164" tIns="45582" rIns="91164" bIns="4558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60800" y="9445627"/>
            <a:ext cx="2952750" cy="496888"/>
          </a:xfrm>
          <a:prstGeom prst="rect">
            <a:avLst/>
          </a:prstGeom>
        </p:spPr>
        <p:txBody>
          <a:bodyPr vert="horz" lIns="91164" tIns="45582" rIns="91164" bIns="4558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EDEE701-FE50-4BF2-BCA8-71174D1CAB80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37888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DEE701-FE50-4BF2-BCA8-71174D1CAB80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0500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1" i="1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RII (</a:t>
            </a:r>
            <a:r>
              <a:rPr lang="en-US" sz="1200" b="1" i="1" u="none" strike="noStrik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parners</a:t>
            </a:r>
            <a:r>
              <a:rPr lang="en-US" sz="1200" b="1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</a:t>
            </a:r>
            <a:r>
              <a:rPr lang="en-US" sz="1200" b="1" i="1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hared definition): </a:t>
            </a:r>
            <a:r>
              <a:rPr lang="en-US" sz="1200" b="1" i="1" u="none" strike="noStrik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organisations</a:t>
            </a:r>
            <a:r>
              <a:rPr lang="en-US" sz="1200" b="1" i="1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that offer services to users to support the translation of technologies into</a:t>
            </a:r>
            <a:endParaRPr lang="en-US" dirty="0"/>
          </a:p>
          <a:p>
            <a:pPr rtl="0" fontAlgn="base"/>
            <a:r>
              <a:rPr lang="en-US" sz="1200" b="1" i="1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actual business useful products and solutions. It offers state-of-the-art and innovation-oriented technology infrastructure and experts than can provide support to business’ innovation activity.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4833D-76F3-4D42-9B32-3B4FACCE3E4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380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dirty="0" err="1"/>
              <a:t>Health</a:t>
            </a:r>
            <a:r>
              <a:rPr lang="it-IT" dirty="0"/>
              <a:t> </a:t>
            </a:r>
            <a:r>
              <a:rPr lang="it-IT" dirty="0" err="1"/>
              <a:t>tech</a:t>
            </a:r>
            <a:r>
              <a:rPr lang="it-IT" dirty="0"/>
              <a:t>: </a:t>
            </a:r>
            <a:r>
              <a:rPr lang="it-IT" dirty="0" err="1"/>
              <a:t>microfluidics</a:t>
            </a:r>
            <a:r>
              <a:rPr lang="it-IT" dirty="0"/>
              <a:t>, </a:t>
            </a:r>
            <a:r>
              <a:rPr lang="it-IT" dirty="0" err="1"/>
              <a:t>biomedical</a:t>
            </a:r>
            <a:r>
              <a:rPr lang="it-IT" dirty="0"/>
              <a:t> </a:t>
            </a:r>
            <a:r>
              <a:rPr lang="it-IT" dirty="0" err="1"/>
              <a:t>sensors</a:t>
            </a:r>
            <a:r>
              <a:rPr lang="it-IT" dirty="0"/>
              <a:t>, </a:t>
            </a:r>
            <a:r>
              <a:rPr lang="it-IT" dirty="0" err="1"/>
              <a:t>automatic</a:t>
            </a:r>
            <a:r>
              <a:rPr lang="it-IT" dirty="0"/>
              <a:t> </a:t>
            </a:r>
            <a:r>
              <a:rPr lang="it-IT" dirty="0" err="1"/>
              <a:t>testing</a:t>
            </a:r>
            <a:r>
              <a:rPr lang="it-IT" dirty="0"/>
              <a:t> </a:t>
            </a:r>
            <a:r>
              <a:rPr lang="it-IT" dirty="0" err="1"/>
              <a:t>bench</a:t>
            </a:r>
            <a:r>
              <a:rPr lang="it-IT" dirty="0"/>
              <a:t>; </a:t>
            </a:r>
            <a:r>
              <a:rPr lang="it-IT" dirty="0" err="1"/>
              <a:t>Industry</a:t>
            </a:r>
            <a:r>
              <a:rPr lang="it-IT" dirty="0"/>
              <a:t> 4.0: </a:t>
            </a:r>
            <a:r>
              <a:rPr lang="it-IT" dirty="0" err="1"/>
              <a:t>electronics</a:t>
            </a:r>
            <a:r>
              <a:rPr lang="it-IT" dirty="0"/>
              <a:t> &amp; </a:t>
            </a:r>
            <a:r>
              <a:rPr lang="it-IT" dirty="0" err="1"/>
              <a:t>microcontrollers</a:t>
            </a:r>
            <a:r>
              <a:rPr lang="it-IT" dirty="0"/>
              <a:t>, </a:t>
            </a:r>
            <a:r>
              <a:rPr lang="it-IT" dirty="0" err="1"/>
              <a:t>mechanical</a:t>
            </a:r>
            <a:r>
              <a:rPr lang="it-IT" dirty="0"/>
              <a:t> designa &amp; packaging, additive </a:t>
            </a:r>
            <a:r>
              <a:rPr lang="it-IT" dirty="0" err="1"/>
              <a:t>manifacturing</a:t>
            </a:r>
            <a:r>
              <a:rPr lang="it-IT" dirty="0"/>
              <a:t>, machine </a:t>
            </a:r>
            <a:r>
              <a:rPr lang="it-IT" dirty="0" err="1"/>
              <a:t>learning</a:t>
            </a:r>
            <a:r>
              <a:rPr lang="it-IT" dirty="0"/>
              <a:t>, custom </a:t>
            </a:r>
            <a:r>
              <a:rPr lang="it-IT" dirty="0" err="1"/>
              <a:t>sensors</a:t>
            </a:r>
            <a:r>
              <a:rPr lang="it-IT" dirty="0"/>
              <a:t>, open source </a:t>
            </a:r>
            <a:r>
              <a:rPr lang="it-IT" dirty="0" err="1"/>
              <a:t>sofware</a:t>
            </a:r>
            <a:r>
              <a:rPr lang="it-IT" dirty="0"/>
              <a:t> &amp; </a:t>
            </a:r>
            <a:r>
              <a:rPr lang="it-IT" dirty="0" err="1"/>
              <a:t>iot</a:t>
            </a:r>
            <a:r>
              <a:rPr lang="it-IT" dirty="0"/>
              <a:t> </a:t>
            </a:r>
            <a:r>
              <a:rPr lang="it-IT" dirty="0" err="1"/>
              <a:t>infrastructure</a:t>
            </a:r>
            <a:r>
              <a:rPr lang="it-IT" dirty="0"/>
              <a:t>; Smart </a:t>
            </a:r>
            <a:r>
              <a:rPr lang="it-IT" dirty="0" err="1"/>
              <a:t>materials</a:t>
            </a:r>
            <a:r>
              <a:rPr lang="it-IT" dirty="0"/>
              <a:t>: </a:t>
            </a:r>
            <a:r>
              <a:rPr lang="it-IT" dirty="0" err="1"/>
              <a:t>lighting</a:t>
            </a:r>
            <a:r>
              <a:rPr lang="it-IT" dirty="0"/>
              <a:t> </a:t>
            </a:r>
            <a:r>
              <a:rPr lang="it-IT" dirty="0" err="1"/>
              <a:t>materials</a:t>
            </a:r>
            <a:r>
              <a:rPr lang="it-IT" dirty="0"/>
              <a:t>, </a:t>
            </a:r>
            <a:r>
              <a:rPr lang="it-IT" dirty="0" err="1"/>
              <a:t>biomediucal</a:t>
            </a:r>
            <a:r>
              <a:rPr lang="it-IT" dirty="0"/>
              <a:t> </a:t>
            </a:r>
            <a:r>
              <a:rPr lang="it-IT" dirty="0" err="1"/>
              <a:t>nanomaterials</a:t>
            </a:r>
            <a:r>
              <a:rPr lang="it-IT" dirty="0"/>
              <a:t>, </a:t>
            </a:r>
            <a:r>
              <a:rPr lang="it-IT" dirty="0" err="1"/>
              <a:t>magnetocaloric</a:t>
            </a:r>
            <a:r>
              <a:rPr lang="it-IT" dirty="0"/>
              <a:t> and </a:t>
            </a:r>
            <a:r>
              <a:rPr lang="it-IT" dirty="0" err="1"/>
              <a:t>photovoltaic</a:t>
            </a:r>
            <a:r>
              <a:rPr lang="it-IT" dirty="0"/>
              <a:t> </a:t>
            </a:r>
            <a:r>
              <a:rPr lang="it-IT" dirty="0" err="1"/>
              <a:t>materials</a:t>
            </a:r>
            <a:endParaRPr lang="it-IT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sz="1200" kern="1200" dirty="0">
              <a:solidFill>
                <a:schemeClr val="bg2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sz="1200" kern="1200" dirty="0">
              <a:solidFill>
                <a:schemeClr val="bg2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sz="1200" kern="1200" dirty="0">
              <a:solidFill>
                <a:schemeClr val="bg2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DEE701-FE50-4BF2-BCA8-71174D1CAB80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382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Some </a:t>
            </a:r>
            <a:r>
              <a:rPr lang="it-IT" dirty="0" err="1"/>
              <a:t>numbers</a:t>
            </a:r>
            <a:r>
              <a:rPr lang="it-IT" dirty="0"/>
              <a:t>: </a:t>
            </a:r>
            <a:r>
              <a:rPr lang="it-IT" dirty="0" err="1"/>
              <a:t>almost</a:t>
            </a:r>
            <a:r>
              <a:rPr lang="it-IT" dirty="0"/>
              <a:t> </a:t>
            </a:r>
            <a:r>
              <a:rPr lang="it-IT" sz="1200" kern="1200" dirty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 </a:t>
            </a:r>
            <a:r>
              <a:rPr lang="it-IT" sz="1200" kern="1200" dirty="0" err="1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projects</a:t>
            </a:r>
            <a:r>
              <a:rPr lang="it-IT" sz="1200" kern="1200" dirty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on </a:t>
            </a:r>
            <a:r>
              <a:rPr lang="it-IT" sz="1200" kern="1200" dirty="0" err="1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strategic</a:t>
            </a:r>
            <a:r>
              <a:rPr lang="it-IT" sz="1200" kern="1200" dirty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industrial </a:t>
            </a:r>
            <a:r>
              <a:rPr lang="it-IT" sz="1200" kern="1200" dirty="0" err="1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research</a:t>
            </a:r>
            <a:r>
              <a:rPr lang="it-IT" sz="1200" kern="1200" dirty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co-</a:t>
            </a:r>
            <a:r>
              <a:rPr lang="it-IT" sz="1200" kern="1200" dirty="0" err="1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funded</a:t>
            </a:r>
            <a:r>
              <a:rPr lang="it-IT" sz="1200" kern="1200" dirty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in the last 5 </a:t>
            </a:r>
            <a:r>
              <a:rPr lang="it-IT" sz="1200" kern="1200" dirty="0" err="1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years</a:t>
            </a:r>
            <a:r>
              <a:rPr lang="it-IT" sz="1200" kern="1200" dirty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; &gt;130 </a:t>
            </a:r>
            <a:r>
              <a:rPr lang="en-US" sz="1200" kern="1200" dirty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projects on technology transfer in the last 10 years; </a:t>
            </a:r>
            <a:r>
              <a:rPr lang="it-IT" sz="1200" kern="1200" dirty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More </a:t>
            </a:r>
            <a:r>
              <a:rPr lang="it-IT" sz="1200" kern="1200" dirty="0" err="1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than</a:t>
            </a:r>
            <a:r>
              <a:rPr lang="it-IT" sz="1200" kern="1200" dirty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800 </a:t>
            </a:r>
            <a:r>
              <a:rPr lang="it-IT" sz="1200" kern="1200" dirty="0" err="1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contacts</a:t>
            </a:r>
            <a:r>
              <a:rPr lang="it-IT" sz="1200" kern="1200" dirty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(</a:t>
            </a:r>
            <a:r>
              <a:rPr lang="it-IT" sz="1200" kern="1200" dirty="0" err="1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delegations</a:t>
            </a:r>
            <a:r>
              <a:rPr lang="it-IT" sz="1200" kern="1200" dirty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it-IT" sz="1200" kern="1200" dirty="0" err="1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visitors</a:t>
            </a:r>
            <a:r>
              <a:rPr lang="it-IT" sz="1200" kern="1200" dirty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companies, </a:t>
            </a:r>
            <a:r>
              <a:rPr lang="it-IT" sz="1200" kern="1200" dirty="0" err="1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students</a:t>
            </a:r>
            <a:r>
              <a:rPr lang="it-IT" sz="1200" kern="1200" dirty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stakeholder, </a:t>
            </a:r>
            <a:r>
              <a:rPr lang="it-IT" sz="1200" kern="1200" dirty="0" err="1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partners</a:t>
            </a:r>
            <a:r>
              <a:rPr lang="it-IT" sz="1200" kern="1200" dirty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…)  in the last 3 </a:t>
            </a:r>
            <a:r>
              <a:rPr lang="it-IT" sz="1200" kern="1200" dirty="0" err="1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years</a:t>
            </a:r>
            <a:r>
              <a:rPr lang="it-IT" sz="1200" kern="1200" dirty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; more </a:t>
            </a:r>
            <a:r>
              <a:rPr lang="it-IT" sz="1200" kern="1200" dirty="0" err="1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than</a:t>
            </a:r>
            <a:r>
              <a:rPr lang="it-IT" sz="1200" kern="1200" dirty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10 </a:t>
            </a:r>
            <a:r>
              <a:rPr lang="it-IT" sz="1200" kern="1200" dirty="0" err="1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activities</a:t>
            </a:r>
            <a:r>
              <a:rPr lang="it-IT" sz="1200" kern="1200" dirty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of </a:t>
            </a:r>
            <a:r>
              <a:rPr lang="it-IT" sz="1200" kern="1200" dirty="0" err="1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support</a:t>
            </a:r>
            <a:r>
              <a:rPr lang="it-IT" sz="1200" kern="1200" dirty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for </a:t>
            </a:r>
            <a:r>
              <a:rPr lang="it-IT" sz="1200" kern="1200" dirty="0" err="1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startups</a:t>
            </a:r>
            <a:r>
              <a:rPr lang="it-IT" sz="1200" kern="1200" dirty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and </a:t>
            </a:r>
            <a:r>
              <a:rPr lang="it-IT" sz="1200" kern="1200" dirty="0" err="1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young</a:t>
            </a:r>
            <a:r>
              <a:rPr lang="it-IT" sz="1200" kern="1200" dirty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it-IT" sz="1200" kern="1200" dirty="0" err="1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entrepreneurship</a:t>
            </a:r>
            <a:r>
              <a:rPr lang="it-IT" sz="1200" kern="1200" dirty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in the last 3 </a:t>
            </a:r>
            <a:r>
              <a:rPr lang="it-IT" sz="1200" kern="1200" dirty="0" err="1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years</a:t>
            </a:r>
            <a:endParaRPr lang="it-IT" sz="1200" kern="1200" dirty="0">
              <a:solidFill>
                <a:schemeClr val="bg2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DEE701-FE50-4BF2-BCA8-71174D1CAB80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7814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solidFill>
                  <a:srgbClr val="0E2D54"/>
                </a:solidFill>
                <a:latin typeface="Kohinoor Devanagari" panose="02000000000000000000" pitchFamily="2" charset="77"/>
                <a:cs typeface="Kohinoor Devanagari" panose="02000000000000000000" pitchFamily="2" charset="77"/>
              </a:rPr>
              <a:t>The </a:t>
            </a:r>
            <a:r>
              <a:rPr lang="it-IT" dirty="0" err="1">
                <a:solidFill>
                  <a:srgbClr val="0E2D54"/>
                </a:solidFill>
                <a:latin typeface="Kohinoor Devanagari" panose="02000000000000000000" pitchFamily="2" charset="77"/>
                <a:cs typeface="Kohinoor Devanagari" panose="02000000000000000000" pitchFamily="2" charset="77"/>
              </a:rPr>
              <a:t>Tecnopolo</a:t>
            </a:r>
            <a:r>
              <a:rPr lang="it-IT" dirty="0">
                <a:solidFill>
                  <a:srgbClr val="0E2D54"/>
                </a:solidFill>
                <a:latin typeface="Kohinoor Devanagari" panose="02000000000000000000" pitchFamily="2" charset="77"/>
                <a:cs typeface="Kohinoor Devanagari" panose="02000000000000000000" pitchFamily="2" charset="77"/>
              </a:rPr>
              <a:t> </a:t>
            </a:r>
            <a:r>
              <a:rPr lang="it-IT" dirty="0" err="1">
                <a:solidFill>
                  <a:srgbClr val="0E2D54"/>
                </a:solidFill>
                <a:latin typeface="Kohinoor Devanagari" panose="02000000000000000000" pitchFamily="2" charset="77"/>
                <a:cs typeface="Kohinoor Devanagari" panose="02000000000000000000" pitchFamily="2" charset="77"/>
              </a:rPr>
              <a:t>is</a:t>
            </a:r>
            <a:r>
              <a:rPr lang="it-IT" dirty="0">
                <a:solidFill>
                  <a:srgbClr val="0E2D54"/>
                </a:solidFill>
                <a:latin typeface="Kohinoor Devanagari" panose="02000000000000000000" pitchFamily="2" charset="77"/>
                <a:cs typeface="Kohinoor Devanagari" panose="02000000000000000000" pitchFamily="2" charset="77"/>
              </a:rPr>
              <a:t> </a:t>
            </a:r>
            <a:r>
              <a:rPr lang="it-IT" dirty="0" err="1">
                <a:solidFill>
                  <a:srgbClr val="0E2D54"/>
                </a:solidFill>
                <a:latin typeface="Kohinoor Devanagari" panose="02000000000000000000" pitchFamily="2" charset="77"/>
                <a:cs typeface="Kohinoor Devanagari" panose="02000000000000000000" pitchFamily="2" charset="77"/>
              </a:rPr>
              <a:t>meant</a:t>
            </a:r>
            <a:r>
              <a:rPr lang="it-IT" dirty="0">
                <a:solidFill>
                  <a:srgbClr val="0E2D54"/>
                </a:solidFill>
                <a:latin typeface="Kohinoor Devanagari" panose="02000000000000000000" pitchFamily="2" charset="77"/>
                <a:cs typeface="Kohinoor Devanagari" panose="02000000000000000000" pitchFamily="2" charset="77"/>
              </a:rPr>
              <a:t> to be the </a:t>
            </a:r>
            <a:r>
              <a:rPr lang="it-IT" dirty="0" err="1">
                <a:solidFill>
                  <a:srgbClr val="0E2D54"/>
                </a:solidFill>
                <a:latin typeface="Kohinoor Devanagari" panose="02000000000000000000" pitchFamily="2" charset="77"/>
                <a:cs typeface="Kohinoor Devanagari" panose="02000000000000000000" pitchFamily="2" charset="77"/>
              </a:rPr>
              <a:t>privileged</a:t>
            </a:r>
            <a:r>
              <a:rPr lang="it-IT" dirty="0">
                <a:solidFill>
                  <a:srgbClr val="0E2D54"/>
                </a:solidFill>
                <a:latin typeface="Kohinoor Devanagari" panose="02000000000000000000" pitchFamily="2" charset="77"/>
                <a:cs typeface="Kohinoor Devanagari" panose="02000000000000000000" pitchFamily="2" charset="77"/>
              </a:rPr>
              <a:t> </a:t>
            </a:r>
            <a:r>
              <a:rPr lang="it-IT" dirty="0" err="1">
                <a:solidFill>
                  <a:srgbClr val="0E2D54"/>
                </a:solidFill>
                <a:latin typeface="Kohinoor Devanagari" panose="02000000000000000000" pitchFamily="2" charset="77"/>
                <a:cs typeface="Kohinoor Devanagari" panose="02000000000000000000" pitchFamily="2" charset="77"/>
              </a:rPr>
              <a:t>access</a:t>
            </a:r>
            <a:r>
              <a:rPr lang="it-IT" dirty="0">
                <a:solidFill>
                  <a:srgbClr val="0E2D54"/>
                </a:solidFill>
                <a:latin typeface="Kohinoor Devanagari" panose="02000000000000000000" pitchFamily="2" charset="77"/>
                <a:cs typeface="Kohinoor Devanagari" panose="02000000000000000000" pitchFamily="2" charset="77"/>
              </a:rPr>
              <a:t> </a:t>
            </a:r>
            <a:r>
              <a:rPr lang="it-IT" dirty="0" err="1">
                <a:solidFill>
                  <a:srgbClr val="0E2D54"/>
                </a:solidFill>
                <a:latin typeface="Kohinoor Devanagari" panose="02000000000000000000" pitchFamily="2" charset="77"/>
                <a:cs typeface="Kohinoor Devanagari" panose="02000000000000000000" pitchFamily="2" charset="77"/>
              </a:rPr>
              <a:t>point</a:t>
            </a:r>
            <a:r>
              <a:rPr lang="it-IT" dirty="0">
                <a:solidFill>
                  <a:srgbClr val="0E2D54"/>
                </a:solidFill>
                <a:latin typeface="Kohinoor Devanagari" panose="02000000000000000000" pitchFamily="2" charset="77"/>
                <a:cs typeface="Kohinoor Devanagari" panose="02000000000000000000" pitchFamily="2" charset="77"/>
              </a:rPr>
              <a:t> to the Industrial </a:t>
            </a:r>
            <a:r>
              <a:rPr lang="it-IT" dirty="0" err="1">
                <a:solidFill>
                  <a:srgbClr val="0E2D54"/>
                </a:solidFill>
                <a:latin typeface="Kohinoor Devanagari" panose="02000000000000000000" pitchFamily="2" charset="77"/>
                <a:cs typeface="Kohinoor Devanagari" panose="02000000000000000000" pitchFamily="2" charset="77"/>
              </a:rPr>
              <a:t>Research</a:t>
            </a:r>
            <a:r>
              <a:rPr lang="it-IT" dirty="0">
                <a:solidFill>
                  <a:srgbClr val="0E2D54"/>
                </a:solidFill>
                <a:latin typeface="Kohinoor Devanagari" panose="02000000000000000000" pitchFamily="2" charset="77"/>
                <a:cs typeface="Kohinoor Devanagari" panose="02000000000000000000" pitchFamily="2" charset="77"/>
              </a:rPr>
              <a:t> </a:t>
            </a:r>
            <a:r>
              <a:rPr lang="it-IT" dirty="0" err="1">
                <a:solidFill>
                  <a:srgbClr val="0E2D54"/>
                </a:solidFill>
                <a:latin typeface="Kohinoor Devanagari" panose="02000000000000000000" pitchFamily="2" charset="77"/>
                <a:cs typeface="Kohinoor Devanagari" panose="02000000000000000000" pitchFamily="2" charset="77"/>
              </a:rPr>
              <a:t>Laboratories</a:t>
            </a:r>
            <a:r>
              <a:rPr lang="it-IT" dirty="0">
                <a:solidFill>
                  <a:srgbClr val="0E2D54"/>
                </a:solidFill>
                <a:latin typeface="Kohinoor Devanagari" panose="02000000000000000000" pitchFamily="2" charset="77"/>
                <a:cs typeface="Kohinoor Devanagari" panose="02000000000000000000" pitchFamily="2" charset="77"/>
              </a:rPr>
              <a:t> of the Emilia Romagna High Technology Network for </a:t>
            </a:r>
            <a:r>
              <a:rPr lang="it-IT" dirty="0" err="1">
                <a:solidFill>
                  <a:srgbClr val="0E2D54"/>
                </a:solidFill>
                <a:latin typeface="Kohinoor Devanagari" panose="02000000000000000000" pitchFamily="2" charset="77"/>
                <a:cs typeface="Kohinoor Devanagari" panose="02000000000000000000" pitchFamily="2" charset="77"/>
              </a:rPr>
              <a:t>local</a:t>
            </a:r>
            <a:r>
              <a:rPr lang="it-IT" dirty="0">
                <a:solidFill>
                  <a:srgbClr val="0E2D54"/>
                </a:solidFill>
                <a:latin typeface="Kohinoor Devanagari" panose="02000000000000000000" pitchFamily="2" charset="77"/>
                <a:cs typeface="Kohinoor Devanagari" panose="02000000000000000000" pitchFamily="2" charset="77"/>
              </a:rPr>
              <a:t> companies.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DEE701-FE50-4BF2-BCA8-71174D1CAB80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9304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err="1"/>
              <a:t>Please</a:t>
            </a:r>
            <a:r>
              <a:rPr lang="fr-FR" sz="1200" dirty="0"/>
              <a:t> </a:t>
            </a:r>
            <a:r>
              <a:rPr lang="fr-FR" sz="1200" dirty="0" err="1"/>
              <a:t>discuss</a:t>
            </a:r>
            <a:r>
              <a:rPr lang="fr-FR" sz="1200" dirty="0"/>
              <a:t> </a:t>
            </a:r>
            <a:r>
              <a:rPr lang="fr-FR" sz="1200" dirty="0" err="1"/>
              <a:t>recommendations</a:t>
            </a:r>
            <a:r>
              <a:rPr lang="fr-FR" sz="1200" dirty="0"/>
              <a:t> (max 5) for </a:t>
            </a:r>
            <a:r>
              <a:rPr lang="fr-FR" sz="1200" dirty="0" err="1"/>
              <a:t>regional</a:t>
            </a:r>
            <a:r>
              <a:rPr lang="fr-FR" sz="1200" dirty="0"/>
              <a:t> </a:t>
            </a:r>
            <a:r>
              <a:rPr lang="fr-FR" sz="1200" dirty="0" err="1"/>
              <a:t>policymakers</a:t>
            </a:r>
            <a:r>
              <a:rPr lang="fr-FR" sz="1200" dirty="0"/>
              <a:t> </a:t>
            </a:r>
            <a:r>
              <a:rPr lang="fr-FR" sz="1200" dirty="0" err="1"/>
              <a:t>aiming</a:t>
            </a:r>
            <a:r>
              <a:rPr lang="fr-FR" sz="1200" dirty="0"/>
              <a:t> to </a:t>
            </a:r>
            <a:r>
              <a:rPr lang="fr-FR" sz="1200" dirty="0" err="1"/>
              <a:t>promote</a:t>
            </a:r>
            <a:r>
              <a:rPr lang="fr-FR" sz="1200" dirty="0"/>
              <a:t> </a:t>
            </a:r>
            <a:r>
              <a:rPr lang="fr-FR" sz="1200" dirty="0" err="1"/>
              <a:t>University-Industry</a:t>
            </a:r>
            <a:r>
              <a:rPr lang="fr-FR" sz="1200" dirty="0"/>
              <a:t> Collaboration (3 minutes)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>
                <a:effectLst/>
              </a:rPr>
              <a:t>The </a:t>
            </a:r>
            <a:r>
              <a:rPr lang="it-IT" sz="1200" dirty="0" err="1">
                <a:effectLst/>
              </a:rPr>
              <a:t>good</a:t>
            </a:r>
            <a:r>
              <a:rPr lang="it-IT" sz="1200" dirty="0">
                <a:effectLst/>
              </a:rPr>
              <a:t> </a:t>
            </a:r>
            <a:r>
              <a:rPr lang="it-IT" sz="1200" dirty="0" err="1">
                <a:effectLst/>
              </a:rPr>
              <a:t>practice</a:t>
            </a:r>
            <a:r>
              <a:rPr lang="it-IT" sz="1200" dirty="0">
                <a:effectLst/>
              </a:rPr>
              <a:t> </a:t>
            </a:r>
            <a:r>
              <a:rPr lang="it-IT" sz="1200" dirty="0" err="1">
                <a:effectLst/>
              </a:rPr>
              <a:t>highlights</a:t>
            </a:r>
            <a:r>
              <a:rPr lang="it-IT" sz="1200" dirty="0">
                <a:effectLst/>
              </a:rPr>
              <a:t> </a:t>
            </a:r>
            <a:r>
              <a:rPr lang="it-IT" sz="1200" dirty="0" err="1">
                <a:effectLst/>
              </a:rPr>
              <a:t>that</a:t>
            </a:r>
            <a:r>
              <a:rPr lang="it-IT" sz="1200" dirty="0">
                <a:effectLst/>
              </a:rPr>
              <a:t> </a:t>
            </a:r>
            <a:r>
              <a:rPr lang="it-IT" sz="1200" dirty="0" err="1">
                <a:effectLst/>
              </a:rPr>
              <a:t>technology</a:t>
            </a:r>
            <a:r>
              <a:rPr lang="it-IT" sz="1200" dirty="0">
                <a:effectLst/>
              </a:rPr>
              <a:t> transfer </a:t>
            </a:r>
            <a:r>
              <a:rPr lang="it-IT" sz="1200" dirty="0" err="1">
                <a:effectLst/>
              </a:rPr>
              <a:t>is</a:t>
            </a:r>
            <a:r>
              <a:rPr lang="it-IT" sz="1200" dirty="0">
                <a:effectLst/>
              </a:rPr>
              <a:t> </a:t>
            </a:r>
            <a:r>
              <a:rPr lang="it-IT" sz="1200" dirty="0" err="1">
                <a:effectLst/>
              </a:rPr>
              <a:t>most</a:t>
            </a:r>
            <a:r>
              <a:rPr lang="it-IT" sz="1200" dirty="0">
                <a:effectLst/>
              </a:rPr>
              <a:t> </a:t>
            </a:r>
            <a:r>
              <a:rPr lang="it-IT" sz="1200" dirty="0" err="1">
                <a:effectLst/>
              </a:rPr>
              <a:t>successful</a:t>
            </a:r>
            <a:r>
              <a:rPr lang="it-IT" sz="1200" dirty="0">
                <a:effectLst/>
              </a:rPr>
              <a:t> in </a:t>
            </a:r>
            <a:r>
              <a:rPr lang="it-IT" sz="1200" dirty="0" err="1">
                <a:effectLst/>
              </a:rPr>
              <a:t>technology</a:t>
            </a:r>
            <a:r>
              <a:rPr lang="it-IT" sz="1200" dirty="0">
                <a:effectLst/>
              </a:rPr>
              <a:t>-intensive </a:t>
            </a:r>
            <a:r>
              <a:rPr lang="it-IT" sz="1200" dirty="0" err="1">
                <a:effectLst/>
              </a:rPr>
              <a:t>sectors</a:t>
            </a:r>
            <a:r>
              <a:rPr lang="it-IT" sz="1200" dirty="0">
                <a:effectLst/>
              </a:rPr>
              <a:t> </a:t>
            </a:r>
            <a:r>
              <a:rPr lang="it-IT" sz="1200" dirty="0" err="1">
                <a:effectLst/>
              </a:rPr>
              <a:t>such</a:t>
            </a:r>
            <a:r>
              <a:rPr lang="it-IT" sz="1200" dirty="0">
                <a:effectLst/>
              </a:rPr>
              <a:t> </a:t>
            </a:r>
            <a:r>
              <a:rPr lang="it-IT" sz="1200" dirty="0" err="1">
                <a:effectLst/>
              </a:rPr>
              <a:t>as</a:t>
            </a:r>
            <a:r>
              <a:rPr lang="it-IT" sz="1200" dirty="0">
                <a:effectLst/>
              </a:rPr>
              <a:t> manufacturing and the </a:t>
            </a:r>
            <a:r>
              <a:rPr lang="it-IT" sz="1200" dirty="0" err="1">
                <a:effectLst/>
              </a:rPr>
              <a:t>health</a:t>
            </a:r>
            <a:r>
              <a:rPr lang="it-IT" sz="1200" dirty="0">
                <a:effectLst/>
              </a:rPr>
              <a:t> </a:t>
            </a:r>
            <a:r>
              <a:rPr lang="it-IT" sz="1200" dirty="0" err="1">
                <a:effectLst/>
              </a:rPr>
              <a:t>sectors</a:t>
            </a:r>
            <a:r>
              <a:rPr lang="it-IT" sz="1200" dirty="0">
                <a:effectLst/>
              </a:rPr>
              <a:t>. </a:t>
            </a:r>
            <a:r>
              <a:rPr lang="it-IT" sz="1200" dirty="0" err="1">
                <a:effectLst/>
              </a:rPr>
              <a:t>Such</a:t>
            </a:r>
            <a:r>
              <a:rPr lang="it-IT" sz="1200" dirty="0">
                <a:effectLst/>
              </a:rPr>
              <a:t> </a:t>
            </a:r>
            <a:r>
              <a:rPr lang="it-IT" sz="1200" dirty="0" err="1">
                <a:effectLst/>
              </a:rPr>
              <a:t>type</a:t>
            </a:r>
            <a:r>
              <a:rPr lang="it-IT" sz="1200" dirty="0">
                <a:effectLst/>
              </a:rPr>
              <a:t> of </a:t>
            </a:r>
            <a:r>
              <a:rPr lang="it-IT" sz="1200" dirty="0" err="1">
                <a:effectLst/>
              </a:rPr>
              <a:t>initiatives</a:t>
            </a:r>
            <a:r>
              <a:rPr lang="it-IT" sz="1200" dirty="0">
                <a:effectLst/>
              </a:rPr>
              <a:t> </a:t>
            </a:r>
            <a:r>
              <a:rPr lang="it-IT" sz="1200" dirty="0" err="1">
                <a:effectLst/>
              </a:rPr>
              <a:t>will</a:t>
            </a:r>
            <a:r>
              <a:rPr lang="it-IT" sz="1200" dirty="0">
                <a:effectLst/>
              </a:rPr>
              <a:t> be </a:t>
            </a:r>
            <a:r>
              <a:rPr lang="it-IT" sz="1200" dirty="0" err="1">
                <a:effectLst/>
              </a:rPr>
              <a:t>most</a:t>
            </a:r>
            <a:r>
              <a:rPr lang="it-IT" sz="1200" dirty="0">
                <a:effectLst/>
              </a:rPr>
              <a:t> </a:t>
            </a:r>
            <a:r>
              <a:rPr lang="it-IT" sz="1200" dirty="0" err="1">
                <a:effectLst/>
              </a:rPr>
              <a:t>successful</a:t>
            </a:r>
            <a:r>
              <a:rPr lang="it-IT" sz="1200" dirty="0">
                <a:effectLst/>
              </a:rPr>
              <a:t> in </a:t>
            </a:r>
            <a:r>
              <a:rPr lang="it-IT" sz="1200" dirty="0" err="1">
                <a:effectLst/>
              </a:rPr>
              <a:t>regions</a:t>
            </a:r>
            <a:r>
              <a:rPr lang="it-IT" sz="1200" dirty="0">
                <a:effectLst/>
              </a:rPr>
              <a:t> with </a:t>
            </a:r>
            <a:r>
              <a:rPr lang="it-IT" sz="1200" dirty="0" err="1">
                <a:effectLst/>
              </a:rPr>
              <a:t>already</a:t>
            </a:r>
            <a:r>
              <a:rPr lang="it-IT" sz="1200" dirty="0">
                <a:effectLst/>
              </a:rPr>
              <a:t> strong public and private </a:t>
            </a:r>
            <a:r>
              <a:rPr lang="it-IT" sz="1200" dirty="0" err="1">
                <a:effectLst/>
              </a:rPr>
              <a:t>research</a:t>
            </a:r>
            <a:r>
              <a:rPr lang="it-IT" sz="1200" dirty="0">
                <a:effectLst/>
              </a:rPr>
              <a:t> </a:t>
            </a:r>
            <a:r>
              <a:rPr lang="it-IT" sz="1200" dirty="0" err="1">
                <a:effectLst/>
              </a:rPr>
              <a:t>capacities</a:t>
            </a:r>
            <a:r>
              <a:rPr lang="it-IT" sz="1200" dirty="0">
                <a:effectLst/>
              </a:rPr>
              <a:t>. -</a:t>
            </a:r>
            <a:r>
              <a:rPr lang="it-IT" sz="1200" dirty="0" err="1">
                <a:effectLst/>
              </a:rPr>
              <a:t>Regional</a:t>
            </a:r>
            <a:r>
              <a:rPr lang="it-IT" sz="1200" dirty="0">
                <a:effectLst/>
              </a:rPr>
              <a:t> </a:t>
            </a:r>
            <a:r>
              <a:rPr lang="it-IT" sz="1200" dirty="0" err="1">
                <a:effectLst/>
              </a:rPr>
              <a:t>policymakers</a:t>
            </a:r>
            <a:r>
              <a:rPr lang="it-IT" sz="1200" dirty="0">
                <a:effectLst/>
              </a:rPr>
              <a:t> can </a:t>
            </a:r>
            <a:r>
              <a:rPr lang="it-IT" sz="1200" dirty="0" err="1">
                <a:effectLst/>
              </a:rPr>
              <a:t>learn</a:t>
            </a:r>
            <a:r>
              <a:rPr lang="it-IT" sz="1200" dirty="0">
                <a:effectLst/>
              </a:rPr>
              <a:t> from the PPP </a:t>
            </a:r>
            <a:r>
              <a:rPr lang="it-IT" sz="1200" dirty="0" err="1">
                <a:effectLst/>
              </a:rPr>
              <a:t>dimension</a:t>
            </a:r>
            <a:r>
              <a:rPr lang="it-IT" sz="1200" dirty="0">
                <a:effectLst/>
              </a:rPr>
              <a:t> of </a:t>
            </a:r>
            <a:r>
              <a:rPr lang="it-IT" sz="1200" dirty="0" err="1">
                <a:effectLst/>
              </a:rPr>
              <a:t>this</a:t>
            </a:r>
            <a:r>
              <a:rPr lang="it-IT" sz="1200" dirty="0">
                <a:effectLst/>
              </a:rPr>
              <a:t> </a:t>
            </a:r>
            <a:r>
              <a:rPr lang="it-IT" sz="1200" dirty="0" err="1">
                <a:effectLst/>
              </a:rPr>
              <a:t>good</a:t>
            </a:r>
            <a:r>
              <a:rPr lang="it-IT" sz="1200" dirty="0">
                <a:effectLst/>
              </a:rPr>
              <a:t> </a:t>
            </a:r>
            <a:r>
              <a:rPr lang="it-IT" sz="1200" dirty="0" err="1">
                <a:effectLst/>
              </a:rPr>
              <a:t>practice</a:t>
            </a:r>
            <a:r>
              <a:rPr lang="it-IT" sz="1200" dirty="0">
                <a:effectLst/>
              </a:rPr>
              <a:t> for </a:t>
            </a:r>
            <a:r>
              <a:rPr lang="it-IT" sz="1200" dirty="0" err="1">
                <a:effectLst/>
              </a:rPr>
              <a:t>technology</a:t>
            </a:r>
            <a:r>
              <a:rPr lang="it-IT" sz="1200" dirty="0">
                <a:effectLst/>
              </a:rPr>
              <a:t> transfer </a:t>
            </a:r>
            <a:r>
              <a:rPr lang="it-IT" sz="1200" dirty="0" err="1">
                <a:effectLst/>
              </a:rPr>
              <a:t>initiatives</a:t>
            </a:r>
            <a:r>
              <a:rPr lang="it-IT" sz="1200" dirty="0">
                <a:effectLst/>
              </a:rPr>
              <a:t> </a:t>
            </a:r>
            <a:r>
              <a:rPr lang="it-IT" sz="1200" dirty="0" err="1">
                <a:effectLst/>
              </a:rPr>
              <a:t>as</a:t>
            </a:r>
            <a:r>
              <a:rPr lang="it-IT" sz="1200" dirty="0">
                <a:effectLst/>
              </a:rPr>
              <a:t> </a:t>
            </a:r>
            <a:r>
              <a:rPr lang="it-IT" sz="1200" dirty="0" err="1">
                <a:effectLst/>
              </a:rPr>
              <a:t>it</a:t>
            </a:r>
            <a:r>
              <a:rPr lang="it-IT" sz="1200" dirty="0">
                <a:effectLst/>
              </a:rPr>
              <a:t> </a:t>
            </a:r>
            <a:r>
              <a:rPr lang="it-IT" sz="1200" dirty="0" err="1">
                <a:effectLst/>
              </a:rPr>
              <a:t>offers</a:t>
            </a:r>
            <a:r>
              <a:rPr lang="it-IT" sz="1200" dirty="0">
                <a:effectLst/>
              </a:rPr>
              <a:t> more </a:t>
            </a:r>
            <a:r>
              <a:rPr lang="it-IT" sz="1200" dirty="0" err="1">
                <a:effectLst/>
              </a:rPr>
              <a:t>flexibility</a:t>
            </a:r>
            <a:r>
              <a:rPr lang="it-IT" sz="1200" dirty="0">
                <a:effectLst/>
              </a:rPr>
              <a:t> to </a:t>
            </a:r>
            <a:r>
              <a:rPr lang="it-IT" sz="1200" dirty="0" err="1">
                <a:effectLst/>
              </a:rPr>
              <a:t>adapt</a:t>
            </a:r>
            <a:r>
              <a:rPr lang="it-IT" sz="1200" dirty="0">
                <a:effectLst/>
              </a:rPr>
              <a:t> to private </a:t>
            </a:r>
            <a:r>
              <a:rPr lang="it-IT" sz="1200" dirty="0" err="1">
                <a:effectLst/>
              </a:rPr>
              <a:t>sector</a:t>
            </a:r>
            <a:r>
              <a:rPr lang="it-IT" sz="1200" dirty="0">
                <a:effectLst/>
              </a:rPr>
              <a:t> </a:t>
            </a:r>
            <a:r>
              <a:rPr lang="it-IT" sz="1200" dirty="0" err="1">
                <a:effectLst/>
              </a:rPr>
              <a:t>challenges</a:t>
            </a:r>
            <a:r>
              <a:rPr lang="it-IT" sz="1200" dirty="0">
                <a:effectLst/>
              </a:rPr>
              <a:t> and </a:t>
            </a:r>
            <a:r>
              <a:rPr lang="it-IT" sz="1200" dirty="0" err="1">
                <a:effectLst/>
              </a:rPr>
              <a:t>additional</a:t>
            </a:r>
            <a:r>
              <a:rPr lang="it-IT" sz="1200" dirty="0">
                <a:effectLst/>
              </a:rPr>
              <a:t> </a:t>
            </a:r>
            <a:r>
              <a:rPr lang="it-IT" sz="1200" dirty="0" err="1">
                <a:effectLst/>
              </a:rPr>
              <a:t>financial</a:t>
            </a:r>
            <a:r>
              <a:rPr lang="it-IT" sz="1200" dirty="0">
                <a:effectLst/>
              </a:rPr>
              <a:t> </a:t>
            </a:r>
            <a:r>
              <a:rPr lang="it-IT" sz="1200" dirty="0" err="1">
                <a:effectLst/>
              </a:rPr>
              <a:t>autonomy</a:t>
            </a:r>
            <a:r>
              <a:rPr lang="it-IT" sz="1200" dirty="0">
                <a:effectLst/>
              </a:rPr>
              <a:t> and </a:t>
            </a:r>
            <a:r>
              <a:rPr lang="it-IT" sz="1200" dirty="0" err="1">
                <a:effectLst/>
              </a:rPr>
              <a:t>sustainability</a:t>
            </a:r>
            <a:r>
              <a:rPr lang="it-IT" sz="1200" dirty="0">
                <a:effectLst/>
              </a:rPr>
              <a:t> from </a:t>
            </a:r>
            <a:r>
              <a:rPr lang="it-IT" sz="1200" dirty="0" err="1">
                <a:effectLst/>
              </a:rPr>
              <a:t>political</a:t>
            </a:r>
            <a:r>
              <a:rPr lang="it-IT" sz="1200" dirty="0">
                <a:effectLst/>
              </a:rPr>
              <a:t> </a:t>
            </a:r>
            <a:r>
              <a:rPr lang="it-IT" sz="1200" dirty="0" err="1">
                <a:effectLst/>
              </a:rPr>
              <a:t>influences</a:t>
            </a:r>
            <a:r>
              <a:rPr lang="it-IT" sz="1200" dirty="0">
                <a:effectLst/>
              </a:rPr>
              <a:t> and </a:t>
            </a:r>
            <a:r>
              <a:rPr lang="it-IT" sz="1200" dirty="0" err="1">
                <a:effectLst/>
              </a:rPr>
              <a:t>changes</a:t>
            </a:r>
            <a:r>
              <a:rPr lang="it-IT" sz="1200" dirty="0">
                <a:effectLst/>
              </a:rPr>
              <a:t>. </a:t>
            </a:r>
            <a:endParaRPr lang="fr-FR" sz="1200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DEE701-FE50-4BF2-BCA8-71174D1CAB80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2042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reg Europe Orig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84862F-A575-0443-951E-9B5DD45CC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620688"/>
            <a:ext cx="7886700" cy="792088"/>
          </a:xfrm>
          <a:prstGeom prst="rect">
            <a:avLst/>
          </a:prstGeom>
        </p:spPr>
        <p:txBody>
          <a:bodyPr/>
          <a:lstStyle>
            <a:lvl1pPr algn="l">
              <a:defRPr sz="3600" b="1" i="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9EF5A6-5299-7845-9F22-6C66845DF7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4212" y="1628800"/>
            <a:ext cx="7886055" cy="3455987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§"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itchFamily="2" charset="2"/>
              <a:buChar char="§"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Wingdings" pitchFamily="2" charset="2"/>
              <a:buChar char="§"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Wingdings" pitchFamily="2" charset="2"/>
              <a:buChar char="§"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5B71F4-A000-2242-B28E-F35910B246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541" y="589277"/>
            <a:ext cx="757907" cy="67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870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reg Europe No Orig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84862F-A575-0443-951E-9B5DD45CC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620688"/>
            <a:ext cx="7886700" cy="792088"/>
          </a:xfrm>
          <a:prstGeom prst="rect">
            <a:avLst/>
          </a:prstGeom>
        </p:spPr>
        <p:txBody>
          <a:bodyPr/>
          <a:lstStyle>
            <a:lvl1pPr algn="l">
              <a:defRPr sz="3600" b="1" i="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9EF5A6-5299-7845-9F22-6C66845DF7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4212" y="1628800"/>
            <a:ext cx="7886055" cy="3455987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§"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itchFamily="2" charset="2"/>
              <a:buChar char="§"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Wingdings" pitchFamily="2" charset="2"/>
              <a:buChar char="§"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Wingdings" pitchFamily="2" charset="2"/>
              <a:buChar char="§"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9627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reg Europe Big Orig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84862F-A575-0443-951E-9B5DD45CC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620688"/>
            <a:ext cx="7886700" cy="792088"/>
          </a:xfrm>
          <a:prstGeom prst="rect">
            <a:avLst/>
          </a:prstGeom>
        </p:spPr>
        <p:txBody>
          <a:bodyPr/>
          <a:lstStyle>
            <a:lvl1pPr algn="l">
              <a:defRPr sz="3600" b="1" i="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9EF5A6-5299-7845-9F22-6C66845DF7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4212" y="1628800"/>
            <a:ext cx="7886055" cy="3455987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§"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itchFamily="2" charset="2"/>
              <a:buChar char="§"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Wingdings" pitchFamily="2" charset="2"/>
              <a:buChar char="§"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Wingdings" pitchFamily="2" charset="2"/>
              <a:buChar char="§"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F2F861-0F0A-7746-A50E-10DBB95A4E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-620423"/>
            <a:ext cx="5727700" cy="5135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896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7B1C9-B2F0-0A44-A27C-ABE0B79C890A}" type="datetimeFigureOut">
              <a:rPr lang="en-US" smtClean="0"/>
              <a:pPr/>
              <a:t>3/9/21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9BC7B-9422-774D-BF6A-B98A82FF52C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71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2"/>
          <p:cNvSpPr txBox="1">
            <a:spLocks/>
          </p:cNvSpPr>
          <p:nvPr userDrawn="1"/>
        </p:nvSpPr>
        <p:spPr>
          <a:xfrm>
            <a:off x="7092255" y="6385198"/>
            <a:ext cx="1800225" cy="284162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fld id="{47BD3155-7DE1-4A23-AC2E-223636B11E30}" type="slidenum">
              <a:rPr lang="en-GB" smtClean="0"/>
              <a:pPr fontAlgn="auto">
                <a:spcAft>
                  <a:spcPts val="0"/>
                </a:spcAft>
                <a:defRPr/>
              </a:pPr>
              <a:t>‹N›</a:t>
            </a:fld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7258"/>
            <a:ext cx="9144000" cy="13074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emf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897" y="1700808"/>
            <a:ext cx="5743847" cy="4913784"/>
          </a:xfrm>
          <a:prstGeom prst="rect">
            <a:avLst/>
          </a:prstGeom>
        </p:spPr>
      </p:pic>
      <p:sp>
        <p:nvSpPr>
          <p:cNvPr id="26626" name="Espace réservé du texte 8"/>
          <p:cNvSpPr>
            <a:spLocks noGrp="1"/>
          </p:cNvSpPr>
          <p:nvPr>
            <p:ph type="body" sz="quarter" idx="10"/>
          </p:nvPr>
        </p:nvSpPr>
        <p:spPr>
          <a:xfrm>
            <a:off x="432792" y="2249081"/>
            <a:ext cx="5542755" cy="1908619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University-Industry Collaboration</a:t>
            </a:r>
            <a:endParaRPr lang="en-GB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580012"/>
            <a:ext cx="3168352" cy="10487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776" y="-531440"/>
            <a:ext cx="5257800" cy="471375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55577" y="5869293"/>
            <a:ext cx="2560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fr-FR" dirty="0">
                <a:ea typeface="Arial" charset="0"/>
                <a:sym typeface="Webdings" panose="05030102010509060703" pitchFamily="18" charset="2"/>
              </a:rPr>
              <a:t>11 March 2021 </a:t>
            </a:r>
            <a:r>
              <a:rPr lang="en-GB" dirty="0">
                <a:ea typeface="Arial" charset="0"/>
              </a:rPr>
              <a:t>| </a:t>
            </a:r>
            <a:r>
              <a:rPr lang="fr-FR" dirty="0">
                <a:ea typeface="Arial" charset="0"/>
              </a:rPr>
              <a:t>Online</a:t>
            </a:r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B5D32A5D-66B9-3742-BE7F-B4E5B2EE4E54}"/>
              </a:ext>
            </a:extLst>
          </p:cNvPr>
          <p:cNvSpPr txBox="1">
            <a:spLocks/>
          </p:cNvSpPr>
          <p:nvPr/>
        </p:nvSpPr>
        <p:spPr>
          <a:xfrm>
            <a:off x="432792" y="3662054"/>
            <a:ext cx="5039916" cy="127911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32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GB" sz="2000" i="1" dirty="0">
                <a:latin typeface="Arial" charset="0"/>
                <a:ea typeface="Arial" charset="0"/>
                <a:cs typeface="Arial" charset="0"/>
              </a:rPr>
              <a:t>General Manager</a:t>
            </a:r>
          </a:p>
          <a:p>
            <a:pPr marL="0" indent="0">
              <a:buFont typeface="Wingdings" pitchFamily="2" charset="2"/>
              <a:buNone/>
            </a:pPr>
            <a:r>
              <a:rPr lang="en-GB" sz="2000" i="1" dirty="0">
                <a:latin typeface="Arial" charset="0"/>
                <a:ea typeface="Arial" charset="0"/>
                <a:cs typeface="Arial" charset="0"/>
              </a:rPr>
              <a:t>Valeria Pignedoli</a:t>
            </a:r>
          </a:p>
          <a:p>
            <a:pPr marL="0" indent="0">
              <a:buFont typeface="Wingdings" pitchFamily="2" charset="2"/>
              <a:buNone/>
            </a:pPr>
            <a:r>
              <a:rPr lang="en-GB" sz="2000" i="1" dirty="0">
                <a:latin typeface="Arial" charset="0"/>
                <a:ea typeface="Arial" charset="0"/>
                <a:cs typeface="Arial" charset="0"/>
              </a:rPr>
              <a:t>Mister Smart Innovation </a:t>
            </a:r>
            <a:r>
              <a:rPr lang="en-GB" sz="2000" i="1" dirty="0" err="1">
                <a:latin typeface="Arial" charset="0"/>
                <a:ea typeface="Arial" charset="0"/>
                <a:cs typeface="Arial" charset="0"/>
              </a:rPr>
              <a:t>s.c.r.l</a:t>
            </a:r>
            <a:r>
              <a:rPr lang="en-GB" sz="2000" i="1" dirty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0" indent="0">
              <a:buFont typeface="Wingdings" pitchFamily="2" charset="2"/>
              <a:buNone/>
            </a:pPr>
            <a:endParaRPr lang="en-GB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0EDBCE33-40D3-47C7-BE95-3DFB48D763DC}"/>
              </a:ext>
            </a:extLst>
          </p:cNvPr>
          <p:cNvSpPr txBox="1">
            <a:spLocks/>
          </p:cNvSpPr>
          <p:nvPr/>
        </p:nvSpPr>
        <p:spPr>
          <a:xfrm>
            <a:off x="836612" y="5111309"/>
            <a:ext cx="5039916" cy="28330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32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GB" sz="2800" dirty="0">
                <a:latin typeface="Arial" charset="0"/>
                <a:ea typeface="Arial" charset="0"/>
                <a:cs typeface="Arial" charset="0"/>
              </a:rPr>
              <a:t>Online Workshop</a:t>
            </a:r>
            <a:endParaRPr lang="en-GB" sz="20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Picture 22">
            <a:extLst>
              <a:ext uri="{FF2B5EF4-FFF2-40B4-BE49-F238E27FC236}">
                <a16:creationId xmlns:a16="http://schemas.microsoft.com/office/drawing/2014/main" id="{E2627479-9027-4E3E-8D27-01E53080DF9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172" y="4677311"/>
            <a:ext cx="396619" cy="61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564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lh6.googleusercontent.com/3gPKBYM-h8eTLgAT458dcp9DubbMf86K3UqobcSu0z8Du22nYPAObva7qPNi5RRcihwBcAiskP3kgKL-2vs_cr5yMAHeXn0rvv6APAYychz50NwPxKVmFV4l08cob0C0LomUh7p-HsDYl2uUp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5373216"/>
            <a:ext cx="6303585" cy="1490222"/>
          </a:xfrm>
          <a:prstGeom prst="rect">
            <a:avLst/>
          </a:prstGeom>
          <a:noFill/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F1BC5D3E-B253-4040-951B-CD16FF4B6BB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03795" y="195170"/>
            <a:ext cx="781645" cy="7021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EAC157-8F36-4577-AD59-3EC2177A31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120826"/>
            <a:ext cx="4528663" cy="408291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9F5FEC4-5C04-4CD5-86B3-9A65726AD709}"/>
              </a:ext>
            </a:extLst>
          </p:cNvPr>
          <p:cNvSpPr/>
          <p:nvPr/>
        </p:nvSpPr>
        <p:spPr>
          <a:xfrm>
            <a:off x="395536" y="1844824"/>
            <a:ext cx="432048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000" b="1" dirty="0"/>
              <a:t> Goal: to improve the accessibility and the exploitation of local Research and Innovation infrastructure (RII) assets by SMEs</a:t>
            </a:r>
            <a:endParaRPr lang="en-US" sz="2000" dirty="0"/>
          </a:p>
          <a:p>
            <a:pPr algn="just">
              <a:buFont typeface="Arial" pitchFamily="34" charset="0"/>
              <a:buChar char="•"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GPs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n-US" sz="2000" dirty="0"/>
              <a:t>s</a:t>
            </a:r>
            <a:r>
              <a:rPr lang="en-US" sz="2000" b="1" dirty="0"/>
              <a:t>ervices</a:t>
            </a:r>
            <a:r>
              <a:rPr lang="en-US" sz="2000" dirty="0"/>
              <a:t> for SMEs and </a:t>
            </a:r>
            <a:r>
              <a:rPr lang="en-US" sz="2000" b="1" dirty="0"/>
              <a:t>business model</a:t>
            </a:r>
            <a:r>
              <a:rPr lang="en-US" sz="2000" dirty="0"/>
              <a:t> for SME's access; m</a:t>
            </a:r>
            <a:r>
              <a:rPr lang="en-US" sz="2000" b="1" dirty="0"/>
              <a:t>arketing</a:t>
            </a:r>
            <a:r>
              <a:rPr lang="en-US" sz="2000" dirty="0"/>
              <a:t> activities; exploitation of interregional and </a:t>
            </a:r>
            <a:r>
              <a:rPr lang="en-US" sz="2000" b="1" dirty="0"/>
              <a:t>international potential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3D4ABFF-68FE-4B88-8E0F-E247C466BA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933056"/>
            <a:ext cx="288032" cy="44708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04F9F66-43AF-4BE7-9B65-6F211E80AADF}"/>
              </a:ext>
            </a:extLst>
          </p:cNvPr>
          <p:cNvSpPr txBox="1">
            <a:spLocks/>
          </p:cNvSpPr>
          <p:nvPr/>
        </p:nvSpPr>
        <p:spPr>
          <a:xfrm>
            <a:off x="683568" y="620688"/>
            <a:ext cx="7886700" cy="7920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fr-FR" sz="3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InnoInfraShare</a:t>
            </a:r>
            <a:r>
              <a:rPr lang="fr-FR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Sharing strategies for European Research and Innovation Infrastructures</a:t>
            </a:r>
            <a:endParaRPr lang="en-US" sz="3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3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2">
            <a:extLst>
              <a:ext uri="{FF2B5EF4-FFF2-40B4-BE49-F238E27FC236}">
                <a16:creationId xmlns:a16="http://schemas.microsoft.com/office/drawing/2014/main" id="{B3D4ABFF-68FE-4B88-8E0F-E247C466BA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645024"/>
            <a:ext cx="288032" cy="447084"/>
          </a:xfrm>
          <a:prstGeom prst="rect">
            <a:avLst/>
          </a:prstGeom>
        </p:spPr>
      </p:pic>
      <p:pic>
        <p:nvPicPr>
          <p:cNvPr id="13" name="Picture 22">
            <a:extLst>
              <a:ext uri="{FF2B5EF4-FFF2-40B4-BE49-F238E27FC236}">
                <a16:creationId xmlns:a16="http://schemas.microsoft.com/office/drawing/2014/main" id="{B3D4ABFF-68FE-4B88-8E0F-E247C466BA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429000"/>
            <a:ext cx="288032" cy="447084"/>
          </a:xfrm>
          <a:prstGeom prst="rect">
            <a:avLst/>
          </a:prstGeom>
        </p:spPr>
      </p:pic>
      <p:pic>
        <p:nvPicPr>
          <p:cNvPr id="14" name="Picture 22">
            <a:extLst>
              <a:ext uri="{FF2B5EF4-FFF2-40B4-BE49-F238E27FC236}">
                <a16:creationId xmlns:a16="http://schemas.microsoft.com/office/drawing/2014/main" id="{B3D4ABFF-68FE-4B88-8E0F-E247C466BA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284984"/>
            <a:ext cx="288032" cy="447084"/>
          </a:xfrm>
          <a:prstGeom prst="rect">
            <a:avLst/>
          </a:prstGeom>
        </p:spPr>
      </p:pic>
      <p:pic>
        <p:nvPicPr>
          <p:cNvPr id="16" name="Picture 22">
            <a:extLst>
              <a:ext uri="{FF2B5EF4-FFF2-40B4-BE49-F238E27FC236}">
                <a16:creationId xmlns:a16="http://schemas.microsoft.com/office/drawing/2014/main" id="{B3D4ABFF-68FE-4B88-8E0F-E247C466BA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356992"/>
            <a:ext cx="288032" cy="447084"/>
          </a:xfrm>
          <a:prstGeom prst="rect">
            <a:avLst/>
          </a:prstGeom>
        </p:spPr>
      </p:pic>
      <p:pic>
        <p:nvPicPr>
          <p:cNvPr id="18" name="Picture 22">
            <a:extLst>
              <a:ext uri="{FF2B5EF4-FFF2-40B4-BE49-F238E27FC236}">
                <a16:creationId xmlns:a16="http://schemas.microsoft.com/office/drawing/2014/main" id="{B3D4ABFF-68FE-4B88-8E0F-E247C466BA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780928"/>
            <a:ext cx="288032" cy="447084"/>
          </a:xfrm>
          <a:prstGeom prst="rect">
            <a:avLst/>
          </a:prstGeom>
        </p:spPr>
      </p:pic>
      <p:pic>
        <p:nvPicPr>
          <p:cNvPr id="19" name="Picture 22">
            <a:extLst>
              <a:ext uri="{FF2B5EF4-FFF2-40B4-BE49-F238E27FC236}">
                <a16:creationId xmlns:a16="http://schemas.microsoft.com/office/drawing/2014/main" id="{B3D4ABFF-68FE-4B88-8E0F-E247C466BA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636912"/>
            <a:ext cx="288032" cy="447084"/>
          </a:xfrm>
          <a:prstGeom prst="rect">
            <a:avLst/>
          </a:prstGeom>
        </p:spPr>
      </p:pic>
      <p:pic>
        <p:nvPicPr>
          <p:cNvPr id="20" name="Picture 22">
            <a:extLst>
              <a:ext uri="{FF2B5EF4-FFF2-40B4-BE49-F238E27FC236}">
                <a16:creationId xmlns:a16="http://schemas.microsoft.com/office/drawing/2014/main" id="{B3D4ABFF-68FE-4B88-8E0F-E247C466BA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837900"/>
            <a:ext cx="288032" cy="44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30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card&#10;&#10;Description automatically generated">
            <a:extLst>
              <a:ext uri="{FF2B5EF4-FFF2-40B4-BE49-F238E27FC236}">
                <a16:creationId xmlns:a16="http://schemas.microsoft.com/office/drawing/2014/main" id="{B9482A2D-B1BD-47BC-9FB2-912250025F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61077"/>
            <a:ext cx="1167840" cy="13512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FE32D2-C441-41CF-8D92-2730D54DCA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2449"/>
            <a:ext cx="9144000" cy="867792"/>
          </a:xfrm>
          <a:prstGeom prst="rect">
            <a:avLst/>
          </a:prstGeom>
        </p:spPr>
      </p:pic>
      <p:sp>
        <p:nvSpPr>
          <p:cNvPr id="14" name="Ovale 13">
            <a:extLst>
              <a:ext uri="{FF2B5EF4-FFF2-40B4-BE49-F238E27FC236}">
                <a16:creationId xmlns:a16="http://schemas.microsoft.com/office/drawing/2014/main" id="{AAC934B7-1D61-F345-AEBD-728AB79098D1}"/>
              </a:ext>
            </a:extLst>
          </p:cNvPr>
          <p:cNvSpPr/>
          <p:nvPr/>
        </p:nvSpPr>
        <p:spPr>
          <a:xfrm rot="19591885">
            <a:off x="814188" y="1916832"/>
            <a:ext cx="669754" cy="669754"/>
          </a:xfrm>
          <a:prstGeom prst="ellipse">
            <a:avLst/>
          </a:prstGeom>
          <a:solidFill>
            <a:srgbClr val="9393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269E0007-43B6-4543-88BA-7E1C1330F398}"/>
              </a:ext>
            </a:extLst>
          </p:cNvPr>
          <p:cNvSpPr/>
          <p:nvPr/>
        </p:nvSpPr>
        <p:spPr>
          <a:xfrm>
            <a:off x="764500" y="4053269"/>
            <a:ext cx="669754" cy="669754"/>
          </a:xfrm>
          <a:prstGeom prst="ellipse">
            <a:avLst/>
          </a:prstGeom>
          <a:solidFill>
            <a:srgbClr val="F74C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9EACB4D0-D21E-F845-8441-AE618D3D6B83}"/>
              </a:ext>
            </a:extLst>
          </p:cNvPr>
          <p:cNvSpPr/>
          <p:nvPr/>
        </p:nvSpPr>
        <p:spPr>
          <a:xfrm>
            <a:off x="827584" y="5207518"/>
            <a:ext cx="669754" cy="669754"/>
          </a:xfrm>
          <a:prstGeom prst="ellipse">
            <a:avLst/>
          </a:prstGeom>
          <a:solidFill>
            <a:srgbClr val="0E2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4D51E81B-8979-6841-BD59-17156CEA66F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35834" y="2069711"/>
            <a:ext cx="426459" cy="399092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D7CF2CF0-B10C-C34A-B3E5-BC9ED18DF95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35832" y="3429000"/>
            <a:ext cx="426459" cy="399092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E15A97CF-F8D7-0F40-BAE2-CE225EBCD9F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9228" y="5342849"/>
            <a:ext cx="426459" cy="399092"/>
          </a:xfrm>
          <a:prstGeom prst="rect">
            <a:avLst/>
          </a:prstGeom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F8A349CD-7006-8A4B-96AB-DD557F08B32F}"/>
              </a:ext>
            </a:extLst>
          </p:cNvPr>
          <p:cNvSpPr txBox="1"/>
          <p:nvPr/>
        </p:nvSpPr>
        <p:spPr>
          <a:xfrm>
            <a:off x="1691680" y="1725444"/>
            <a:ext cx="6118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err="1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Founded</a:t>
            </a:r>
            <a:r>
              <a:rPr lang="it-IT" dirty="0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it-IT" b="1" dirty="0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2009</a:t>
            </a:r>
          </a:p>
          <a:p>
            <a:pPr algn="just"/>
            <a:r>
              <a:rPr lang="it-IT" dirty="0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Private </a:t>
            </a:r>
            <a:r>
              <a:rPr lang="it-IT" dirty="0" err="1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research</a:t>
            </a:r>
            <a:r>
              <a:rPr lang="it-IT" dirty="0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organization</a:t>
            </a:r>
            <a:r>
              <a:rPr lang="it-IT" dirty="0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which</a:t>
            </a:r>
            <a:r>
              <a:rPr lang="it-IT" dirty="0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represents</a:t>
            </a:r>
            <a:r>
              <a:rPr lang="it-IT" dirty="0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it-IT" dirty="0" err="1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virtuous</a:t>
            </a:r>
            <a:r>
              <a:rPr lang="it-IT" dirty="0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example</a:t>
            </a:r>
            <a:r>
              <a:rPr lang="it-IT" dirty="0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it-IT" b="1" dirty="0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Public Private Partnership (PPP</a:t>
            </a:r>
            <a:r>
              <a:rPr lang="it-IT" dirty="0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)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C406863F-6ABC-0A4A-929B-A7895A200E88}"/>
              </a:ext>
            </a:extLst>
          </p:cNvPr>
          <p:cNvSpPr txBox="1"/>
          <p:nvPr/>
        </p:nvSpPr>
        <p:spPr>
          <a:xfrm>
            <a:off x="1691680" y="2632844"/>
            <a:ext cx="619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 err="1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Shareholders</a:t>
            </a:r>
            <a:r>
              <a:rPr lang="it-IT" dirty="0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>
              <a:buFont typeface="Arial" pitchFamily="34" charset="0"/>
              <a:buChar char="•"/>
            </a:pPr>
            <a:r>
              <a:rPr lang="it-IT" dirty="0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 CNR National </a:t>
            </a:r>
            <a:r>
              <a:rPr lang="it-IT" dirty="0" err="1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Research</a:t>
            </a:r>
            <a:r>
              <a:rPr lang="it-IT" dirty="0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Council</a:t>
            </a:r>
            <a:endParaRPr lang="it-IT" dirty="0">
              <a:solidFill>
                <a:srgbClr val="0E2D54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it-IT" dirty="0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 the </a:t>
            </a:r>
            <a:r>
              <a:rPr lang="it-IT" dirty="0" err="1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Universities</a:t>
            </a:r>
            <a:r>
              <a:rPr lang="it-IT" dirty="0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 of Ferrara and Parma </a:t>
            </a:r>
          </a:p>
          <a:p>
            <a:pPr algn="just">
              <a:buFont typeface="Arial" pitchFamily="34" charset="0"/>
              <a:buChar char="•"/>
            </a:pPr>
            <a:r>
              <a:rPr lang="it-IT" dirty="0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several</a:t>
            </a:r>
            <a:r>
              <a:rPr lang="it-IT" dirty="0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 companies </a:t>
            </a:r>
            <a:r>
              <a:rPr lang="it-IT" dirty="0" err="1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operating</a:t>
            </a:r>
            <a:r>
              <a:rPr lang="it-IT" dirty="0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it-IT" dirty="0" err="1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various</a:t>
            </a:r>
            <a:r>
              <a:rPr lang="it-IT" dirty="0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 manufacturing </a:t>
            </a:r>
            <a:r>
              <a:rPr lang="it-IT" dirty="0" err="1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sectors</a:t>
            </a:r>
            <a:endParaRPr lang="it-IT" dirty="0">
              <a:solidFill>
                <a:srgbClr val="0E2D54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b="1" dirty="0" err="1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Mission</a:t>
            </a:r>
            <a:r>
              <a:rPr lang="it-IT" dirty="0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it-IT" dirty="0" err="1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it-IT" dirty="0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foster</a:t>
            </a:r>
            <a:r>
              <a:rPr lang="it-IT" dirty="0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university-industry</a:t>
            </a:r>
            <a:r>
              <a:rPr lang="it-IT" dirty="0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collaboration</a:t>
            </a:r>
            <a:r>
              <a:rPr lang="it-IT" dirty="0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it-IT" dirty="0" err="1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develop</a:t>
            </a:r>
            <a:r>
              <a:rPr lang="it-IT" dirty="0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technological</a:t>
            </a:r>
            <a:r>
              <a:rPr lang="it-IT" dirty="0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innovations</a:t>
            </a:r>
            <a:r>
              <a:rPr lang="it-IT" dirty="0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t-IT" dirty="0" err="1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namely</a:t>
            </a:r>
            <a:r>
              <a:rPr lang="it-IT" dirty="0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it-IT" dirty="0" err="1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promoting</a:t>
            </a:r>
            <a:r>
              <a:rPr lang="it-IT" dirty="0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 Key </a:t>
            </a:r>
            <a:r>
              <a:rPr lang="it-IT" dirty="0" err="1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Enabling</a:t>
            </a:r>
            <a:r>
              <a:rPr lang="it-IT" dirty="0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 Technologies (</a:t>
            </a:r>
            <a:r>
              <a:rPr lang="it-IT" dirty="0" err="1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KETs</a:t>
            </a:r>
            <a:r>
              <a:rPr lang="it-IT" dirty="0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), in </a:t>
            </a:r>
            <a:r>
              <a:rPr lang="it-IT" dirty="0" err="1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regional</a:t>
            </a:r>
            <a:r>
              <a:rPr lang="it-IT" dirty="0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 S3 </a:t>
            </a:r>
            <a:r>
              <a:rPr lang="it-IT" dirty="0" err="1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priorities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719C0BA7-4F3E-E344-94FE-C71283910EE0}"/>
              </a:ext>
            </a:extLst>
          </p:cNvPr>
          <p:cNvSpPr txBox="1"/>
          <p:nvPr/>
        </p:nvSpPr>
        <p:spPr>
          <a:xfrm>
            <a:off x="1691680" y="4941168"/>
            <a:ext cx="61189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Mister </a:t>
            </a:r>
            <a:r>
              <a:rPr lang="it-IT" dirty="0" err="1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operates</a:t>
            </a:r>
            <a:r>
              <a:rPr lang="it-IT" dirty="0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 in a </a:t>
            </a:r>
            <a:r>
              <a:rPr lang="it-IT" dirty="0" err="1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floating</a:t>
            </a:r>
            <a:r>
              <a:rPr lang="it-IT" dirty="0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 area </a:t>
            </a:r>
            <a:r>
              <a:rPr lang="it-IT" dirty="0" err="1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between</a:t>
            </a:r>
            <a:r>
              <a:rPr lang="it-IT" dirty="0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TRL 3-4 and TRL 7-8</a:t>
            </a:r>
            <a:r>
              <a:rPr lang="it-IT" dirty="0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r>
              <a:rPr lang="it-IT" b="1" dirty="0" err="1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Main</a:t>
            </a:r>
            <a:r>
              <a:rPr lang="it-IT" b="1" dirty="0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sectors</a:t>
            </a:r>
            <a:r>
              <a:rPr lang="it-IT" dirty="0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it-IT" dirty="0" err="1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Industry</a:t>
            </a:r>
            <a:r>
              <a:rPr lang="it-IT" dirty="0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 4.0; </a:t>
            </a:r>
            <a:r>
              <a:rPr lang="it-IT" dirty="0" err="1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Health</a:t>
            </a:r>
            <a:r>
              <a:rPr lang="it-IT" dirty="0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Tech</a:t>
            </a:r>
            <a:r>
              <a:rPr lang="it-IT" dirty="0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, Smart </a:t>
            </a:r>
            <a:r>
              <a:rPr lang="it-IT" dirty="0" err="1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Materials</a:t>
            </a:r>
            <a:r>
              <a:rPr lang="it-IT" dirty="0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it-IT" dirty="0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The turnover </a:t>
            </a:r>
            <a:r>
              <a:rPr lang="it-IT" dirty="0" err="1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comes</a:t>
            </a:r>
            <a:r>
              <a:rPr lang="it-IT" dirty="0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 from </a:t>
            </a:r>
            <a:r>
              <a:rPr lang="it-IT" dirty="0" err="1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publicly</a:t>
            </a:r>
            <a:r>
              <a:rPr lang="it-IT" dirty="0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funded</a:t>
            </a:r>
            <a:r>
              <a:rPr lang="it-IT" dirty="0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projects</a:t>
            </a:r>
            <a:r>
              <a:rPr lang="it-IT" dirty="0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 (60%) and </a:t>
            </a:r>
            <a:r>
              <a:rPr lang="it-IT" dirty="0" err="1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privately</a:t>
            </a:r>
            <a:r>
              <a:rPr lang="it-IT" dirty="0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funded</a:t>
            </a:r>
            <a:r>
              <a:rPr lang="it-IT" dirty="0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projects</a:t>
            </a:r>
            <a:r>
              <a:rPr lang="it-IT" dirty="0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 (40%)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C8149D5-B8DC-0E4D-A011-3B54DC62599B}"/>
              </a:ext>
            </a:extLst>
          </p:cNvPr>
          <p:cNvSpPr txBox="1"/>
          <p:nvPr/>
        </p:nvSpPr>
        <p:spPr>
          <a:xfrm>
            <a:off x="814187" y="316357"/>
            <a:ext cx="64941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E409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2. Good practice: </a:t>
            </a:r>
          </a:p>
          <a:p>
            <a:r>
              <a:rPr lang="it-IT" sz="3600" b="1" dirty="0">
                <a:solidFill>
                  <a:srgbClr val="0E409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Mister Smart </a:t>
            </a:r>
            <a:r>
              <a:rPr lang="it-IT" sz="3600" b="1" dirty="0" err="1">
                <a:solidFill>
                  <a:srgbClr val="0E409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Innovation</a:t>
            </a:r>
            <a:r>
              <a:rPr lang="it-IT" sz="3600" b="1" dirty="0">
                <a:solidFill>
                  <a:srgbClr val="0E409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D19C7E3F-0C6F-784F-B87B-B77CBFBAAB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887" y="6302187"/>
            <a:ext cx="1395533" cy="450009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D7BE435A-99D7-C34F-AFFB-450E3D288BB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0730" y="4192051"/>
            <a:ext cx="426459" cy="39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120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8D376E8-E2C5-4415-B325-FFACB18E2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3296"/>
            <a:ext cx="9144000" cy="867792"/>
          </a:xfrm>
          <a:prstGeom prst="rect">
            <a:avLst/>
          </a:prstGeom>
        </p:spPr>
      </p:pic>
      <p:pic>
        <p:nvPicPr>
          <p:cNvPr id="59" name="Segnaposto immagine 6" descr="Immagine che contiene interni, persona, tavolo, uomo&#10;&#10;Descrizione generata automaticamente">
            <a:extLst>
              <a:ext uri="{FF2B5EF4-FFF2-40B4-BE49-F238E27FC236}">
                <a16:creationId xmlns:a16="http://schemas.microsoft.com/office/drawing/2014/main" id="{AF787260-7E87-B440-A69F-2AF20E23C4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 amt="35000"/>
          </a:blip>
          <a:srcRect l="5239" t="740" r="20870" b="-740"/>
          <a:stretch/>
        </p:blipFill>
        <p:spPr>
          <a:xfrm>
            <a:off x="-360" y="0"/>
            <a:ext cx="4572360" cy="6961088"/>
          </a:xfrm>
          <a:prstGeom prst="rect">
            <a:avLst/>
          </a:prstGeom>
        </p:spPr>
      </p:pic>
      <p:sp>
        <p:nvSpPr>
          <p:cNvPr id="48" name="Ovale 47">
            <a:extLst>
              <a:ext uri="{FF2B5EF4-FFF2-40B4-BE49-F238E27FC236}">
                <a16:creationId xmlns:a16="http://schemas.microsoft.com/office/drawing/2014/main" id="{FAD98385-75A7-D744-B80E-5B2E80E0599C}"/>
              </a:ext>
            </a:extLst>
          </p:cNvPr>
          <p:cNvSpPr/>
          <p:nvPr/>
        </p:nvSpPr>
        <p:spPr>
          <a:xfrm>
            <a:off x="4237122" y="1502897"/>
            <a:ext cx="669754" cy="669754"/>
          </a:xfrm>
          <a:prstGeom prst="ellipse">
            <a:avLst/>
          </a:prstGeom>
          <a:solidFill>
            <a:srgbClr val="9393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1" name="Ovale 50">
            <a:extLst>
              <a:ext uri="{FF2B5EF4-FFF2-40B4-BE49-F238E27FC236}">
                <a16:creationId xmlns:a16="http://schemas.microsoft.com/office/drawing/2014/main" id="{AF9ED15A-AB8C-8348-87E3-F6E7637D45A1}"/>
              </a:ext>
            </a:extLst>
          </p:cNvPr>
          <p:cNvSpPr/>
          <p:nvPr/>
        </p:nvSpPr>
        <p:spPr>
          <a:xfrm>
            <a:off x="4237122" y="3145667"/>
            <a:ext cx="669754" cy="669754"/>
          </a:xfrm>
          <a:prstGeom prst="ellipse">
            <a:avLst/>
          </a:prstGeom>
          <a:solidFill>
            <a:srgbClr val="F74C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Ovale 53">
            <a:extLst>
              <a:ext uri="{FF2B5EF4-FFF2-40B4-BE49-F238E27FC236}">
                <a16:creationId xmlns:a16="http://schemas.microsoft.com/office/drawing/2014/main" id="{5711401F-D68A-3C40-B7DF-6C037EAAC5C8}"/>
              </a:ext>
            </a:extLst>
          </p:cNvPr>
          <p:cNvSpPr/>
          <p:nvPr/>
        </p:nvSpPr>
        <p:spPr>
          <a:xfrm>
            <a:off x="4237123" y="4788730"/>
            <a:ext cx="669754" cy="669754"/>
          </a:xfrm>
          <a:prstGeom prst="ellipse">
            <a:avLst/>
          </a:prstGeom>
          <a:solidFill>
            <a:srgbClr val="0E2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E51D42FF-D503-8343-89DF-D1AA8A3DB2DE}"/>
              </a:ext>
            </a:extLst>
          </p:cNvPr>
          <p:cNvSpPr txBox="1"/>
          <p:nvPr/>
        </p:nvSpPr>
        <p:spPr>
          <a:xfrm>
            <a:off x="5038591" y="1441391"/>
            <a:ext cx="3805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latin typeface="Arial" pitchFamily="34" charset="0"/>
                <a:cs typeface="Arial" pitchFamily="34" charset="0"/>
              </a:rPr>
              <a:t>Technology Transfer</a:t>
            </a:r>
          </a:p>
          <a:p>
            <a:pPr algn="just"/>
            <a:r>
              <a:rPr lang="it-IT" sz="1400" dirty="0" err="1">
                <a:latin typeface="Arial" pitchFamily="34" charset="0"/>
                <a:cs typeface="Arial" pitchFamily="34" charset="0"/>
              </a:rPr>
              <a:t>We</a:t>
            </a:r>
            <a:r>
              <a:rPr lang="it-IT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400" dirty="0" err="1">
                <a:latin typeface="Arial" pitchFamily="34" charset="0"/>
                <a:cs typeface="Arial" pitchFamily="34" charset="0"/>
              </a:rPr>
              <a:t>offer</a:t>
            </a:r>
            <a:r>
              <a:rPr lang="it-IT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400" dirty="0" err="1">
                <a:latin typeface="Arial" pitchFamily="34" charset="0"/>
                <a:cs typeface="Arial" pitchFamily="34" charset="0"/>
              </a:rPr>
              <a:t>collaborations</a:t>
            </a:r>
            <a:r>
              <a:rPr lang="it-IT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400" dirty="0" err="1">
                <a:latin typeface="Arial" pitchFamily="34" charset="0"/>
                <a:cs typeface="Arial" pitchFamily="34" charset="0"/>
              </a:rPr>
              <a:t>through</a:t>
            </a:r>
            <a:r>
              <a:rPr lang="it-IT" sz="1400" dirty="0">
                <a:latin typeface="Arial" pitchFamily="34" charset="0"/>
                <a:cs typeface="Arial" pitchFamily="34" charset="0"/>
              </a:rPr>
              <a:t> private R&amp;D </a:t>
            </a:r>
            <a:r>
              <a:rPr lang="it-IT" sz="1400" dirty="0" err="1">
                <a:latin typeface="Arial" pitchFamily="34" charset="0"/>
                <a:cs typeface="Arial" pitchFamily="34" charset="0"/>
              </a:rPr>
              <a:t>contracts</a:t>
            </a:r>
            <a:r>
              <a:rPr lang="it-IT" sz="1400" dirty="0">
                <a:latin typeface="Arial" pitchFamily="34" charset="0"/>
                <a:cs typeface="Arial" pitchFamily="34" charset="0"/>
              </a:rPr>
              <a:t> and </a:t>
            </a:r>
            <a:r>
              <a:rPr lang="it-IT" sz="1400" dirty="0" err="1">
                <a:latin typeface="Arial" pitchFamily="34" charset="0"/>
                <a:cs typeface="Arial" pitchFamily="34" charset="0"/>
              </a:rPr>
              <a:t>technology</a:t>
            </a:r>
            <a:r>
              <a:rPr lang="it-IT" sz="1400" dirty="0">
                <a:latin typeface="Arial" pitchFamily="34" charset="0"/>
                <a:cs typeface="Arial" pitchFamily="34" charset="0"/>
              </a:rPr>
              <a:t> transfer </a:t>
            </a:r>
            <a:r>
              <a:rPr lang="it-IT" sz="1400" dirty="0" err="1">
                <a:latin typeface="Arial" pitchFamily="34" charset="0"/>
                <a:cs typeface="Arial" pitchFamily="34" charset="0"/>
              </a:rPr>
              <a:t>partnerships</a:t>
            </a:r>
            <a:r>
              <a:rPr lang="it-IT" sz="1400" dirty="0">
                <a:latin typeface="Arial" pitchFamily="34" charset="0"/>
                <a:cs typeface="Arial" pitchFamily="34" charset="0"/>
              </a:rPr>
              <a:t> or in </a:t>
            </a:r>
            <a:r>
              <a:rPr lang="it-IT" sz="1400" dirty="0" err="1">
                <a:latin typeface="Arial" pitchFamily="34" charset="0"/>
                <a:cs typeface="Arial" pitchFamily="34" charset="0"/>
              </a:rPr>
              <a:t>regional</a:t>
            </a:r>
            <a:r>
              <a:rPr lang="it-IT" sz="1400" dirty="0">
                <a:latin typeface="Arial" pitchFamily="34" charset="0"/>
                <a:cs typeface="Arial" pitchFamily="34" charset="0"/>
              </a:rPr>
              <a:t>, </a:t>
            </a:r>
            <a:r>
              <a:rPr lang="it-IT" sz="1400" dirty="0" err="1">
                <a:latin typeface="Arial" pitchFamily="34" charset="0"/>
                <a:cs typeface="Arial" pitchFamily="34" charset="0"/>
              </a:rPr>
              <a:t>national</a:t>
            </a:r>
            <a:r>
              <a:rPr lang="it-IT" sz="1400" dirty="0">
                <a:latin typeface="Arial" pitchFamily="34" charset="0"/>
                <a:cs typeface="Arial" pitchFamily="34" charset="0"/>
              </a:rPr>
              <a:t> and </a:t>
            </a:r>
            <a:r>
              <a:rPr lang="it-IT" sz="1400" dirty="0" err="1">
                <a:latin typeface="Arial" pitchFamily="34" charset="0"/>
                <a:cs typeface="Arial" pitchFamily="34" charset="0"/>
              </a:rPr>
              <a:t>European</a:t>
            </a:r>
            <a:r>
              <a:rPr lang="it-IT" sz="1400" dirty="0">
                <a:latin typeface="Arial" pitchFamily="34" charset="0"/>
                <a:cs typeface="Arial" pitchFamily="34" charset="0"/>
              </a:rPr>
              <a:t> co-</a:t>
            </a:r>
            <a:r>
              <a:rPr lang="it-IT" sz="1400" dirty="0" err="1">
                <a:latin typeface="Arial" pitchFamily="34" charset="0"/>
                <a:cs typeface="Arial" pitchFamily="34" charset="0"/>
              </a:rPr>
              <a:t>funded</a:t>
            </a:r>
            <a:r>
              <a:rPr lang="it-IT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400" dirty="0" err="1">
                <a:latin typeface="Arial" pitchFamily="34" charset="0"/>
                <a:cs typeface="Arial" pitchFamily="34" charset="0"/>
              </a:rPr>
              <a:t>projects</a:t>
            </a:r>
            <a:r>
              <a:rPr lang="it-IT" sz="1400" dirty="0">
                <a:latin typeface="Arial" pitchFamily="34" charset="0"/>
                <a:cs typeface="Arial" pitchFamily="34" charset="0"/>
              </a:rPr>
              <a:t>. </a:t>
            </a:r>
            <a:endParaRPr lang="it-IT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F1095C68-8352-ED4E-8A93-44523BDDB939}"/>
              </a:ext>
            </a:extLst>
          </p:cNvPr>
          <p:cNvSpPr txBox="1"/>
          <p:nvPr/>
        </p:nvSpPr>
        <p:spPr>
          <a:xfrm>
            <a:off x="5038591" y="3065301"/>
            <a:ext cx="380543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latin typeface="Arial" pitchFamily="34" charset="0"/>
                <a:cs typeface="Arial" pitchFamily="34" charset="0"/>
              </a:rPr>
              <a:t>Professional </a:t>
            </a:r>
            <a:r>
              <a:rPr lang="it-IT" sz="1600" b="1" dirty="0" err="1">
                <a:latin typeface="Arial" pitchFamily="34" charset="0"/>
                <a:cs typeface="Arial" pitchFamily="34" charset="0"/>
              </a:rPr>
              <a:t>education</a:t>
            </a:r>
            <a:endParaRPr lang="it-IT" sz="16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1400" dirty="0" err="1">
                <a:latin typeface="Arial" pitchFamily="34" charset="0"/>
                <a:cs typeface="Arial" pitchFamily="34" charset="0"/>
              </a:rPr>
              <a:t>We</a:t>
            </a:r>
            <a:r>
              <a:rPr lang="it-IT" sz="1400" dirty="0">
                <a:latin typeface="Arial" pitchFamily="34" charset="0"/>
                <a:cs typeface="Arial" pitchFamily="34" charset="0"/>
              </a:rPr>
              <a:t> design and </a:t>
            </a:r>
            <a:r>
              <a:rPr lang="it-IT" sz="1400" dirty="0" err="1">
                <a:latin typeface="Arial" pitchFamily="34" charset="0"/>
                <a:cs typeface="Arial" pitchFamily="34" charset="0"/>
              </a:rPr>
              <a:t>deliver</a:t>
            </a:r>
            <a:r>
              <a:rPr lang="it-IT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400" dirty="0" err="1">
                <a:latin typeface="Arial" pitchFamily="34" charset="0"/>
                <a:cs typeface="Arial" pitchFamily="34" charset="0"/>
              </a:rPr>
              <a:t>professional</a:t>
            </a:r>
            <a:r>
              <a:rPr lang="it-IT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400" dirty="0" err="1">
                <a:latin typeface="Arial" pitchFamily="34" charset="0"/>
                <a:cs typeface="Arial" pitchFamily="34" charset="0"/>
              </a:rPr>
              <a:t>education</a:t>
            </a:r>
            <a:r>
              <a:rPr lang="it-IT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400" dirty="0" err="1">
                <a:latin typeface="Arial" pitchFamily="34" charset="0"/>
                <a:cs typeface="Arial" pitchFamily="34" charset="0"/>
              </a:rPr>
              <a:t>path</a:t>
            </a:r>
            <a:r>
              <a:rPr lang="it-IT" sz="1400" dirty="0">
                <a:latin typeface="Arial" pitchFamily="34" charset="0"/>
                <a:cs typeface="Arial" pitchFamily="34" charset="0"/>
              </a:rPr>
              <a:t> for companies and </a:t>
            </a:r>
            <a:r>
              <a:rPr lang="it-IT" sz="1400" dirty="0" err="1">
                <a:latin typeface="Arial" pitchFamily="34" charset="0"/>
                <a:cs typeface="Arial" pitchFamily="34" charset="0"/>
              </a:rPr>
              <a:t>direct</a:t>
            </a:r>
            <a:r>
              <a:rPr lang="it-IT" sz="1400" dirty="0">
                <a:latin typeface="Arial" pitchFamily="34" charset="0"/>
                <a:cs typeface="Arial" pitchFamily="34" charset="0"/>
              </a:rPr>
              <a:t> training for </a:t>
            </a:r>
            <a:r>
              <a:rPr lang="it-IT" sz="1400" dirty="0" err="1">
                <a:latin typeface="Arial" pitchFamily="34" charset="0"/>
                <a:cs typeface="Arial" pitchFamily="34" charset="0"/>
              </a:rPr>
              <a:t>young</a:t>
            </a:r>
            <a:r>
              <a:rPr lang="it-IT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400" dirty="0" err="1">
                <a:latin typeface="Arial" pitchFamily="34" charset="0"/>
                <a:cs typeface="Arial" pitchFamily="34" charset="0"/>
              </a:rPr>
              <a:t>people</a:t>
            </a:r>
            <a:r>
              <a:rPr lang="it-IT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400" dirty="0" err="1">
                <a:latin typeface="Arial" pitchFamily="34" charset="0"/>
                <a:cs typeface="Arial" pitchFamily="34" charset="0"/>
              </a:rPr>
              <a:t>such</a:t>
            </a:r>
            <a:r>
              <a:rPr lang="it-IT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400" dirty="0" err="1">
                <a:latin typeface="Arial" pitchFamily="34" charset="0"/>
                <a:cs typeface="Arial" pitchFamily="34" charset="0"/>
              </a:rPr>
              <a:t>as</a:t>
            </a:r>
            <a:r>
              <a:rPr lang="it-IT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400" dirty="0" err="1">
                <a:latin typeface="Arial" pitchFamily="34" charset="0"/>
                <a:cs typeface="Arial" pitchFamily="34" charset="0"/>
              </a:rPr>
              <a:t>internships</a:t>
            </a:r>
            <a:r>
              <a:rPr lang="it-IT" sz="1400" dirty="0">
                <a:latin typeface="Arial" pitchFamily="34" charset="0"/>
                <a:cs typeface="Arial" pitchFamily="34" charset="0"/>
              </a:rPr>
              <a:t> or </a:t>
            </a:r>
            <a:r>
              <a:rPr lang="it-IT" sz="1400" dirty="0" err="1">
                <a:latin typeface="Arial" pitchFamily="34" charset="0"/>
                <a:cs typeface="Arial" pitchFamily="34" charset="0"/>
              </a:rPr>
              <a:t>doctorates</a:t>
            </a:r>
            <a:r>
              <a:rPr lang="it-IT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400" dirty="0" err="1">
                <a:latin typeface="Arial" pitchFamily="34" charset="0"/>
                <a:cs typeface="Arial" pitchFamily="34" charset="0"/>
              </a:rPr>
              <a:t>experiences</a:t>
            </a:r>
            <a:r>
              <a:rPr lang="it-IT" sz="1400" dirty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it-IT" sz="1400" dirty="0">
              <a:latin typeface="Kohinoor Devanagari" panose="02000000000000000000" pitchFamily="2" charset="77"/>
              <a:cs typeface="Kohinoor Devanagari" panose="02000000000000000000" pitchFamily="2" charset="77"/>
            </a:endParaRPr>
          </a:p>
          <a:p>
            <a:endParaRPr lang="it-IT" sz="1600" dirty="0">
              <a:latin typeface="Kohinoor Devanagari Medium" panose="02000000000000000000" pitchFamily="2" charset="77"/>
              <a:cs typeface="Kohinoor Devanagari Medium" panose="02000000000000000000" pitchFamily="2" charset="77"/>
            </a:endParaRPr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298FE45D-E513-994B-8F7D-7A10A450A82E}"/>
              </a:ext>
            </a:extLst>
          </p:cNvPr>
          <p:cNvSpPr txBox="1"/>
          <p:nvPr/>
        </p:nvSpPr>
        <p:spPr>
          <a:xfrm>
            <a:off x="5035382" y="4689211"/>
            <a:ext cx="380543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err="1">
                <a:latin typeface="Arial" pitchFamily="34" charset="0"/>
                <a:cs typeface="Arial" pitchFamily="34" charset="0"/>
              </a:rPr>
              <a:t>Dissemination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it-IT" sz="1400" dirty="0" err="1">
                <a:latin typeface="Arial" pitchFamily="34" charset="0"/>
                <a:cs typeface="Arial" pitchFamily="34" charset="0"/>
              </a:rPr>
              <a:t>Working</a:t>
            </a:r>
            <a:r>
              <a:rPr lang="it-IT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400" dirty="0" err="1">
                <a:latin typeface="Arial" pitchFamily="34" charset="0"/>
                <a:cs typeface="Arial" pitchFamily="34" charset="0"/>
              </a:rPr>
              <a:t>closely</a:t>
            </a:r>
            <a:r>
              <a:rPr lang="it-IT" sz="1400" dirty="0">
                <a:latin typeface="Arial" pitchFamily="34" charset="0"/>
                <a:cs typeface="Arial" pitchFamily="34" charset="0"/>
              </a:rPr>
              <a:t> with </a:t>
            </a:r>
            <a:r>
              <a:rPr lang="it-IT" sz="1400" dirty="0" err="1">
                <a:latin typeface="Arial" pitchFamily="34" charset="0"/>
                <a:cs typeface="Arial" pitchFamily="34" charset="0"/>
              </a:rPr>
              <a:t>institutional</a:t>
            </a:r>
            <a:r>
              <a:rPr lang="it-IT" sz="1400" dirty="0">
                <a:latin typeface="Arial" pitchFamily="34" charset="0"/>
                <a:cs typeface="Arial" pitchFamily="34" charset="0"/>
              </a:rPr>
              <a:t> and private </a:t>
            </a:r>
            <a:r>
              <a:rPr lang="it-IT" sz="1400" dirty="0" err="1">
                <a:latin typeface="Arial" pitchFamily="34" charset="0"/>
                <a:cs typeface="Arial" pitchFamily="34" charset="0"/>
              </a:rPr>
              <a:t>partners</a:t>
            </a:r>
            <a:r>
              <a:rPr lang="it-IT" sz="1400" dirty="0">
                <a:latin typeface="Arial" pitchFamily="34" charset="0"/>
                <a:cs typeface="Arial" pitchFamily="34" charset="0"/>
              </a:rPr>
              <a:t>, </a:t>
            </a:r>
            <a:r>
              <a:rPr lang="it-IT" sz="1400" dirty="0" err="1">
                <a:latin typeface="Arial" pitchFamily="34" charset="0"/>
                <a:cs typeface="Arial" pitchFamily="34" charset="0"/>
              </a:rPr>
              <a:t>we</a:t>
            </a:r>
            <a:r>
              <a:rPr lang="it-IT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400" dirty="0" err="1">
                <a:latin typeface="Arial" pitchFamily="34" charset="0"/>
                <a:cs typeface="Arial" pitchFamily="34" charset="0"/>
              </a:rPr>
              <a:t>designed</a:t>
            </a:r>
            <a:r>
              <a:rPr lang="it-IT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400" dirty="0" err="1">
                <a:latin typeface="Arial" pitchFamily="34" charset="0"/>
                <a:cs typeface="Arial" pitchFamily="34" charset="0"/>
              </a:rPr>
              <a:t>modern</a:t>
            </a:r>
            <a:r>
              <a:rPr lang="it-IT" sz="1400" dirty="0">
                <a:latin typeface="Arial" pitchFamily="34" charset="0"/>
                <a:cs typeface="Arial" pitchFamily="34" charset="0"/>
              </a:rPr>
              <a:t> formats to light up the </a:t>
            </a:r>
            <a:r>
              <a:rPr lang="it-IT" sz="1400" dirty="0" err="1">
                <a:latin typeface="Arial" pitchFamily="34" charset="0"/>
                <a:cs typeface="Arial" pitchFamily="34" charset="0"/>
              </a:rPr>
              <a:t>innovation</a:t>
            </a:r>
            <a:r>
              <a:rPr lang="it-IT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400" dirty="0" err="1">
                <a:latin typeface="Arial" pitchFamily="34" charset="0"/>
                <a:cs typeface="Arial" pitchFamily="34" charset="0"/>
              </a:rPr>
              <a:t>debate</a:t>
            </a:r>
            <a:r>
              <a:rPr lang="it-IT" sz="1400" dirty="0">
                <a:latin typeface="Arial" pitchFamily="34" charset="0"/>
                <a:cs typeface="Arial" pitchFamily="34" charset="0"/>
              </a:rPr>
              <a:t> and </a:t>
            </a:r>
            <a:r>
              <a:rPr lang="it-IT" sz="1400" dirty="0" err="1">
                <a:latin typeface="Arial" pitchFamily="34" charset="0"/>
                <a:cs typeface="Arial" pitchFamily="34" charset="0"/>
              </a:rPr>
              <a:t>pushing</a:t>
            </a:r>
            <a:r>
              <a:rPr lang="it-IT" sz="1400" dirty="0">
                <a:latin typeface="Arial" pitchFamily="34" charset="0"/>
                <a:cs typeface="Arial" pitchFamily="34" charset="0"/>
              </a:rPr>
              <a:t> the </a:t>
            </a:r>
            <a:r>
              <a:rPr lang="it-IT" sz="1400" dirty="0" err="1">
                <a:latin typeface="Arial" pitchFamily="34" charset="0"/>
                <a:cs typeface="Arial" pitchFamily="34" charset="0"/>
              </a:rPr>
              <a:t>limits</a:t>
            </a:r>
            <a:r>
              <a:rPr lang="it-IT" sz="1400" dirty="0">
                <a:latin typeface="Arial" pitchFamily="34" charset="0"/>
                <a:cs typeface="Arial" pitchFamily="34" charset="0"/>
              </a:rPr>
              <a:t> of </a:t>
            </a:r>
            <a:r>
              <a:rPr lang="it-IT" sz="1400" dirty="0" err="1">
                <a:latin typeface="Arial" pitchFamily="34" charset="0"/>
                <a:cs typeface="Arial" pitchFamily="34" charset="0"/>
              </a:rPr>
              <a:t>scientific</a:t>
            </a:r>
            <a:r>
              <a:rPr lang="it-IT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400" dirty="0" err="1">
                <a:latin typeface="Arial" pitchFamily="34" charset="0"/>
                <a:cs typeface="Arial" pitchFamily="34" charset="0"/>
              </a:rPr>
              <a:t>dissemination</a:t>
            </a:r>
            <a:r>
              <a:rPr lang="it-IT" sz="1400" dirty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it-IT" sz="1400" dirty="0">
              <a:latin typeface="Kohinoor Devanagari" panose="02000000000000000000" pitchFamily="2" charset="77"/>
              <a:cs typeface="Kohinoor Devanagari" panose="02000000000000000000" pitchFamily="2" charset="77"/>
            </a:endParaRPr>
          </a:p>
        </p:txBody>
      </p:sp>
      <p:pic>
        <p:nvPicPr>
          <p:cNvPr id="63" name="Immagine 62">
            <a:extLst>
              <a:ext uri="{FF2B5EF4-FFF2-40B4-BE49-F238E27FC236}">
                <a16:creationId xmlns:a16="http://schemas.microsoft.com/office/drawing/2014/main" id="{86E80940-2546-9A4F-AB82-5894B486DB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887" y="6302187"/>
            <a:ext cx="1395533" cy="450009"/>
          </a:xfrm>
          <a:prstGeom prst="rect">
            <a:avLst/>
          </a:prstGeom>
        </p:spPr>
      </p:pic>
      <p:sp>
        <p:nvSpPr>
          <p:cNvPr id="64" name="Freeform: Shape 134">
            <a:extLst>
              <a:ext uri="{FF2B5EF4-FFF2-40B4-BE49-F238E27FC236}">
                <a16:creationId xmlns:a16="http://schemas.microsoft.com/office/drawing/2014/main" id="{18128577-9396-FF4F-AB45-2085D20BF3CA}"/>
              </a:ext>
            </a:extLst>
          </p:cNvPr>
          <p:cNvSpPr/>
          <p:nvPr/>
        </p:nvSpPr>
        <p:spPr>
          <a:xfrm rot="5400000">
            <a:off x="4473459" y="1664923"/>
            <a:ext cx="259418" cy="345703"/>
          </a:xfrm>
          <a:custGeom>
            <a:avLst/>
            <a:gdLst>
              <a:gd name="connsiteX0" fmla="*/ 0 w 245324"/>
              <a:gd name="connsiteY0" fmla="*/ 307947 h 332479"/>
              <a:gd name="connsiteX1" fmla="*/ 247907 w 245324"/>
              <a:gd name="connsiteY1" fmla="*/ 307947 h 332479"/>
              <a:gd name="connsiteX2" fmla="*/ 247907 w 245324"/>
              <a:gd name="connsiteY2" fmla="*/ 335385 h 332479"/>
              <a:gd name="connsiteX3" fmla="*/ 0 w 245324"/>
              <a:gd name="connsiteY3" fmla="*/ 335385 h 332479"/>
              <a:gd name="connsiteX4" fmla="*/ 0 w 245324"/>
              <a:gd name="connsiteY4" fmla="*/ 307947 h 332479"/>
              <a:gd name="connsiteX5" fmla="*/ 123954 w 245324"/>
              <a:gd name="connsiteY5" fmla="*/ 0 h 332479"/>
              <a:gd name="connsiteX6" fmla="*/ 134283 w 245324"/>
              <a:gd name="connsiteY6" fmla="*/ 8716 h 332479"/>
              <a:gd name="connsiteX7" fmla="*/ 230799 w 245324"/>
              <a:gd name="connsiteY7" fmla="*/ 105231 h 332479"/>
              <a:gd name="connsiteX8" fmla="*/ 210140 w 245324"/>
              <a:gd name="connsiteY8" fmla="*/ 125890 h 332479"/>
              <a:gd name="connsiteX9" fmla="*/ 137834 w 245324"/>
              <a:gd name="connsiteY9" fmla="*/ 52616 h 332479"/>
              <a:gd name="connsiteX10" fmla="*/ 137834 w 245324"/>
              <a:gd name="connsiteY10" fmla="*/ 280510 h 332479"/>
              <a:gd name="connsiteX11" fmla="*/ 110397 w 245324"/>
              <a:gd name="connsiteY11" fmla="*/ 280510 h 332479"/>
              <a:gd name="connsiteX12" fmla="*/ 110397 w 245324"/>
              <a:gd name="connsiteY12" fmla="*/ 52616 h 332479"/>
              <a:gd name="connsiteX13" fmla="*/ 38090 w 245324"/>
              <a:gd name="connsiteY13" fmla="*/ 125890 h 332479"/>
              <a:gd name="connsiteX14" fmla="*/ 17431 w 245324"/>
              <a:gd name="connsiteY14" fmla="*/ 105231 h 332479"/>
              <a:gd name="connsiteX15" fmla="*/ 113947 w 245324"/>
              <a:gd name="connsiteY15" fmla="*/ 8716 h 332479"/>
              <a:gd name="connsiteX16" fmla="*/ 123954 w 245324"/>
              <a:gd name="connsiteY16" fmla="*/ 0 h 332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5324" h="332479">
                <a:moveTo>
                  <a:pt x="0" y="307947"/>
                </a:moveTo>
                <a:lnTo>
                  <a:pt x="247907" y="307947"/>
                </a:lnTo>
                <a:lnTo>
                  <a:pt x="247907" y="335385"/>
                </a:lnTo>
                <a:lnTo>
                  <a:pt x="0" y="335385"/>
                </a:lnTo>
                <a:lnTo>
                  <a:pt x="0" y="307947"/>
                </a:lnTo>
                <a:close/>
                <a:moveTo>
                  <a:pt x="123954" y="0"/>
                </a:moveTo>
                <a:lnTo>
                  <a:pt x="134283" y="8716"/>
                </a:lnTo>
                <a:lnTo>
                  <a:pt x="230799" y="105231"/>
                </a:lnTo>
                <a:lnTo>
                  <a:pt x="210140" y="125890"/>
                </a:lnTo>
                <a:lnTo>
                  <a:pt x="137834" y="52616"/>
                </a:lnTo>
                <a:lnTo>
                  <a:pt x="137834" y="280510"/>
                </a:lnTo>
                <a:lnTo>
                  <a:pt x="110397" y="280510"/>
                </a:lnTo>
                <a:lnTo>
                  <a:pt x="110397" y="52616"/>
                </a:lnTo>
                <a:lnTo>
                  <a:pt x="38090" y="125890"/>
                </a:lnTo>
                <a:lnTo>
                  <a:pt x="17431" y="105231"/>
                </a:lnTo>
                <a:lnTo>
                  <a:pt x="113947" y="8716"/>
                </a:lnTo>
                <a:lnTo>
                  <a:pt x="123954" y="0"/>
                </a:lnTo>
                <a:close/>
              </a:path>
            </a:pathLst>
          </a:custGeom>
          <a:solidFill>
            <a:schemeClr val="bg1"/>
          </a:solidFill>
          <a:ln w="322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5" name="Freeform: Shape 116">
            <a:extLst>
              <a:ext uri="{FF2B5EF4-FFF2-40B4-BE49-F238E27FC236}">
                <a16:creationId xmlns:a16="http://schemas.microsoft.com/office/drawing/2014/main" id="{140C796A-02C9-B940-916E-00EAE61FFF6E}"/>
              </a:ext>
            </a:extLst>
          </p:cNvPr>
          <p:cNvSpPr/>
          <p:nvPr/>
        </p:nvSpPr>
        <p:spPr>
          <a:xfrm>
            <a:off x="4387015" y="3283867"/>
            <a:ext cx="369967" cy="393648"/>
          </a:xfrm>
          <a:custGeom>
            <a:avLst/>
            <a:gdLst>
              <a:gd name="connsiteX0" fmla="*/ 153648 w 331777"/>
              <a:gd name="connsiteY0" fmla="*/ 0 h 357546"/>
              <a:gd name="connsiteX1" fmla="*/ 166533 w 331777"/>
              <a:gd name="connsiteY1" fmla="*/ 0 h 357546"/>
              <a:gd name="connsiteX2" fmla="*/ 190691 w 331777"/>
              <a:gd name="connsiteY2" fmla="*/ 8697 h 357546"/>
              <a:gd name="connsiteX3" fmla="*/ 213883 w 331777"/>
              <a:gd name="connsiteY3" fmla="*/ 24159 h 357546"/>
              <a:gd name="connsiteX4" fmla="*/ 239652 w 331777"/>
              <a:gd name="connsiteY4" fmla="*/ 27702 h 357546"/>
              <a:gd name="connsiteX5" fmla="*/ 240619 w 331777"/>
              <a:gd name="connsiteY5" fmla="*/ 27702 h 357546"/>
              <a:gd name="connsiteX6" fmla="*/ 263489 w 331777"/>
              <a:gd name="connsiteY6" fmla="*/ 39298 h 357546"/>
              <a:gd name="connsiteX7" fmla="*/ 275085 w 331777"/>
              <a:gd name="connsiteY7" fmla="*/ 62168 h 357546"/>
              <a:gd name="connsiteX8" fmla="*/ 275085 w 331777"/>
              <a:gd name="connsiteY8" fmla="*/ 63134 h 357546"/>
              <a:gd name="connsiteX9" fmla="*/ 275085 w 331777"/>
              <a:gd name="connsiteY9" fmla="*/ 64101 h 357546"/>
              <a:gd name="connsiteX10" fmla="*/ 280239 w 331777"/>
              <a:gd name="connsiteY10" fmla="*/ 89870 h 357546"/>
              <a:gd name="connsiteX11" fmla="*/ 295700 w 331777"/>
              <a:gd name="connsiteY11" fmla="*/ 112096 h 357546"/>
              <a:gd name="connsiteX12" fmla="*/ 296666 w 331777"/>
              <a:gd name="connsiteY12" fmla="*/ 162023 h 357546"/>
              <a:gd name="connsiteX13" fmla="*/ 295700 w 331777"/>
              <a:gd name="connsiteY13" fmla="*/ 162023 h 357546"/>
              <a:gd name="connsiteX14" fmla="*/ 280239 w 331777"/>
              <a:gd name="connsiteY14" fmla="*/ 185215 h 357546"/>
              <a:gd name="connsiteX15" fmla="*/ 276695 w 331777"/>
              <a:gd name="connsiteY15" fmla="*/ 210984 h 357546"/>
              <a:gd name="connsiteX16" fmla="*/ 319537 w 331777"/>
              <a:gd name="connsiteY16" fmla="*/ 276373 h 357546"/>
              <a:gd name="connsiteX17" fmla="*/ 333388 w 331777"/>
              <a:gd name="connsiteY17" fmla="*/ 297955 h 357546"/>
              <a:gd name="connsiteX18" fmla="*/ 308585 w 331777"/>
              <a:gd name="connsiteY18" fmla="*/ 297955 h 357546"/>
              <a:gd name="connsiteX19" fmla="*/ 268321 w 331777"/>
              <a:gd name="connsiteY19" fmla="*/ 297955 h 357546"/>
              <a:gd name="connsiteX20" fmla="*/ 252859 w 331777"/>
              <a:gd name="connsiteY20" fmla="*/ 334032 h 357546"/>
              <a:gd name="connsiteX21" fmla="*/ 242552 w 331777"/>
              <a:gd name="connsiteY21" fmla="*/ 358190 h 357546"/>
              <a:gd name="connsiteX22" fmla="*/ 228701 w 331777"/>
              <a:gd name="connsiteY22" fmla="*/ 336609 h 357546"/>
              <a:gd name="connsiteX23" fmla="*/ 184893 w 331777"/>
              <a:gd name="connsiteY23" fmla="*/ 271220 h 357546"/>
              <a:gd name="connsiteX24" fmla="*/ 148816 w 331777"/>
              <a:gd name="connsiteY24" fmla="*/ 271220 h 357546"/>
              <a:gd name="connsiteX25" fmla="*/ 105009 w 331777"/>
              <a:gd name="connsiteY25" fmla="*/ 336609 h 357546"/>
              <a:gd name="connsiteX26" fmla="*/ 91158 w 331777"/>
              <a:gd name="connsiteY26" fmla="*/ 358190 h 357546"/>
              <a:gd name="connsiteX27" fmla="*/ 80850 w 331777"/>
              <a:gd name="connsiteY27" fmla="*/ 334032 h 357546"/>
              <a:gd name="connsiteX28" fmla="*/ 65389 w 331777"/>
              <a:gd name="connsiteY28" fmla="*/ 297955 h 357546"/>
              <a:gd name="connsiteX29" fmla="*/ 24803 w 331777"/>
              <a:gd name="connsiteY29" fmla="*/ 297955 h 357546"/>
              <a:gd name="connsiteX30" fmla="*/ 0 w 331777"/>
              <a:gd name="connsiteY30" fmla="*/ 297955 h 357546"/>
              <a:gd name="connsiteX31" fmla="*/ 13851 w 331777"/>
              <a:gd name="connsiteY31" fmla="*/ 276373 h 357546"/>
              <a:gd name="connsiteX32" fmla="*/ 58625 w 331777"/>
              <a:gd name="connsiteY32" fmla="*/ 208407 h 357546"/>
              <a:gd name="connsiteX33" fmla="*/ 53470 w 331777"/>
              <a:gd name="connsiteY33" fmla="*/ 185215 h 357546"/>
              <a:gd name="connsiteX34" fmla="*/ 38010 w 331777"/>
              <a:gd name="connsiteY34" fmla="*/ 162023 h 357546"/>
              <a:gd name="connsiteX35" fmla="*/ 37043 w 331777"/>
              <a:gd name="connsiteY35" fmla="*/ 112096 h 357546"/>
              <a:gd name="connsiteX36" fmla="*/ 38010 w 331777"/>
              <a:gd name="connsiteY36" fmla="*/ 112096 h 357546"/>
              <a:gd name="connsiteX37" fmla="*/ 53470 w 331777"/>
              <a:gd name="connsiteY37" fmla="*/ 91480 h 357546"/>
              <a:gd name="connsiteX38" fmla="*/ 57014 w 331777"/>
              <a:gd name="connsiteY38" fmla="*/ 64101 h 357546"/>
              <a:gd name="connsiteX39" fmla="*/ 69898 w 331777"/>
              <a:gd name="connsiteY39" fmla="*/ 40908 h 357546"/>
              <a:gd name="connsiteX40" fmla="*/ 93091 w 331777"/>
              <a:gd name="connsiteY40" fmla="*/ 28024 h 357546"/>
              <a:gd name="connsiteX41" fmla="*/ 119826 w 331777"/>
              <a:gd name="connsiteY41" fmla="*/ 24481 h 357546"/>
              <a:gd name="connsiteX42" fmla="*/ 143018 w 331777"/>
              <a:gd name="connsiteY42" fmla="*/ 9019 h 357546"/>
              <a:gd name="connsiteX43" fmla="*/ 153648 w 331777"/>
              <a:gd name="connsiteY43" fmla="*/ 0 h 357546"/>
              <a:gd name="connsiteX44" fmla="*/ 71831 w 331777"/>
              <a:gd name="connsiteY44" fmla="*/ 237076 h 357546"/>
              <a:gd name="connsiteX45" fmla="*/ 50249 w 331777"/>
              <a:gd name="connsiteY45" fmla="*/ 269609 h 357546"/>
              <a:gd name="connsiteX46" fmla="*/ 74408 w 331777"/>
              <a:gd name="connsiteY46" fmla="*/ 269609 h 357546"/>
              <a:gd name="connsiteX47" fmla="*/ 83750 w 331777"/>
              <a:gd name="connsiteY47" fmla="*/ 269609 h 357546"/>
              <a:gd name="connsiteX48" fmla="*/ 87292 w 331777"/>
              <a:gd name="connsiteY48" fmla="*/ 278306 h 357546"/>
              <a:gd name="connsiteX49" fmla="*/ 95990 w 331777"/>
              <a:gd name="connsiteY49" fmla="*/ 299888 h 357546"/>
              <a:gd name="connsiteX50" fmla="*/ 125302 w 331777"/>
              <a:gd name="connsiteY50" fmla="*/ 256080 h 357546"/>
              <a:gd name="connsiteX51" fmla="*/ 120149 w 331777"/>
              <a:gd name="connsiteY51" fmla="*/ 250926 h 357546"/>
              <a:gd name="connsiteX52" fmla="*/ 93413 w 331777"/>
              <a:gd name="connsiteY52" fmla="*/ 247383 h 357546"/>
              <a:gd name="connsiteX53" fmla="*/ 92446 w 331777"/>
              <a:gd name="connsiteY53" fmla="*/ 247383 h 357546"/>
              <a:gd name="connsiteX54" fmla="*/ 71831 w 331777"/>
              <a:gd name="connsiteY54" fmla="*/ 237076 h 357546"/>
              <a:gd name="connsiteX55" fmla="*/ 171687 w 331777"/>
              <a:gd name="connsiteY55" fmla="*/ 27702 h 357546"/>
              <a:gd name="connsiteX56" fmla="*/ 166533 w 331777"/>
              <a:gd name="connsiteY56" fmla="*/ 27702 h 357546"/>
              <a:gd name="connsiteX57" fmla="*/ 157836 w 331777"/>
              <a:gd name="connsiteY57" fmla="*/ 31245 h 357546"/>
              <a:gd name="connsiteX58" fmla="*/ 133677 w 331777"/>
              <a:gd name="connsiteY58" fmla="*/ 48317 h 357546"/>
              <a:gd name="connsiteX59" fmla="*/ 130134 w 331777"/>
              <a:gd name="connsiteY59" fmla="*/ 49928 h 357546"/>
              <a:gd name="connsiteX60" fmla="*/ 126591 w 331777"/>
              <a:gd name="connsiteY60" fmla="*/ 50894 h 357546"/>
              <a:gd name="connsiteX61" fmla="*/ 97278 w 331777"/>
              <a:gd name="connsiteY61" fmla="*/ 55081 h 357546"/>
              <a:gd name="connsiteX62" fmla="*/ 83427 w 331777"/>
              <a:gd name="connsiteY62" fmla="*/ 68932 h 357546"/>
              <a:gd name="connsiteX63" fmla="*/ 79239 w 331777"/>
              <a:gd name="connsiteY63" fmla="*/ 98245 h 357546"/>
              <a:gd name="connsiteX64" fmla="*/ 78274 w 331777"/>
              <a:gd name="connsiteY64" fmla="*/ 101788 h 357546"/>
              <a:gd name="connsiteX65" fmla="*/ 76663 w 331777"/>
              <a:gd name="connsiteY65" fmla="*/ 105331 h 357546"/>
              <a:gd name="connsiteX66" fmla="*/ 59591 w 331777"/>
              <a:gd name="connsiteY66" fmla="*/ 127557 h 357546"/>
              <a:gd name="connsiteX67" fmla="*/ 59591 w 331777"/>
              <a:gd name="connsiteY67" fmla="*/ 146562 h 357546"/>
              <a:gd name="connsiteX68" fmla="*/ 76663 w 331777"/>
              <a:gd name="connsiteY68" fmla="*/ 170720 h 357546"/>
              <a:gd name="connsiteX69" fmla="*/ 78274 w 331777"/>
              <a:gd name="connsiteY69" fmla="*/ 174263 h 357546"/>
              <a:gd name="connsiteX70" fmla="*/ 79239 w 331777"/>
              <a:gd name="connsiteY70" fmla="*/ 177807 h 357546"/>
              <a:gd name="connsiteX71" fmla="*/ 85360 w 331777"/>
              <a:gd name="connsiteY71" fmla="*/ 208730 h 357546"/>
              <a:gd name="connsiteX72" fmla="*/ 85360 w 331777"/>
              <a:gd name="connsiteY72" fmla="*/ 209696 h 357546"/>
              <a:gd name="connsiteX73" fmla="*/ 86971 w 331777"/>
              <a:gd name="connsiteY73" fmla="*/ 214850 h 357546"/>
              <a:gd name="connsiteX74" fmla="*/ 95668 w 331777"/>
              <a:gd name="connsiteY74" fmla="*/ 220970 h 357546"/>
              <a:gd name="connsiteX75" fmla="*/ 96634 w 331777"/>
              <a:gd name="connsiteY75" fmla="*/ 220970 h 357546"/>
              <a:gd name="connsiteX76" fmla="*/ 126591 w 331777"/>
              <a:gd name="connsiteY76" fmla="*/ 225157 h 357546"/>
              <a:gd name="connsiteX77" fmla="*/ 130134 w 331777"/>
              <a:gd name="connsiteY77" fmla="*/ 226124 h 357546"/>
              <a:gd name="connsiteX78" fmla="*/ 133677 w 331777"/>
              <a:gd name="connsiteY78" fmla="*/ 227734 h 357546"/>
              <a:gd name="connsiteX79" fmla="*/ 155903 w 331777"/>
              <a:gd name="connsiteY79" fmla="*/ 244806 h 357546"/>
              <a:gd name="connsiteX80" fmla="*/ 174908 w 331777"/>
              <a:gd name="connsiteY80" fmla="*/ 244806 h 357546"/>
              <a:gd name="connsiteX81" fmla="*/ 199066 w 331777"/>
              <a:gd name="connsiteY81" fmla="*/ 227734 h 357546"/>
              <a:gd name="connsiteX82" fmla="*/ 202609 w 331777"/>
              <a:gd name="connsiteY82" fmla="*/ 226124 h 357546"/>
              <a:gd name="connsiteX83" fmla="*/ 206153 w 331777"/>
              <a:gd name="connsiteY83" fmla="*/ 225157 h 357546"/>
              <a:gd name="connsiteX84" fmla="*/ 237075 w 331777"/>
              <a:gd name="connsiteY84" fmla="*/ 219037 h 357546"/>
              <a:gd name="connsiteX85" fmla="*/ 238042 w 331777"/>
              <a:gd name="connsiteY85" fmla="*/ 219037 h 357546"/>
              <a:gd name="connsiteX86" fmla="*/ 245773 w 331777"/>
              <a:gd name="connsiteY86" fmla="*/ 215494 h 357546"/>
              <a:gd name="connsiteX87" fmla="*/ 245773 w 331777"/>
              <a:gd name="connsiteY87" fmla="*/ 214528 h 357546"/>
              <a:gd name="connsiteX88" fmla="*/ 247383 w 331777"/>
              <a:gd name="connsiteY88" fmla="*/ 213561 h 357546"/>
              <a:gd name="connsiteX89" fmla="*/ 248994 w 331777"/>
              <a:gd name="connsiteY89" fmla="*/ 208407 h 357546"/>
              <a:gd name="connsiteX90" fmla="*/ 248994 w 331777"/>
              <a:gd name="connsiteY90" fmla="*/ 207119 h 357546"/>
              <a:gd name="connsiteX91" fmla="*/ 253181 w 331777"/>
              <a:gd name="connsiteY91" fmla="*/ 177162 h 357546"/>
              <a:gd name="connsiteX92" fmla="*/ 254147 w 331777"/>
              <a:gd name="connsiteY92" fmla="*/ 173619 h 357546"/>
              <a:gd name="connsiteX93" fmla="*/ 255758 w 331777"/>
              <a:gd name="connsiteY93" fmla="*/ 170076 h 357546"/>
              <a:gd name="connsiteX94" fmla="*/ 272830 w 331777"/>
              <a:gd name="connsiteY94" fmla="*/ 145917 h 357546"/>
              <a:gd name="connsiteX95" fmla="*/ 272830 w 331777"/>
              <a:gd name="connsiteY95" fmla="*/ 126913 h 357546"/>
              <a:gd name="connsiteX96" fmla="*/ 255758 w 331777"/>
              <a:gd name="connsiteY96" fmla="*/ 102754 h 357546"/>
              <a:gd name="connsiteX97" fmla="*/ 254147 w 331777"/>
              <a:gd name="connsiteY97" fmla="*/ 100177 h 357546"/>
              <a:gd name="connsiteX98" fmla="*/ 253181 w 331777"/>
              <a:gd name="connsiteY98" fmla="*/ 97600 h 357546"/>
              <a:gd name="connsiteX99" fmla="*/ 247061 w 331777"/>
              <a:gd name="connsiteY99" fmla="*/ 66677 h 357546"/>
              <a:gd name="connsiteX100" fmla="*/ 247061 w 331777"/>
              <a:gd name="connsiteY100" fmla="*/ 65711 h 357546"/>
              <a:gd name="connsiteX101" fmla="*/ 236754 w 331777"/>
              <a:gd name="connsiteY101" fmla="*/ 54437 h 357546"/>
              <a:gd name="connsiteX102" fmla="*/ 235787 w 331777"/>
              <a:gd name="connsiteY102" fmla="*/ 54437 h 357546"/>
              <a:gd name="connsiteX103" fmla="*/ 205830 w 331777"/>
              <a:gd name="connsiteY103" fmla="*/ 50250 h 357546"/>
              <a:gd name="connsiteX104" fmla="*/ 202288 w 331777"/>
              <a:gd name="connsiteY104" fmla="*/ 49283 h 357546"/>
              <a:gd name="connsiteX105" fmla="*/ 198744 w 331777"/>
              <a:gd name="connsiteY105" fmla="*/ 47673 h 357546"/>
              <a:gd name="connsiteX106" fmla="*/ 174585 w 331777"/>
              <a:gd name="connsiteY106" fmla="*/ 30601 h 357546"/>
              <a:gd name="connsiteX107" fmla="*/ 171687 w 331777"/>
              <a:gd name="connsiteY107" fmla="*/ 27702 h 357546"/>
              <a:gd name="connsiteX108" fmla="*/ 260912 w 331777"/>
              <a:gd name="connsiteY108" fmla="*/ 237076 h 357546"/>
              <a:gd name="connsiteX109" fmla="*/ 241907 w 331777"/>
              <a:gd name="connsiteY109" fmla="*/ 245773 h 357546"/>
              <a:gd name="connsiteX110" fmla="*/ 240941 w 331777"/>
              <a:gd name="connsiteY110" fmla="*/ 245773 h 357546"/>
              <a:gd name="connsiteX111" fmla="*/ 239975 w 331777"/>
              <a:gd name="connsiteY111" fmla="*/ 245773 h 357546"/>
              <a:gd name="connsiteX112" fmla="*/ 213239 w 331777"/>
              <a:gd name="connsiteY112" fmla="*/ 250926 h 357546"/>
              <a:gd name="connsiteX113" fmla="*/ 207119 w 331777"/>
              <a:gd name="connsiteY113" fmla="*/ 255114 h 357546"/>
              <a:gd name="connsiteX114" fmla="*/ 236431 w 331777"/>
              <a:gd name="connsiteY114" fmla="*/ 299888 h 357546"/>
              <a:gd name="connsiteX115" fmla="*/ 245128 w 331777"/>
              <a:gd name="connsiteY115" fmla="*/ 278306 h 357546"/>
              <a:gd name="connsiteX116" fmla="*/ 248672 w 331777"/>
              <a:gd name="connsiteY116" fmla="*/ 269609 h 357546"/>
              <a:gd name="connsiteX117" fmla="*/ 258013 w 331777"/>
              <a:gd name="connsiteY117" fmla="*/ 269609 h 357546"/>
              <a:gd name="connsiteX118" fmla="*/ 282171 w 331777"/>
              <a:gd name="connsiteY118" fmla="*/ 269609 h 357546"/>
              <a:gd name="connsiteX119" fmla="*/ 260912 w 331777"/>
              <a:gd name="connsiteY119" fmla="*/ 237076 h 357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331777" h="357546">
                <a:moveTo>
                  <a:pt x="153648" y="0"/>
                </a:moveTo>
                <a:cubicBezTo>
                  <a:pt x="153648" y="0"/>
                  <a:pt x="157836" y="0"/>
                  <a:pt x="166533" y="0"/>
                </a:cubicBezTo>
                <a:cubicBezTo>
                  <a:pt x="175229" y="0"/>
                  <a:pt x="183282" y="2899"/>
                  <a:pt x="190691" y="8697"/>
                </a:cubicBezTo>
                <a:lnTo>
                  <a:pt x="213883" y="24159"/>
                </a:lnTo>
                <a:lnTo>
                  <a:pt x="239652" y="27702"/>
                </a:lnTo>
                <a:lnTo>
                  <a:pt x="240619" y="27702"/>
                </a:lnTo>
                <a:cubicBezTo>
                  <a:pt x="249316" y="28990"/>
                  <a:pt x="256724" y="32856"/>
                  <a:pt x="263489" y="39298"/>
                </a:cubicBezTo>
                <a:cubicBezTo>
                  <a:pt x="269931" y="45740"/>
                  <a:pt x="273797" y="53471"/>
                  <a:pt x="275085" y="62168"/>
                </a:cubicBezTo>
                <a:lnTo>
                  <a:pt x="275085" y="63134"/>
                </a:lnTo>
                <a:lnTo>
                  <a:pt x="275085" y="64101"/>
                </a:lnTo>
                <a:lnTo>
                  <a:pt x="280239" y="89870"/>
                </a:lnTo>
                <a:lnTo>
                  <a:pt x="295700" y="112096"/>
                </a:lnTo>
                <a:cubicBezTo>
                  <a:pt x="307296" y="127557"/>
                  <a:pt x="307296" y="144307"/>
                  <a:pt x="296666" y="162023"/>
                </a:cubicBezTo>
                <a:lnTo>
                  <a:pt x="295700" y="162023"/>
                </a:lnTo>
                <a:lnTo>
                  <a:pt x="280239" y="185215"/>
                </a:lnTo>
                <a:lnTo>
                  <a:pt x="276695" y="210984"/>
                </a:lnTo>
                <a:lnTo>
                  <a:pt x="319537" y="276373"/>
                </a:lnTo>
                <a:lnTo>
                  <a:pt x="333388" y="297955"/>
                </a:lnTo>
                <a:lnTo>
                  <a:pt x="308585" y="297955"/>
                </a:lnTo>
                <a:lnTo>
                  <a:pt x="268321" y="297955"/>
                </a:lnTo>
                <a:lnTo>
                  <a:pt x="252859" y="334032"/>
                </a:lnTo>
                <a:lnTo>
                  <a:pt x="242552" y="358190"/>
                </a:lnTo>
                <a:lnTo>
                  <a:pt x="228701" y="336609"/>
                </a:lnTo>
                <a:lnTo>
                  <a:pt x="184893" y="271220"/>
                </a:lnTo>
                <a:cubicBezTo>
                  <a:pt x="173297" y="276373"/>
                  <a:pt x="161378" y="276373"/>
                  <a:pt x="148816" y="271220"/>
                </a:cubicBezTo>
                <a:lnTo>
                  <a:pt x="105009" y="336609"/>
                </a:lnTo>
                <a:lnTo>
                  <a:pt x="91158" y="358190"/>
                </a:lnTo>
                <a:lnTo>
                  <a:pt x="80850" y="334032"/>
                </a:lnTo>
                <a:lnTo>
                  <a:pt x="65389" y="297955"/>
                </a:lnTo>
                <a:lnTo>
                  <a:pt x="24803" y="297955"/>
                </a:lnTo>
                <a:lnTo>
                  <a:pt x="0" y="297955"/>
                </a:lnTo>
                <a:lnTo>
                  <a:pt x="13851" y="276373"/>
                </a:lnTo>
                <a:lnTo>
                  <a:pt x="58625" y="208407"/>
                </a:lnTo>
                <a:lnTo>
                  <a:pt x="53470" y="185215"/>
                </a:lnTo>
                <a:lnTo>
                  <a:pt x="38010" y="162023"/>
                </a:lnTo>
                <a:cubicBezTo>
                  <a:pt x="26413" y="146562"/>
                  <a:pt x="26413" y="129812"/>
                  <a:pt x="37043" y="112096"/>
                </a:cubicBezTo>
                <a:lnTo>
                  <a:pt x="38010" y="112096"/>
                </a:lnTo>
                <a:lnTo>
                  <a:pt x="53470" y="91480"/>
                </a:lnTo>
                <a:lnTo>
                  <a:pt x="57014" y="64101"/>
                </a:lnTo>
                <a:cubicBezTo>
                  <a:pt x="59269" y="55081"/>
                  <a:pt x="63456" y="47351"/>
                  <a:pt x="69898" y="40908"/>
                </a:cubicBezTo>
                <a:cubicBezTo>
                  <a:pt x="76341" y="34466"/>
                  <a:pt x="84071" y="30279"/>
                  <a:pt x="93091" y="28024"/>
                </a:cubicBezTo>
                <a:lnTo>
                  <a:pt x="119826" y="24481"/>
                </a:lnTo>
                <a:lnTo>
                  <a:pt x="143018" y="9019"/>
                </a:lnTo>
                <a:cubicBezTo>
                  <a:pt x="149783" y="2899"/>
                  <a:pt x="153648" y="0"/>
                  <a:pt x="153648" y="0"/>
                </a:cubicBezTo>
                <a:close/>
                <a:moveTo>
                  <a:pt x="71831" y="237076"/>
                </a:moveTo>
                <a:lnTo>
                  <a:pt x="50249" y="269609"/>
                </a:lnTo>
                <a:lnTo>
                  <a:pt x="74408" y="269609"/>
                </a:lnTo>
                <a:lnTo>
                  <a:pt x="83750" y="269609"/>
                </a:lnTo>
                <a:lnTo>
                  <a:pt x="87292" y="278306"/>
                </a:lnTo>
                <a:lnTo>
                  <a:pt x="95990" y="299888"/>
                </a:lnTo>
                <a:lnTo>
                  <a:pt x="125302" y="256080"/>
                </a:lnTo>
                <a:lnTo>
                  <a:pt x="120149" y="250926"/>
                </a:lnTo>
                <a:lnTo>
                  <a:pt x="93413" y="247383"/>
                </a:lnTo>
                <a:lnTo>
                  <a:pt x="92446" y="247383"/>
                </a:lnTo>
                <a:cubicBezTo>
                  <a:pt x="84394" y="246417"/>
                  <a:pt x="77629" y="242874"/>
                  <a:pt x="71831" y="237076"/>
                </a:cubicBezTo>
                <a:close/>
                <a:moveTo>
                  <a:pt x="171687" y="27702"/>
                </a:moveTo>
                <a:cubicBezTo>
                  <a:pt x="171687" y="27702"/>
                  <a:pt x="170076" y="27702"/>
                  <a:pt x="166533" y="27702"/>
                </a:cubicBezTo>
                <a:cubicBezTo>
                  <a:pt x="162989" y="27702"/>
                  <a:pt x="160090" y="28990"/>
                  <a:pt x="157836" y="31245"/>
                </a:cubicBezTo>
                <a:lnTo>
                  <a:pt x="133677" y="48317"/>
                </a:lnTo>
                <a:lnTo>
                  <a:pt x="130134" y="49928"/>
                </a:lnTo>
                <a:lnTo>
                  <a:pt x="126591" y="50894"/>
                </a:lnTo>
                <a:lnTo>
                  <a:pt x="97278" y="55081"/>
                </a:lnTo>
                <a:cubicBezTo>
                  <a:pt x="89869" y="56692"/>
                  <a:pt x="85360" y="61524"/>
                  <a:pt x="83427" y="68932"/>
                </a:cubicBezTo>
                <a:lnTo>
                  <a:pt x="79239" y="98245"/>
                </a:lnTo>
                <a:lnTo>
                  <a:pt x="78274" y="101788"/>
                </a:lnTo>
                <a:lnTo>
                  <a:pt x="76663" y="105331"/>
                </a:lnTo>
                <a:lnTo>
                  <a:pt x="59591" y="127557"/>
                </a:lnTo>
                <a:cubicBezTo>
                  <a:pt x="55081" y="134321"/>
                  <a:pt x="55081" y="140764"/>
                  <a:pt x="59591" y="146562"/>
                </a:cubicBezTo>
                <a:lnTo>
                  <a:pt x="76663" y="170720"/>
                </a:lnTo>
                <a:lnTo>
                  <a:pt x="78274" y="174263"/>
                </a:lnTo>
                <a:lnTo>
                  <a:pt x="79239" y="177807"/>
                </a:lnTo>
                <a:lnTo>
                  <a:pt x="85360" y="208730"/>
                </a:lnTo>
                <a:lnTo>
                  <a:pt x="85360" y="209696"/>
                </a:lnTo>
                <a:cubicBezTo>
                  <a:pt x="85360" y="211306"/>
                  <a:pt x="86004" y="213239"/>
                  <a:pt x="86971" y="214850"/>
                </a:cubicBezTo>
                <a:cubicBezTo>
                  <a:pt x="88581" y="218393"/>
                  <a:pt x="91480" y="220326"/>
                  <a:pt x="95668" y="220970"/>
                </a:cubicBezTo>
                <a:lnTo>
                  <a:pt x="96634" y="220970"/>
                </a:lnTo>
                <a:lnTo>
                  <a:pt x="126591" y="225157"/>
                </a:lnTo>
                <a:lnTo>
                  <a:pt x="130134" y="226124"/>
                </a:lnTo>
                <a:lnTo>
                  <a:pt x="133677" y="227734"/>
                </a:lnTo>
                <a:lnTo>
                  <a:pt x="155903" y="244806"/>
                </a:lnTo>
                <a:cubicBezTo>
                  <a:pt x="162667" y="249316"/>
                  <a:pt x="169110" y="249316"/>
                  <a:pt x="174908" y="244806"/>
                </a:cubicBezTo>
                <a:lnTo>
                  <a:pt x="199066" y="227734"/>
                </a:lnTo>
                <a:lnTo>
                  <a:pt x="202609" y="226124"/>
                </a:lnTo>
                <a:lnTo>
                  <a:pt x="206153" y="225157"/>
                </a:lnTo>
                <a:lnTo>
                  <a:pt x="237075" y="219037"/>
                </a:lnTo>
                <a:lnTo>
                  <a:pt x="238042" y="219037"/>
                </a:lnTo>
                <a:cubicBezTo>
                  <a:pt x="241585" y="219037"/>
                  <a:pt x="244162" y="217749"/>
                  <a:pt x="245773" y="215494"/>
                </a:cubicBezTo>
                <a:lnTo>
                  <a:pt x="245773" y="214528"/>
                </a:lnTo>
                <a:lnTo>
                  <a:pt x="247383" y="213561"/>
                </a:lnTo>
                <a:cubicBezTo>
                  <a:pt x="248672" y="211951"/>
                  <a:pt x="248994" y="210018"/>
                  <a:pt x="248994" y="208407"/>
                </a:cubicBezTo>
                <a:lnTo>
                  <a:pt x="248994" y="207119"/>
                </a:lnTo>
                <a:lnTo>
                  <a:pt x="253181" y="177162"/>
                </a:lnTo>
                <a:lnTo>
                  <a:pt x="254147" y="173619"/>
                </a:lnTo>
                <a:lnTo>
                  <a:pt x="255758" y="170076"/>
                </a:lnTo>
                <a:lnTo>
                  <a:pt x="272830" y="145917"/>
                </a:lnTo>
                <a:cubicBezTo>
                  <a:pt x="277339" y="139153"/>
                  <a:pt x="277339" y="132711"/>
                  <a:pt x="272830" y="126913"/>
                </a:cubicBezTo>
                <a:lnTo>
                  <a:pt x="255758" y="102754"/>
                </a:lnTo>
                <a:lnTo>
                  <a:pt x="254147" y="100177"/>
                </a:lnTo>
                <a:lnTo>
                  <a:pt x="253181" y="97600"/>
                </a:lnTo>
                <a:lnTo>
                  <a:pt x="247061" y="66677"/>
                </a:lnTo>
                <a:lnTo>
                  <a:pt x="247061" y="65711"/>
                </a:lnTo>
                <a:cubicBezTo>
                  <a:pt x="246417" y="58947"/>
                  <a:pt x="243196" y="55081"/>
                  <a:pt x="236754" y="54437"/>
                </a:cubicBezTo>
                <a:lnTo>
                  <a:pt x="235787" y="54437"/>
                </a:lnTo>
                <a:lnTo>
                  <a:pt x="205830" y="50250"/>
                </a:lnTo>
                <a:lnTo>
                  <a:pt x="202288" y="49283"/>
                </a:lnTo>
                <a:lnTo>
                  <a:pt x="198744" y="47673"/>
                </a:lnTo>
                <a:lnTo>
                  <a:pt x="174585" y="30601"/>
                </a:lnTo>
                <a:cubicBezTo>
                  <a:pt x="172652" y="28668"/>
                  <a:pt x="171687" y="27702"/>
                  <a:pt x="171687" y="27702"/>
                </a:cubicBezTo>
                <a:close/>
                <a:moveTo>
                  <a:pt x="260912" y="237076"/>
                </a:moveTo>
                <a:cubicBezTo>
                  <a:pt x="255114" y="241585"/>
                  <a:pt x="248994" y="244484"/>
                  <a:pt x="241907" y="245773"/>
                </a:cubicBezTo>
                <a:lnTo>
                  <a:pt x="240941" y="245773"/>
                </a:lnTo>
                <a:lnTo>
                  <a:pt x="239975" y="245773"/>
                </a:lnTo>
                <a:lnTo>
                  <a:pt x="213239" y="250926"/>
                </a:lnTo>
                <a:lnTo>
                  <a:pt x="207119" y="255114"/>
                </a:lnTo>
                <a:lnTo>
                  <a:pt x="236431" y="299888"/>
                </a:lnTo>
                <a:lnTo>
                  <a:pt x="245128" y="278306"/>
                </a:lnTo>
                <a:lnTo>
                  <a:pt x="248672" y="269609"/>
                </a:lnTo>
                <a:lnTo>
                  <a:pt x="258013" y="269609"/>
                </a:lnTo>
                <a:lnTo>
                  <a:pt x="282171" y="269609"/>
                </a:lnTo>
                <a:lnTo>
                  <a:pt x="260912" y="237076"/>
                </a:lnTo>
                <a:close/>
              </a:path>
            </a:pathLst>
          </a:custGeom>
          <a:solidFill>
            <a:schemeClr val="bg1"/>
          </a:solidFill>
          <a:ln w="322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6" name="Freeform: Shape 95">
            <a:extLst>
              <a:ext uri="{FF2B5EF4-FFF2-40B4-BE49-F238E27FC236}">
                <a16:creationId xmlns:a16="http://schemas.microsoft.com/office/drawing/2014/main" id="{5C2A6891-065D-6340-B726-2CAEBBADBB93}"/>
              </a:ext>
            </a:extLst>
          </p:cNvPr>
          <p:cNvSpPr/>
          <p:nvPr/>
        </p:nvSpPr>
        <p:spPr>
          <a:xfrm>
            <a:off x="4381627" y="4948394"/>
            <a:ext cx="382350" cy="350425"/>
          </a:xfrm>
          <a:custGeom>
            <a:avLst/>
            <a:gdLst>
              <a:gd name="connsiteX0" fmla="*/ 357546 w 383315"/>
              <a:gd name="connsiteY0" fmla="*/ 0 h 328555"/>
              <a:gd name="connsiteX1" fmla="*/ 357546 w 383315"/>
              <a:gd name="connsiteY1" fmla="*/ 27380 h 328555"/>
              <a:gd name="connsiteX2" fmla="*/ 357546 w 383315"/>
              <a:gd name="connsiteY2" fmla="*/ 126268 h 328555"/>
              <a:gd name="connsiteX3" fmla="*/ 384926 w 383315"/>
              <a:gd name="connsiteY3" fmla="*/ 164922 h 328555"/>
              <a:gd name="connsiteX4" fmla="*/ 357546 w 383315"/>
              <a:gd name="connsiteY4" fmla="*/ 203576 h 328555"/>
              <a:gd name="connsiteX5" fmla="*/ 357546 w 383315"/>
              <a:gd name="connsiteY5" fmla="*/ 302465 h 328555"/>
              <a:gd name="connsiteX6" fmla="*/ 357546 w 383315"/>
              <a:gd name="connsiteY6" fmla="*/ 329844 h 328555"/>
              <a:gd name="connsiteX7" fmla="*/ 335321 w 383315"/>
              <a:gd name="connsiteY7" fmla="*/ 313417 h 328555"/>
              <a:gd name="connsiteX8" fmla="*/ 268321 w 383315"/>
              <a:gd name="connsiteY8" fmla="*/ 273152 h 328555"/>
              <a:gd name="connsiteX9" fmla="*/ 134321 w 383315"/>
              <a:gd name="connsiteY9" fmla="*/ 233532 h 328555"/>
              <a:gd name="connsiteX10" fmla="*/ 87937 w 383315"/>
              <a:gd name="connsiteY10" fmla="*/ 233532 h 328555"/>
              <a:gd name="connsiteX11" fmla="*/ 110163 w 383315"/>
              <a:gd name="connsiteY11" fmla="*/ 312450 h 328555"/>
              <a:gd name="connsiteX12" fmla="*/ 114350 w 383315"/>
              <a:gd name="connsiteY12" fmla="*/ 329522 h 328555"/>
              <a:gd name="connsiteX13" fmla="*/ 96312 w 383315"/>
              <a:gd name="connsiteY13" fmla="*/ 329522 h 328555"/>
              <a:gd name="connsiteX14" fmla="*/ 41231 w 383315"/>
              <a:gd name="connsiteY14" fmla="*/ 329522 h 328555"/>
              <a:gd name="connsiteX15" fmla="*/ 30923 w 383315"/>
              <a:gd name="connsiteY15" fmla="*/ 329522 h 328555"/>
              <a:gd name="connsiteX16" fmla="*/ 27380 w 383315"/>
              <a:gd name="connsiteY16" fmla="*/ 319215 h 328555"/>
              <a:gd name="connsiteX17" fmla="*/ 0 w 383315"/>
              <a:gd name="connsiteY17" fmla="*/ 223225 h 328555"/>
              <a:gd name="connsiteX18" fmla="*/ 0 w 383315"/>
              <a:gd name="connsiteY18" fmla="*/ 221614 h 328555"/>
              <a:gd name="connsiteX19" fmla="*/ 0 w 383315"/>
              <a:gd name="connsiteY19" fmla="*/ 220004 h 328555"/>
              <a:gd name="connsiteX20" fmla="*/ 0 w 383315"/>
              <a:gd name="connsiteY20" fmla="*/ 110163 h 328555"/>
              <a:gd name="connsiteX21" fmla="*/ 0 w 383315"/>
              <a:gd name="connsiteY21" fmla="*/ 96312 h 328555"/>
              <a:gd name="connsiteX22" fmla="*/ 13851 w 383315"/>
              <a:gd name="connsiteY22" fmla="*/ 96312 h 328555"/>
              <a:gd name="connsiteX23" fmla="*/ 134000 w 383315"/>
              <a:gd name="connsiteY23" fmla="*/ 96312 h 328555"/>
              <a:gd name="connsiteX24" fmla="*/ 268965 w 383315"/>
              <a:gd name="connsiteY24" fmla="*/ 56692 h 328555"/>
              <a:gd name="connsiteX25" fmla="*/ 302787 w 383315"/>
              <a:gd name="connsiteY25" fmla="*/ 37687 h 328555"/>
              <a:gd name="connsiteX26" fmla="*/ 327268 w 383315"/>
              <a:gd name="connsiteY26" fmla="*/ 22226 h 328555"/>
              <a:gd name="connsiteX27" fmla="*/ 334998 w 383315"/>
              <a:gd name="connsiteY27" fmla="*/ 16106 h 328555"/>
              <a:gd name="connsiteX28" fmla="*/ 357546 w 383315"/>
              <a:gd name="connsiteY28" fmla="*/ 0 h 328555"/>
              <a:gd name="connsiteX29" fmla="*/ 27702 w 383315"/>
              <a:gd name="connsiteY29" fmla="*/ 123692 h 328555"/>
              <a:gd name="connsiteX30" fmla="*/ 27702 w 383315"/>
              <a:gd name="connsiteY30" fmla="*/ 206153 h 328555"/>
              <a:gd name="connsiteX31" fmla="*/ 110163 w 383315"/>
              <a:gd name="connsiteY31" fmla="*/ 206153 h 328555"/>
              <a:gd name="connsiteX32" fmla="*/ 110163 w 383315"/>
              <a:gd name="connsiteY32" fmla="*/ 123692 h 328555"/>
              <a:gd name="connsiteX33" fmla="*/ 27702 w 383315"/>
              <a:gd name="connsiteY33" fmla="*/ 123692 h 328555"/>
              <a:gd name="connsiteX34" fmla="*/ 32855 w 383315"/>
              <a:gd name="connsiteY34" fmla="*/ 233532 h 328555"/>
              <a:gd name="connsiteX35" fmla="*/ 51861 w 383315"/>
              <a:gd name="connsiteY35" fmla="*/ 302143 h 328555"/>
              <a:gd name="connsiteX36" fmla="*/ 77630 w 383315"/>
              <a:gd name="connsiteY36" fmla="*/ 302143 h 328555"/>
              <a:gd name="connsiteX37" fmla="*/ 58625 w 383315"/>
              <a:gd name="connsiteY37" fmla="*/ 233532 h 328555"/>
              <a:gd name="connsiteX38" fmla="*/ 32855 w 383315"/>
              <a:gd name="connsiteY38" fmla="*/ 233532 h 328555"/>
              <a:gd name="connsiteX39" fmla="*/ 329844 w 383315"/>
              <a:gd name="connsiteY39" fmla="*/ 51538 h 328555"/>
              <a:gd name="connsiteX40" fmla="*/ 281849 w 383315"/>
              <a:gd name="connsiteY40" fmla="*/ 80850 h 328555"/>
              <a:gd name="connsiteX41" fmla="*/ 137542 w 383315"/>
              <a:gd name="connsiteY41" fmla="*/ 123692 h 328555"/>
              <a:gd name="connsiteX42" fmla="*/ 137542 w 383315"/>
              <a:gd name="connsiteY42" fmla="*/ 206153 h 328555"/>
              <a:gd name="connsiteX43" fmla="*/ 280883 w 383315"/>
              <a:gd name="connsiteY43" fmla="*/ 248994 h 328555"/>
              <a:gd name="connsiteX44" fmla="*/ 329844 w 383315"/>
              <a:gd name="connsiteY44" fmla="*/ 278306 h 328555"/>
              <a:gd name="connsiteX45" fmla="*/ 329844 w 383315"/>
              <a:gd name="connsiteY45" fmla="*/ 206153 h 328555"/>
              <a:gd name="connsiteX46" fmla="*/ 329844 w 383315"/>
              <a:gd name="connsiteY46" fmla="*/ 192302 h 328555"/>
              <a:gd name="connsiteX47" fmla="*/ 329844 w 383315"/>
              <a:gd name="connsiteY47" fmla="*/ 137220 h 328555"/>
              <a:gd name="connsiteX48" fmla="*/ 329844 w 383315"/>
              <a:gd name="connsiteY48" fmla="*/ 123369 h 328555"/>
              <a:gd name="connsiteX49" fmla="*/ 329844 w 383315"/>
              <a:gd name="connsiteY49" fmla="*/ 51538 h 328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383315" h="328555">
                <a:moveTo>
                  <a:pt x="357546" y="0"/>
                </a:moveTo>
                <a:lnTo>
                  <a:pt x="357546" y="27380"/>
                </a:lnTo>
                <a:lnTo>
                  <a:pt x="357546" y="126268"/>
                </a:lnTo>
                <a:cubicBezTo>
                  <a:pt x="375906" y="133033"/>
                  <a:pt x="384926" y="145917"/>
                  <a:pt x="384926" y="164922"/>
                </a:cubicBezTo>
                <a:cubicBezTo>
                  <a:pt x="384926" y="183927"/>
                  <a:pt x="375906" y="196811"/>
                  <a:pt x="357546" y="203576"/>
                </a:cubicBezTo>
                <a:lnTo>
                  <a:pt x="357546" y="302465"/>
                </a:lnTo>
                <a:lnTo>
                  <a:pt x="357546" y="329844"/>
                </a:lnTo>
                <a:lnTo>
                  <a:pt x="335321" y="313417"/>
                </a:lnTo>
                <a:cubicBezTo>
                  <a:pt x="316959" y="300210"/>
                  <a:pt x="294734" y="286681"/>
                  <a:pt x="268321" y="273152"/>
                </a:cubicBezTo>
                <a:cubicBezTo>
                  <a:pt x="216139" y="246739"/>
                  <a:pt x="171687" y="233532"/>
                  <a:pt x="134321" y="233532"/>
                </a:cubicBezTo>
                <a:lnTo>
                  <a:pt x="87937" y="233532"/>
                </a:lnTo>
                <a:lnTo>
                  <a:pt x="110163" y="312450"/>
                </a:lnTo>
                <a:lnTo>
                  <a:pt x="114350" y="329522"/>
                </a:lnTo>
                <a:lnTo>
                  <a:pt x="96312" y="329522"/>
                </a:lnTo>
                <a:lnTo>
                  <a:pt x="41231" y="329522"/>
                </a:lnTo>
                <a:lnTo>
                  <a:pt x="30923" y="329522"/>
                </a:lnTo>
                <a:lnTo>
                  <a:pt x="27380" y="319215"/>
                </a:lnTo>
                <a:lnTo>
                  <a:pt x="0" y="223225"/>
                </a:lnTo>
                <a:lnTo>
                  <a:pt x="0" y="221614"/>
                </a:lnTo>
                <a:lnTo>
                  <a:pt x="0" y="220004"/>
                </a:lnTo>
                <a:lnTo>
                  <a:pt x="0" y="110163"/>
                </a:lnTo>
                <a:lnTo>
                  <a:pt x="0" y="96312"/>
                </a:lnTo>
                <a:lnTo>
                  <a:pt x="13851" y="96312"/>
                </a:lnTo>
                <a:lnTo>
                  <a:pt x="134000" y="96312"/>
                </a:lnTo>
                <a:cubicBezTo>
                  <a:pt x="172331" y="96312"/>
                  <a:pt x="217427" y="83105"/>
                  <a:pt x="268965" y="56692"/>
                </a:cubicBezTo>
                <a:cubicBezTo>
                  <a:pt x="280561" y="50894"/>
                  <a:pt x="291835" y="44774"/>
                  <a:pt x="302787" y="37687"/>
                </a:cubicBezTo>
                <a:cubicBezTo>
                  <a:pt x="313738" y="30601"/>
                  <a:pt x="322114" y="25769"/>
                  <a:pt x="327268" y="22226"/>
                </a:cubicBezTo>
                <a:lnTo>
                  <a:pt x="334998" y="16106"/>
                </a:lnTo>
                <a:lnTo>
                  <a:pt x="357546" y="0"/>
                </a:lnTo>
                <a:close/>
                <a:moveTo>
                  <a:pt x="27702" y="123692"/>
                </a:moveTo>
                <a:lnTo>
                  <a:pt x="27702" y="206153"/>
                </a:lnTo>
                <a:lnTo>
                  <a:pt x="110163" y="206153"/>
                </a:lnTo>
                <a:lnTo>
                  <a:pt x="110163" y="123692"/>
                </a:lnTo>
                <a:lnTo>
                  <a:pt x="27702" y="123692"/>
                </a:lnTo>
                <a:close/>
                <a:moveTo>
                  <a:pt x="32855" y="233532"/>
                </a:moveTo>
                <a:lnTo>
                  <a:pt x="51861" y="302143"/>
                </a:lnTo>
                <a:lnTo>
                  <a:pt x="77630" y="302143"/>
                </a:lnTo>
                <a:lnTo>
                  <a:pt x="58625" y="233532"/>
                </a:lnTo>
                <a:lnTo>
                  <a:pt x="32855" y="233532"/>
                </a:lnTo>
                <a:close/>
                <a:moveTo>
                  <a:pt x="329844" y="51538"/>
                </a:moveTo>
                <a:cubicBezTo>
                  <a:pt x="312773" y="63134"/>
                  <a:pt x="296667" y="72798"/>
                  <a:pt x="281849" y="80850"/>
                </a:cubicBezTo>
                <a:cubicBezTo>
                  <a:pt x="227413" y="108874"/>
                  <a:pt x="179417" y="123369"/>
                  <a:pt x="137542" y="123692"/>
                </a:cubicBezTo>
                <a:lnTo>
                  <a:pt x="137542" y="206153"/>
                </a:lnTo>
                <a:cubicBezTo>
                  <a:pt x="179417" y="206797"/>
                  <a:pt x="227090" y="220970"/>
                  <a:pt x="280883" y="248994"/>
                </a:cubicBezTo>
                <a:cubicBezTo>
                  <a:pt x="296345" y="256402"/>
                  <a:pt x="312773" y="266066"/>
                  <a:pt x="329844" y="278306"/>
                </a:cubicBezTo>
                <a:lnTo>
                  <a:pt x="329844" y="206153"/>
                </a:lnTo>
                <a:lnTo>
                  <a:pt x="329844" y="192302"/>
                </a:lnTo>
                <a:lnTo>
                  <a:pt x="329844" y="137220"/>
                </a:lnTo>
                <a:lnTo>
                  <a:pt x="329844" y="123369"/>
                </a:lnTo>
                <a:lnTo>
                  <a:pt x="329844" y="51538"/>
                </a:lnTo>
                <a:close/>
              </a:path>
            </a:pathLst>
          </a:custGeom>
          <a:solidFill>
            <a:schemeClr val="bg1"/>
          </a:solidFill>
          <a:ln w="322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17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1FE32D2-C441-41CF-8D92-2730D54DCA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3296"/>
            <a:ext cx="9144000" cy="867792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ACDB9802-6D4F-C14D-ACE6-230EBC4D37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887" y="6302187"/>
            <a:ext cx="1395533" cy="450009"/>
          </a:xfrm>
          <a:prstGeom prst="rect">
            <a:avLst/>
          </a:prstGeom>
        </p:spPr>
      </p:pic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DA1DAA8E-4126-0F4B-ACC0-1743380D7338}"/>
              </a:ext>
            </a:extLst>
          </p:cNvPr>
          <p:cNvSpPr txBox="1"/>
          <p:nvPr/>
        </p:nvSpPr>
        <p:spPr>
          <a:xfrm>
            <a:off x="320598" y="1367573"/>
            <a:ext cx="513451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dirty="0">
              <a:solidFill>
                <a:srgbClr val="0E2D54"/>
              </a:solidFill>
              <a:latin typeface="Kohinoor Devanagari" panose="02000000000000000000" pitchFamily="2" charset="77"/>
              <a:cs typeface="Kohinoor Devanagari" panose="02000000000000000000" pitchFamily="2" charset="77"/>
            </a:endParaRPr>
          </a:p>
          <a:p>
            <a:pPr algn="just"/>
            <a:r>
              <a:rPr lang="it-IT" dirty="0" err="1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Since</a:t>
            </a:r>
            <a:r>
              <a:rPr lang="it-IT" dirty="0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 2017 MISTER </a:t>
            </a:r>
            <a:r>
              <a:rPr lang="it-IT" dirty="0" err="1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has</a:t>
            </a:r>
            <a:r>
              <a:rPr lang="it-IT" dirty="0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been</a:t>
            </a:r>
            <a:r>
              <a:rPr lang="it-IT" dirty="0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it-IT" dirty="0" err="1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charge</a:t>
            </a:r>
            <a:r>
              <a:rPr lang="it-IT" dirty="0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 of the </a:t>
            </a:r>
            <a:r>
              <a:rPr lang="it-IT" dirty="0" err="1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Tecnopolo</a:t>
            </a:r>
            <a:r>
              <a:rPr lang="it-IT" dirty="0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 Bologna CNR management </a:t>
            </a:r>
            <a:r>
              <a:rPr lang="it-IT" dirty="0" err="1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activities</a:t>
            </a:r>
            <a:r>
              <a:rPr lang="it-IT" dirty="0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endParaRPr lang="it-IT" dirty="0">
              <a:solidFill>
                <a:srgbClr val="0E2D54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dirty="0" err="1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Tecnopolo</a:t>
            </a:r>
            <a:r>
              <a:rPr lang="it-IT" dirty="0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 Bologna CNR, </a:t>
            </a:r>
            <a:r>
              <a:rPr lang="it-IT" dirty="0" err="1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located</a:t>
            </a:r>
            <a:r>
              <a:rPr lang="it-IT" dirty="0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 in the </a:t>
            </a:r>
            <a:r>
              <a:rPr lang="it-IT" dirty="0" err="1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heart</a:t>
            </a:r>
            <a:r>
              <a:rPr lang="it-IT" dirty="0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 of CNR </a:t>
            </a:r>
            <a:r>
              <a:rPr lang="it-IT" dirty="0" err="1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Research</a:t>
            </a:r>
            <a:r>
              <a:rPr lang="it-IT" dirty="0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 Area in Bologna and on Parma </a:t>
            </a:r>
            <a:r>
              <a:rPr lang="it-IT" dirty="0" err="1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University</a:t>
            </a:r>
            <a:r>
              <a:rPr lang="it-IT" dirty="0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 Campus, </a:t>
            </a:r>
            <a:r>
              <a:rPr lang="it-IT" dirty="0" err="1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provides</a:t>
            </a:r>
            <a:r>
              <a:rPr lang="it-IT" dirty="0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  6000 mq </a:t>
            </a:r>
            <a:r>
              <a:rPr lang="it-IT" dirty="0" err="1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dedicated</a:t>
            </a:r>
            <a:r>
              <a:rPr lang="it-IT" dirty="0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 to:</a:t>
            </a:r>
          </a:p>
          <a:p>
            <a:pPr algn="just"/>
            <a:endParaRPr lang="it-IT" dirty="0">
              <a:solidFill>
                <a:srgbClr val="0E2D54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it-IT" dirty="0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state-of-the-art </a:t>
            </a:r>
            <a:r>
              <a:rPr lang="it-IT" dirty="0" err="1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facilities</a:t>
            </a:r>
            <a:r>
              <a:rPr lang="it-IT" dirty="0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it-IT" dirty="0" err="1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reserach</a:t>
            </a:r>
            <a:r>
              <a:rPr lang="it-IT" dirty="0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infrastructures</a:t>
            </a:r>
            <a:endParaRPr lang="it-IT" dirty="0">
              <a:solidFill>
                <a:srgbClr val="0E2D54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it-IT" dirty="0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2 PPP </a:t>
            </a:r>
            <a:r>
              <a:rPr lang="it-IT" dirty="0" err="1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consortia</a:t>
            </a:r>
            <a:r>
              <a:rPr lang="it-IT" dirty="0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 for industrial </a:t>
            </a:r>
            <a:r>
              <a:rPr lang="it-IT" dirty="0" err="1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research</a:t>
            </a:r>
            <a:r>
              <a:rPr lang="it-IT" dirty="0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it-IT" dirty="0" err="1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tech</a:t>
            </a:r>
            <a:r>
              <a:rPr lang="it-IT" dirty="0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 transfer (Mister and </a:t>
            </a:r>
            <a:r>
              <a:rPr lang="it-IT" dirty="0" err="1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Proambiente</a:t>
            </a:r>
            <a:r>
              <a:rPr lang="it-IT" dirty="0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it-IT" dirty="0" err="1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Innovation</a:t>
            </a:r>
            <a:r>
              <a:rPr lang="it-IT" dirty="0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accelerators</a:t>
            </a:r>
            <a:r>
              <a:rPr lang="it-IT" dirty="0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 for companies and </a:t>
            </a:r>
            <a:r>
              <a:rPr lang="it-IT" dirty="0" err="1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start-ups</a:t>
            </a:r>
            <a:endParaRPr lang="it-IT" dirty="0">
              <a:solidFill>
                <a:srgbClr val="0E2D54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it-IT" dirty="0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Services for </a:t>
            </a:r>
            <a:r>
              <a:rPr lang="en-US" dirty="0">
                <a:solidFill>
                  <a:srgbClr val="0E2D54"/>
                </a:solidFill>
                <a:latin typeface="Arial" pitchFamily="34" charset="0"/>
                <a:cs typeface="Arial" pitchFamily="34" charset="0"/>
              </a:rPr>
              <a:t>dissemination, demonstration and information activities</a:t>
            </a:r>
            <a:endParaRPr lang="it-IT" dirty="0">
              <a:solidFill>
                <a:srgbClr val="0E2D54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it-IT" dirty="0">
              <a:solidFill>
                <a:srgbClr val="0E2D54"/>
              </a:solidFill>
              <a:latin typeface="Kohinoor Devanagari" panose="02000000000000000000" pitchFamily="2" charset="77"/>
              <a:cs typeface="Kohinoor Devanagari" panose="02000000000000000000" pitchFamily="2" charset="77"/>
            </a:endParaRPr>
          </a:p>
          <a:p>
            <a:pPr algn="just"/>
            <a:endParaRPr lang="it-IT" dirty="0">
              <a:solidFill>
                <a:srgbClr val="0E2D54"/>
              </a:solidFill>
              <a:latin typeface="Kohinoor Devanagari" panose="02000000000000000000" pitchFamily="2" charset="77"/>
              <a:cs typeface="Kohinoor Devanagari" panose="02000000000000000000" pitchFamily="2" charset="77"/>
            </a:endParaRPr>
          </a:p>
          <a:p>
            <a:pPr algn="just"/>
            <a:endParaRPr lang="it-IT" dirty="0">
              <a:solidFill>
                <a:srgbClr val="0E2D54"/>
              </a:solidFill>
              <a:latin typeface="Kohinoor Devanagari" panose="02000000000000000000" pitchFamily="2" charset="77"/>
              <a:cs typeface="Kohinoor Devanagari" panose="02000000000000000000" pitchFamily="2" charset="77"/>
            </a:endParaRPr>
          </a:p>
          <a:p>
            <a:pPr algn="just"/>
            <a:endParaRPr lang="it-IT" dirty="0">
              <a:latin typeface="Kohinoor Devanagari" panose="02000000000000000000" pitchFamily="2" charset="77"/>
              <a:cs typeface="Kohinoor Devanagari" panose="02000000000000000000" pitchFamily="2" charset="77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C9EB2C1-4D6F-4649-800C-209224A6D2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476672"/>
            <a:ext cx="4102100" cy="1003300"/>
          </a:xfrm>
          <a:prstGeom prst="rect">
            <a:avLst/>
          </a:prstGeom>
        </p:spPr>
      </p:pic>
      <p:pic>
        <p:nvPicPr>
          <p:cNvPr id="6" name="Immagine 5" descr="Immagine che contiene edificio, esterni, persona, strada&#10;&#10;Descrizione generata con affidabilità molto elevata">
            <a:extLst>
              <a:ext uri="{FF2B5EF4-FFF2-40B4-BE49-F238E27FC236}">
                <a16:creationId xmlns:a16="http://schemas.microsoft.com/office/drawing/2014/main" id="{829107DB-6B6A-9042-B697-BCA6699C75C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6" r="1624" b="5344"/>
          <a:stretch/>
        </p:blipFill>
        <p:spPr>
          <a:xfrm>
            <a:off x="5652120" y="3521560"/>
            <a:ext cx="3190300" cy="24148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magine 6" descr="Immagine che contiene albero, cielo, erba, esterni&#10;&#10;Descrizione generata con affidabilità molto elevata">
            <a:extLst>
              <a:ext uri="{FF2B5EF4-FFF2-40B4-BE49-F238E27FC236}">
                <a16:creationId xmlns:a16="http://schemas.microsoft.com/office/drawing/2014/main" id="{ABCD74BE-8B97-7C40-838B-2324A848F3E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8" t="20572"/>
          <a:stretch/>
        </p:blipFill>
        <p:spPr>
          <a:xfrm>
            <a:off x="5590610" y="1367573"/>
            <a:ext cx="3251810" cy="1852698"/>
          </a:xfrm>
          <a:prstGeom prst="snip2Diag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  <p:extLst>
      <p:ext uri="{BB962C8B-B14F-4D97-AF65-F5344CB8AC3E}">
        <p14:creationId xmlns:p14="http://schemas.microsoft.com/office/powerpoint/2010/main" val="4202759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50266-1133-C043-9568-66094852A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 Recommendations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757866-A405-5F4B-BD4C-2C50E5997C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552" y="1512347"/>
            <a:ext cx="8030715" cy="5012997"/>
          </a:xfrm>
        </p:spPr>
        <p:txBody>
          <a:bodyPr/>
          <a:lstStyle/>
          <a:p>
            <a:pPr marL="457200" lvl="1" indent="0">
              <a:lnSpc>
                <a:spcPct val="150000"/>
              </a:lnSpc>
              <a:buNone/>
            </a:pPr>
            <a:r>
              <a:rPr lang="it-IT" sz="2000" dirty="0"/>
              <a:t>1.Innovation </a:t>
            </a:r>
            <a:r>
              <a:rPr lang="it-IT" sz="2000" dirty="0" err="1"/>
              <a:t>has</a:t>
            </a:r>
            <a:r>
              <a:rPr lang="it-IT" sz="2000" dirty="0"/>
              <a:t> a </a:t>
            </a:r>
            <a:r>
              <a:rPr lang="it-IT" sz="2000" dirty="0" err="1"/>
              <a:t>significant</a:t>
            </a:r>
            <a:r>
              <a:rPr lang="it-IT" sz="2000" dirty="0"/>
              <a:t> </a:t>
            </a:r>
            <a:r>
              <a:rPr lang="it-IT" sz="2000" dirty="0" err="1"/>
              <a:t>direct</a:t>
            </a:r>
            <a:r>
              <a:rPr lang="it-IT" sz="2000" dirty="0"/>
              <a:t> impact on </a:t>
            </a:r>
            <a:r>
              <a:rPr lang="it-IT" sz="2000" dirty="0" err="1"/>
              <a:t>our</a:t>
            </a:r>
            <a:r>
              <a:rPr lang="it-IT" sz="2000" dirty="0"/>
              <a:t> economy; </a:t>
            </a:r>
            <a:r>
              <a:rPr lang="it-IT" sz="2000" dirty="0" err="1"/>
              <a:t>our</a:t>
            </a:r>
            <a:r>
              <a:rPr lang="it-IT" sz="2000" dirty="0"/>
              <a:t> </a:t>
            </a:r>
            <a:r>
              <a:rPr lang="it-IT" sz="2000" dirty="0" err="1"/>
              <a:t>mission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to turn </a:t>
            </a:r>
            <a:r>
              <a:rPr lang="it-IT" sz="2000" dirty="0" err="1"/>
              <a:t>knowledge</a:t>
            </a:r>
            <a:r>
              <a:rPr lang="it-IT" sz="2000" dirty="0"/>
              <a:t> </a:t>
            </a:r>
            <a:r>
              <a:rPr lang="it-IT" sz="2000" dirty="0" err="1"/>
              <a:t>into</a:t>
            </a:r>
            <a:r>
              <a:rPr lang="it-IT" sz="2000" dirty="0"/>
              <a:t> </a:t>
            </a:r>
            <a:r>
              <a:rPr lang="it-IT" sz="2000" dirty="0" err="1"/>
              <a:t>value</a:t>
            </a:r>
            <a:endParaRPr lang="it-IT" sz="2000" dirty="0"/>
          </a:p>
          <a:p>
            <a:pPr marL="457200" lvl="1" indent="0">
              <a:lnSpc>
                <a:spcPct val="150000"/>
              </a:lnSpc>
              <a:buNone/>
            </a:pPr>
            <a:r>
              <a:rPr lang="it-IT" sz="2000" dirty="0"/>
              <a:t>2. MISTER/ </a:t>
            </a:r>
            <a:r>
              <a:rPr lang="it-IT" sz="2000" dirty="0" err="1"/>
              <a:t>Tecnopolo</a:t>
            </a:r>
            <a:r>
              <a:rPr lang="it-IT" sz="2000" dirty="0"/>
              <a:t> Bologna CNR </a:t>
            </a:r>
            <a:r>
              <a:rPr lang="it-IT" sz="2000" dirty="0" err="1"/>
              <a:t>is</a:t>
            </a:r>
            <a:r>
              <a:rPr lang="it-IT" sz="2000" dirty="0"/>
              <a:t> a </a:t>
            </a:r>
            <a:r>
              <a:rPr lang="it-IT" sz="2000" dirty="0" err="1"/>
              <a:t>research-centered</a:t>
            </a:r>
            <a:r>
              <a:rPr lang="it-IT" sz="2000" dirty="0"/>
              <a:t> </a:t>
            </a:r>
            <a:r>
              <a:rPr lang="it-IT" sz="2000" dirty="0" err="1"/>
              <a:t>innovation</a:t>
            </a:r>
            <a:r>
              <a:rPr lang="it-IT" sz="2000" dirty="0"/>
              <a:t> model </a:t>
            </a:r>
            <a:r>
              <a:rPr lang="it-IT" sz="2000" dirty="0" err="1"/>
              <a:t>based</a:t>
            </a:r>
            <a:r>
              <a:rPr lang="it-IT" sz="2000" dirty="0"/>
              <a:t> on </a:t>
            </a:r>
            <a:r>
              <a:rPr lang="it-IT" sz="2000" dirty="0" err="1"/>
              <a:t>focussed</a:t>
            </a:r>
            <a:r>
              <a:rPr lang="it-IT" sz="2000" dirty="0"/>
              <a:t> </a:t>
            </a:r>
            <a:r>
              <a:rPr lang="it-IT" sz="2000" dirty="0" err="1"/>
              <a:t>value</a:t>
            </a:r>
            <a:r>
              <a:rPr lang="it-IT" sz="2000" dirty="0"/>
              <a:t> </a:t>
            </a:r>
            <a:r>
              <a:rPr lang="it-IT" sz="2000" dirty="0" err="1"/>
              <a:t>propositions</a:t>
            </a:r>
            <a:r>
              <a:rPr lang="it-IT" sz="2000" dirty="0"/>
              <a:t> and </a:t>
            </a:r>
            <a:r>
              <a:rPr lang="it-IT" sz="2000" dirty="0" err="1"/>
              <a:t>strategic</a:t>
            </a:r>
            <a:r>
              <a:rPr lang="it-IT" sz="2000" dirty="0"/>
              <a:t> </a:t>
            </a:r>
            <a:r>
              <a:rPr lang="it-IT" sz="2000" dirty="0" err="1"/>
              <a:t>trajectories</a:t>
            </a:r>
            <a:endParaRPr lang="it-IT" sz="2000" dirty="0"/>
          </a:p>
          <a:p>
            <a:pPr marL="457200" lvl="1" indent="0">
              <a:lnSpc>
                <a:spcPct val="150000"/>
              </a:lnSpc>
              <a:buNone/>
            </a:pPr>
            <a:r>
              <a:rPr lang="it-IT" sz="2000" dirty="0"/>
              <a:t>3. The </a:t>
            </a:r>
            <a:r>
              <a:rPr lang="it-IT" sz="2000" dirty="0" err="1"/>
              <a:t>transferability</a:t>
            </a:r>
            <a:r>
              <a:rPr lang="it-IT" sz="2000" dirty="0"/>
              <a:t> </a:t>
            </a:r>
            <a:r>
              <a:rPr lang="it-IT" sz="2000" dirty="0" err="1"/>
              <a:t>potential</a:t>
            </a:r>
            <a:r>
              <a:rPr lang="it-IT" sz="2000" dirty="0"/>
              <a:t> </a:t>
            </a:r>
            <a:r>
              <a:rPr lang="it-IT" sz="2000" dirty="0" err="1"/>
              <a:t>lies</a:t>
            </a:r>
            <a:r>
              <a:rPr lang="it-IT" sz="2000" dirty="0"/>
              <a:t> in a public-private partnership model, in the </a:t>
            </a:r>
            <a:r>
              <a:rPr lang="it-IT" sz="2000" dirty="0" err="1"/>
              <a:t>openess</a:t>
            </a:r>
            <a:r>
              <a:rPr lang="it-IT" sz="2000" dirty="0"/>
              <a:t> of the </a:t>
            </a:r>
            <a:r>
              <a:rPr lang="it-IT" sz="2000" dirty="0" err="1"/>
              <a:t>platform</a:t>
            </a:r>
            <a:r>
              <a:rPr lang="it-IT" sz="2000" dirty="0"/>
              <a:t> and in the </a:t>
            </a:r>
            <a:r>
              <a:rPr lang="it-IT" sz="2000" dirty="0" err="1"/>
              <a:t>provision</a:t>
            </a:r>
            <a:r>
              <a:rPr lang="it-IT" sz="2000" dirty="0"/>
              <a:t> of a multi-</a:t>
            </a:r>
            <a:r>
              <a:rPr lang="it-IT" sz="2000" dirty="0" err="1"/>
              <a:t>KETs</a:t>
            </a:r>
            <a:r>
              <a:rPr lang="it-IT" sz="2000" dirty="0"/>
              <a:t> </a:t>
            </a:r>
            <a:r>
              <a:rPr lang="it-IT" sz="2000" dirty="0" err="1"/>
              <a:t>platform</a:t>
            </a:r>
            <a:r>
              <a:rPr lang="it-IT" sz="2000" dirty="0"/>
              <a:t> model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it-IT" sz="2000" dirty="0"/>
              <a:t>4. </a:t>
            </a:r>
            <a:r>
              <a:rPr lang="it-IT" sz="2000" dirty="0" err="1"/>
              <a:t>MISTER’s</a:t>
            </a:r>
            <a:r>
              <a:rPr lang="it-IT" sz="2000" dirty="0"/>
              <a:t> model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engineered</a:t>
            </a:r>
            <a:r>
              <a:rPr lang="it-IT" sz="2000" dirty="0"/>
              <a:t> for multi-</a:t>
            </a:r>
            <a:r>
              <a:rPr lang="it-IT" sz="2000" dirty="0" err="1"/>
              <a:t>localization</a:t>
            </a:r>
            <a:r>
              <a:rPr lang="it-IT" sz="2000" dirty="0"/>
              <a:t> and </a:t>
            </a:r>
            <a:r>
              <a:rPr lang="it-IT" sz="2000" dirty="0" err="1"/>
              <a:t>it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scalable</a:t>
            </a:r>
            <a:r>
              <a:rPr lang="it-IT" sz="2000" dirty="0"/>
              <a:t> </a:t>
            </a:r>
            <a:endParaRPr lang="fr-FR" sz="2000" dirty="0"/>
          </a:p>
          <a:p>
            <a:pPr marL="457200" lvl="1" indent="0">
              <a:lnSpc>
                <a:spcPct val="150000"/>
              </a:lnSpc>
              <a:buNone/>
            </a:pPr>
            <a:endParaRPr lang="fr-FR" sz="2000" dirty="0"/>
          </a:p>
          <a:p>
            <a:pPr marL="457200" lvl="1" indent="0">
              <a:lnSpc>
                <a:spcPct val="150000"/>
              </a:lnSpc>
              <a:buNone/>
            </a:pPr>
            <a:endParaRPr lang="en-GB" sz="1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D376E8-E2C5-4415-B325-FFACB18E2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3296"/>
            <a:ext cx="9144000" cy="867792"/>
          </a:xfrm>
          <a:prstGeom prst="rect">
            <a:avLst/>
          </a:prstGeom>
        </p:spPr>
      </p:pic>
      <p:pic>
        <p:nvPicPr>
          <p:cNvPr id="11" name="Picture 10" descr="A close up of a card&#10;&#10;Description automatically generated">
            <a:extLst>
              <a:ext uri="{FF2B5EF4-FFF2-40B4-BE49-F238E27FC236}">
                <a16:creationId xmlns:a16="http://schemas.microsoft.com/office/drawing/2014/main" id="{6CD321BA-3CF1-4575-B74A-6D2087E1C6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61077"/>
            <a:ext cx="1167840" cy="1351270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6C238801-7A0A-404A-81AB-5AD4D88BD3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887" y="6302187"/>
            <a:ext cx="1395533" cy="45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524663"/>
      </p:ext>
    </p:extLst>
  </p:cSld>
  <p:clrMapOvr>
    <a:masterClrMapping/>
  </p:clrMapOvr>
</p:sld>
</file>

<file path=ppt/theme/theme1.xml><?xml version="1.0" encoding="utf-8"?>
<a:theme xmlns:a="http://schemas.openxmlformats.org/drawingml/2006/main" name="Interreg Europe Base">
  <a:themeElements>
    <a:clrScheme name="Custom 6">
      <a:dk1>
        <a:srgbClr val="000000"/>
      </a:dk1>
      <a:lt1>
        <a:srgbClr val="FFFFFF"/>
      </a:lt1>
      <a:dk2>
        <a:srgbClr val="0E4093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7285</TotalTime>
  <Words>724</Words>
  <Application>Microsoft Macintosh PowerPoint</Application>
  <PresentationFormat>Presentazione su schermo (4:3)</PresentationFormat>
  <Paragraphs>60</Paragraphs>
  <Slides>6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3" baseType="lpstr">
      <vt:lpstr>Arial</vt:lpstr>
      <vt:lpstr>Calibri</vt:lpstr>
      <vt:lpstr>Helvetica</vt:lpstr>
      <vt:lpstr>Kohinoor Devanagari</vt:lpstr>
      <vt:lpstr>Kohinoor Devanagari Medium</vt:lpstr>
      <vt:lpstr>Wingdings</vt:lpstr>
      <vt:lpstr>Interreg Europe Base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3. Recommendations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Raluca Toma</dc:creator>
  <cp:lastModifiedBy>Valeria Pignedoli</cp:lastModifiedBy>
  <cp:revision>361</cp:revision>
  <cp:lastPrinted>2017-07-06T10:23:52Z</cp:lastPrinted>
  <dcterms:created xsi:type="dcterms:W3CDTF">2015-05-28T10:02:20Z</dcterms:created>
  <dcterms:modified xsi:type="dcterms:W3CDTF">2021-03-09T10:49:49Z</dcterms:modified>
</cp:coreProperties>
</file>