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10"/>
  </p:notesMasterIdLst>
  <p:handoutMasterIdLst>
    <p:handoutMasterId r:id="rId11"/>
  </p:handoutMasterIdLst>
  <p:sldIdLst>
    <p:sldId id="257" r:id="rId2"/>
    <p:sldId id="579" r:id="rId3"/>
    <p:sldId id="561" r:id="rId4"/>
    <p:sldId id="564" r:id="rId5"/>
    <p:sldId id="572" r:id="rId6"/>
    <p:sldId id="573" r:id="rId7"/>
    <p:sldId id="576" r:id="rId8"/>
    <p:sldId id="578" r:id="rId9"/>
  </p:sldIdLst>
  <p:sldSz cx="9144000" cy="6858000" type="screen4x3"/>
  <p:notesSz cx="6815138" cy="99441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4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ma ASTRAUSKAITE" initials="I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F20"/>
    <a:srgbClr val="FCC519"/>
    <a:srgbClr val="5E300A"/>
    <a:srgbClr val="000099"/>
    <a:srgbClr val="1D9862"/>
    <a:srgbClr val="1CB8CF"/>
    <a:srgbClr val="1F497D"/>
    <a:srgbClr val="FCCD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09" autoAdjust="0"/>
    <p:restoredTop sz="94685" autoAdjust="0"/>
  </p:normalViewPr>
  <p:slideViewPr>
    <p:cSldViewPr>
      <p:cViewPr varScale="1">
        <p:scale>
          <a:sx n="65" d="100"/>
          <a:sy n="65" d="100"/>
        </p:scale>
        <p:origin x="-1668"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652" y="96"/>
      </p:cViewPr>
      <p:guideLst>
        <p:guide orient="horz" pos="3132"/>
        <p:guide pos="214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8316"/>
          </a:xfrm>
          <a:prstGeom prst="rect">
            <a:avLst/>
          </a:prstGeom>
        </p:spPr>
        <p:txBody>
          <a:bodyPr vert="horz" lIns="91184" tIns="45592" rIns="91184" bIns="45592" rtlCol="0"/>
          <a:lstStyle>
            <a:lvl1pPr algn="l">
              <a:defRPr sz="1200"/>
            </a:lvl1pPr>
          </a:lstStyle>
          <a:p>
            <a:endParaRPr lang="en-GB"/>
          </a:p>
        </p:txBody>
      </p:sp>
      <p:sp>
        <p:nvSpPr>
          <p:cNvPr id="3" name="Date Placeholder 2"/>
          <p:cNvSpPr>
            <a:spLocks noGrp="1"/>
          </p:cNvSpPr>
          <p:nvPr>
            <p:ph type="dt" sz="quarter" idx="1"/>
          </p:nvPr>
        </p:nvSpPr>
        <p:spPr>
          <a:xfrm>
            <a:off x="3860335" y="0"/>
            <a:ext cx="2953226" cy="498316"/>
          </a:xfrm>
          <a:prstGeom prst="rect">
            <a:avLst/>
          </a:prstGeom>
        </p:spPr>
        <p:txBody>
          <a:bodyPr vert="horz" lIns="91184" tIns="45592" rIns="91184" bIns="45592" rtlCol="0"/>
          <a:lstStyle>
            <a:lvl1pPr algn="r">
              <a:defRPr sz="1200"/>
            </a:lvl1pPr>
          </a:lstStyle>
          <a:p>
            <a:fld id="{6A217334-CD70-45AD-9625-EBAB1C21489B}" type="datetimeFigureOut">
              <a:rPr lang="en-GB" smtClean="0"/>
              <a:t>10/03/2021</a:t>
            </a:fld>
            <a:endParaRPr lang="en-GB"/>
          </a:p>
        </p:txBody>
      </p:sp>
      <p:sp>
        <p:nvSpPr>
          <p:cNvPr id="4" name="Footer Placeholder 3"/>
          <p:cNvSpPr>
            <a:spLocks noGrp="1"/>
          </p:cNvSpPr>
          <p:nvPr>
            <p:ph type="ftr" sz="quarter" idx="2"/>
          </p:nvPr>
        </p:nvSpPr>
        <p:spPr>
          <a:xfrm>
            <a:off x="0" y="9445785"/>
            <a:ext cx="2953226" cy="498316"/>
          </a:xfrm>
          <a:prstGeom prst="rect">
            <a:avLst/>
          </a:prstGeom>
        </p:spPr>
        <p:txBody>
          <a:bodyPr vert="horz" lIns="91184" tIns="45592" rIns="91184" bIns="45592" rtlCol="0" anchor="b"/>
          <a:lstStyle>
            <a:lvl1pPr algn="l">
              <a:defRPr sz="1200"/>
            </a:lvl1pPr>
          </a:lstStyle>
          <a:p>
            <a:endParaRPr lang="en-GB"/>
          </a:p>
        </p:txBody>
      </p:sp>
      <p:sp>
        <p:nvSpPr>
          <p:cNvPr id="5" name="Slide Number Placeholder 4"/>
          <p:cNvSpPr>
            <a:spLocks noGrp="1"/>
          </p:cNvSpPr>
          <p:nvPr>
            <p:ph type="sldNum" sz="quarter" idx="3"/>
          </p:nvPr>
        </p:nvSpPr>
        <p:spPr>
          <a:xfrm>
            <a:off x="3860335" y="9445785"/>
            <a:ext cx="2953226" cy="498316"/>
          </a:xfrm>
          <a:prstGeom prst="rect">
            <a:avLst/>
          </a:prstGeom>
        </p:spPr>
        <p:txBody>
          <a:bodyPr vert="horz" lIns="91184" tIns="45592" rIns="91184" bIns="45592" rtlCol="0" anchor="b"/>
          <a:lstStyle>
            <a:lvl1pPr algn="r">
              <a:defRPr sz="1200"/>
            </a:lvl1pPr>
          </a:lstStyle>
          <a:p>
            <a:fld id="{7D9447EF-D3F5-4F32-AFBB-8B25E6D25808}" type="slidenum">
              <a:rPr lang="en-GB" smtClean="0"/>
              <a:t>‹Nº›</a:t>
            </a:fld>
            <a:endParaRPr lang="en-GB"/>
          </a:p>
        </p:txBody>
      </p:sp>
    </p:spTree>
    <p:extLst>
      <p:ext uri="{BB962C8B-B14F-4D97-AF65-F5344CB8AC3E}">
        <p14:creationId xmlns:p14="http://schemas.microsoft.com/office/powerpoint/2010/main" val="60362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52750" cy="496888"/>
          </a:xfrm>
          <a:prstGeom prst="rect">
            <a:avLst/>
          </a:prstGeom>
        </p:spPr>
        <p:txBody>
          <a:bodyPr vert="horz" lIns="91164" tIns="45582" rIns="91164" bIns="45582"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60800" y="2"/>
            <a:ext cx="2952750" cy="496888"/>
          </a:xfrm>
          <a:prstGeom prst="rect">
            <a:avLst/>
          </a:prstGeom>
        </p:spPr>
        <p:txBody>
          <a:bodyPr vert="horz" lIns="91164" tIns="45582" rIns="91164" bIns="45582" rtlCol="0"/>
          <a:lstStyle>
            <a:lvl1pPr algn="r" fontAlgn="auto">
              <a:spcBef>
                <a:spcPts val="0"/>
              </a:spcBef>
              <a:spcAft>
                <a:spcPts val="0"/>
              </a:spcAft>
              <a:defRPr sz="1200">
                <a:latin typeface="+mn-lt"/>
                <a:cs typeface="+mn-cs"/>
              </a:defRPr>
            </a:lvl1pPr>
          </a:lstStyle>
          <a:p>
            <a:pPr>
              <a:defRPr/>
            </a:pPr>
            <a:fld id="{9B1F25E5-9C24-4FE1-B115-6069EB5969C1}" type="datetimeFigureOut">
              <a:rPr lang="fr-FR"/>
              <a:pPr>
                <a:defRPr/>
              </a:pPr>
              <a:t>10/03/2021</a:t>
            </a:fld>
            <a:endParaRPr lang="fr-FR"/>
          </a:p>
        </p:txBody>
      </p:sp>
      <p:sp>
        <p:nvSpPr>
          <p:cNvPr id="4" name="Espace réservé de l'image des diapositives 3"/>
          <p:cNvSpPr>
            <a:spLocks noGrp="1" noRot="1" noChangeAspect="1"/>
          </p:cNvSpPr>
          <p:nvPr>
            <p:ph type="sldImg" idx="2"/>
          </p:nvPr>
        </p:nvSpPr>
        <p:spPr>
          <a:xfrm>
            <a:off x="922338" y="746125"/>
            <a:ext cx="4970462" cy="3729038"/>
          </a:xfrm>
          <a:prstGeom prst="rect">
            <a:avLst/>
          </a:prstGeom>
          <a:noFill/>
          <a:ln w="12700">
            <a:solidFill>
              <a:prstClr val="black"/>
            </a:solidFill>
          </a:ln>
        </p:spPr>
        <p:txBody>
          <a:bodyPr vert="horz" lIns="91164" tIns="45582" rIns="91164" bIns="45582" rtlCol="0" anchor="ctr"/>
          <a:lstStyle/>
          <a:p>
            <a:pPr lvl="0"/>
            <a:endParaRPr lang="fr-FR" noProof="0"/>
          </a:p>
        </p:txBody>
      </p:sp>
      <p:sp>
        <p:nvSpPr>
          <p:cNvPr id="5" name="Espace réservé des commentaires 4"/>
          <p:cNvSpPr>
            <a:spLocks noGrp="1"/>
          </p:cNvSpPr>
          <p:nvPr>
            <p:ph type="body" sz="quarter" idx="3"/>
          </p:nvPr>
        </p:nvSpPr>
        <p:spPr>
          <a:xfrm>
            <a:off x="681038" y="4722815"/>
            <a:ext cx="5453062" cy="4475162"/>
          </a:xfrm>
          <a:prstGeom prst="rect">
            <a:avLst/>
          </a:prstGeom>
        </p:spPr>
        <p:txBody>
          <a:bodyPr vert="horz" lIns="91164" tIns="45582" rIns="91164" bIns="45582"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2" y="9445627"/>
            <a:ext cx="2952750" cy="496888"/>
          </a:xfrm>
          <a:prstGeom prst="rect">
            <a:avLst/>
          </a:prstGeom>
        </p:spPr>
        <p:txBody>
          <a:bodyPr vert="horz" lIns="91164" tIns="45582" rIns="91164" bIns="45582"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60800" y="9445627"/>
            <a:ext cx="2952750" cy="496888"/>
          </a:xfrm>
          <a:prstGeom prst="rect">
            <a:avLst/>
          </a:prstGeom>
        </p:spPr>
        <p:txBody>
          <a:bodyPr vert="horz" lIns="91164" tIns="45582" rIns="91164" bIns="45582" rtlCol="0" anchor="b"/>
          <a:lstStyle>
            <a:lvl1pPr algn="r" fontAlgn="auto">
              <a:spcBef>
                <a:spcPts val="0"/>
              </a:spcBef>
              <a:spcAft>
                <a:spcPts val="0"/>
              </a:spcAft>
              <a:defRPr sz="1200">
                <a:latin typeface="+mn-lt"/>
                <a:cs typeface="+mn-cs"/>
              </a:defRPr>
            </a:lvl1pPr>
          </a:lstStyle>
          <a:p>
            <a:pPr>
              <a:defRPr/>
            </a:pPr>
            <a:fld id="{EEDEE701-FE50-4BF2-BCA8-71174D1CAB80}" type="slidenum">
              <a:rPr lang="fr-FR"/>
              <a:pPr>
                <a:defRPr/>
              </a:pPr>
              <a:t>‹Nº›</a:t>
            </a:fld>
            <a:endParaRPr lang="fr-FR"/>
          </a:p>
        </p:txBody>
      </p:sp>
    </p:spTree>
    <p:extLst>
      <p:ext uri="{BB962C8B-B14F-4D97-AF65-F5344CB8AC3E}">
        <p14:creationId xmlns:p14="http://schemas.microsoft.com/office/powerpoint/2010/main" val="3783788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DEE701-FE50-4BF2-BCA8-71174D1CAB80}" type="slidenum">
              <a:rPr lang="fr-FR" smtClean="0"/>
              <a:pPr>
                <a:defRPr/>
              </a:pPr>
              <a:t>1</a:t>
            </a:fld>
            <a:endParaRPr lang="fr-FR"/>
          </a:p>
        </p:txBody>
      </p:sp>
    </p:spTree>
    <p:extLst>
      <p:ext uri="{BB962C8B-B14F-4D97-AF65-F5344CB8AC3E}">
        <p14:creationId xmlns:p14="http://schemas.microsoft.com/office/powerpoint/2010/main" val="261898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4833D-76F3-4D42-9B32-3B4FACCE3E46}" type="slidenum">
              <a:rPr lang="en-US" smtClean="0"/>
              <a:t>2</a:t>
            </a:fld>
            <a:endParaRPr lang="en-US"/>
          </a:p>
        </p:txBody>
      </p:sp>
    </p:spTree>
    <p:extLst>
      <p:ext uri="{BB962C8B-B14F-4D97-AF65-F5344CB8AC3E}">
        <p14:creationId xmlns:p14="http://schemas.microsoft.com/office/powerpoint/2010/main" val="416770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s-ES" dirty="0"/>
              <a:t>Ofrezca una breve descripción general de la presentación.</a:t>
            </a:r>
            <a:r>
              <a:rPr lang="es-ES" baseline="0" dirty="0"/>
              <a:t> D</a:t>
            </a:r>
            <a:r>
              <a:rPr lang="es-ES" dirty="0"/>
              <a:t>escriba el enfoque principal de la presentación y por qué es importante.</a:t>
            </a:r>
          </a:p>
          <a:p>
            <a:pPr>
              <a:lnSpc>
                <a:spcPct val="80000"/>
              </a:lnSpc>
            </a:pPr>
            <a:r>
              <a:rPr lang="es-ES" dirty="0"/>
              <a:t>Introduzca cada uno de los principales temas.</a:t>
            </a:r>
          </a:p>
          <a:p>
            <a:r>
              <a:rPr lang="es-ES" dirty="0"/>
              <a:t>Si desea proporcionar al público una guía,</a:t>
            </a:r>
            <a:r>
              <a:rPr lang="es-ES" baseline="0" dirty="0"/>
              <a:t> puede </a:t>
            </a:r>
            <a:r>
              <a:rPr lang="es-ES" dirty="0"/>
              <a:t>repetir esta diapositiva de información general a lo largo de toda la presentación, resaltando el tema particular que va a discutir a continuación.</a:t>
            </a:r>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3</a:t>
            </a:fld>
            <a:endParaRPr>
              <a:solidFill>
                <a:prstClr val="black"/>
              </a:solidFill>
            </a:endParaRPr>
          </a:p>
        </p:txBody>
      </p:sp>
    </p:spTree>
    <p:extLst>
      <p:ext uri="{BB962C8B-B14F-4D97-AF65-F5344CB8AC3E}">
        <p14:creationId xmlns:p14="http://schemas.microsoft.com/office/powerpoint/2010/main" val="1654823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s-ES" dirty="0"/>
              <a:t>Ofrezca una breve descripción general de la presentación.</a:t>
            </a:r>
            <a:r>
              <a:rPr lang="es-ES" baseline="0" dirty="0"/>
              <a:t> D</a:t>
            </a:r>
            <a:r>
              <a:rPr lang="es-ES" dirty="0"/>
              <a:t>escriba el enfoque principal de la presentación y por qué es importante.</a:t>
            </a:r>
          </a:p>
          <a:p>
            <a:pPr>
              <a:lnSpc>
                <a:spcPct val="80000"/>
              </a:lnSpc>
            </a:pPr>
            <a:r>
              <a:rPr lang="es-ES" dirty="0"/>
              <a:t>Introduzca cada uno de los principales temas.</a:t>
            </a:r>
          </a:p>
          <a:p>
            <a:r>
              <a:rPr lang="es-ES" dirty="0"/>
              <a:t>Si desea proporcionar al público una guía,</a:t>
            </a:r>
            <a:r>
              <a:rPr lang="es-ES" baseline="0" dirty="0"/>
              <a:t> puede </a:t>
            </a:r>
            <a:r>
              <a:rPr lang="es-ES" dirty="0"/>
              <a:t>repetir esta diapositiva de información general a lo largo de toda la presentación, resaltando el tema particular que va a discutir a continuación.</a:t>
            </a:r>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4</a:t>
            </a:fld>
            <a:endParaRPr>
              <a:solidFill>
                <a:prstClr val="black"/>
              </a:solidFill>
            </a:endParaRPr>
          </a:p>
        </p:txBody>
      </p:sp>
    </p:spTree>
    <p:extLst>
      <p:ext uri="{BB962C8B-B14F-4D97-AF65-F5344CB8AC3E}">
        <p14:creationId xmlns:p14="http://schemas.microsoft.com/office/powerpoint/2010/main" val="402786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s-ES" dirty="0"/>
              <a:t>Ofrezca una breve descripción general de la presentación.</a:t>
            </a:r>
            <a:r>
              <a:rPr lang="es-ES" baseline="0" dirty="0"/>
              <a:t> D</a:t>
            </a:r>
            <a:r>
              <a:rPr lang="es-ES" dirty="0"/>
              <a:t>escriba el enfoque principal de la presentación y por qué es importante.</a:t>
            </a:r>
          </a:p>
          <a:p>
            <a:pPr>
              <a:lnSpc>
                <a:spcPct val="80000"/>
              </a:lnSpc>
            </a:pPr>
            <a:r>
              <a:rPr lang="es-ES" dirty="0"/>
              <a:t>Introduzca cada uno de los principales temas.</a:t>
            </a:r>
          </a:p>
          <a:p>
            <a:r>
              <a:rPr lang="es-ES" dirty="0"/>
              <a:t>Si desea proporcionar al público una guía,</a:t>
            </a:r>
            <a:r>
              <a:rPr lang="es-ES" baseline="0" dirty="0"/>
              <a:t> puede </a:t>
            </a:r>
            <a:r>
              <a:rPr lang="es-ES" dirty="0"/>
              <a:t>repetir esta diapositiva de información general a lo largo de toda la presentación, resaltando el tema particular que va a discutir a continuación.</a:t>
            </a:r>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5</a:t>
            </a:fld>
            <a:endParaRPr dirty="0">
              <a:solidFill>
                <a:prstClr val="black"/>
              </a:solidFill>
            </a:endParaRPr>
          </a:p>
        </p:txBody>
      </p:sp>
    </p:spTree>
    <p:extLst>
      <p:ext uri="{BB962C8B-B14F-4D97-AF65-F5344CB8AC3E}">
        <p14:creationId xmlns:p14="http://schemas.microsoft.com/office/powerpoint/2010/main" val="3907057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dirty="0">
                <a:solidFill>
                  <a:prstClr val="black"/>
                </a:solidFill>
              </a:rPr>
              <a:t>Microsoft </a:t>
            </a:r>
            <a:r>
              <a:rPr b="1" dirty="0">
                <a:solidFill>
                  <a:prstClr val="black"/>
                </a:solidFill>
              </a:rPr>
              <a:t>Excelencia en ingeniería</a:t>
            </a:r>
            <a:endParaRPr dirty="0">
              <a:solidFill>
                <a:prstClr val="black"/>
              </a:solidFill>
            </a:endParaRPr>
          </a:p>
        </p:txBody>
      </p:sp>
      <p:sp>
        <p:nvSpPr>
          <p:cNvPr id="41987" name="Rectangle 25"/>
          <p:cNvSpPr>
            <a:spLocks noGrp="1" noChangeArrowheads="1"/>
          </p:cNvSpPr>
          <p:nvPr>
            <p:ph type="ftr" sz="quarter" idx="4"/>
          </p:nvPr>
        </p:nvSpPr>
        <p:spPr>
          <a:noFill/>
        </p:spPr>
        <p:txBody>
          <a:bodyPr/>
          <a:lstStyle/>
          <a:p>
            <a:r>
              <a:rPr dirty="0">
                <a:solidFill>
                  <a:prstClr val="black"/>
                </a:solidFill>
              </a:rPr>
              <a:t>Información confidencial de Microsoft</a:t>
            </a:r>
          </a:p>
        </p:txBody>
      </p:sp>
      <p:sp>
        <p:nvSpPr>
          <p:cNvPr id="41988" name="Rectangle 26"/>
          <p:cNvSpPr>
            <a:spLocks noGrp="1" noChangeArrowheads="1"/>
          </p:cNvSpPr>
          <p:nvPr>
            <p:ph type="sldNum" sz="quarter" idx="5"/>
          </p:nvPr>
        </p:nvSpPr>
        <p:spPr>
          <a:noFill/>
        </p:spPr>
        <p:txBody>
          <a:bodyPr/>
          <a:lstStyle/>
          <a:p>
            <a:fld id="{B2B44A5F-6CE4-493C-A0D7-6834FF76660C}" type="slidenum">
              <a:rPr smtClean="0">
                <a:solidFill>
                  <a:prstClr val="black"/>
                </a:solidFill>
              </a:rPr>
              <a:pPr/>
              <a:t>8</a:t>
            </a:fld>
            <a:endParaRPr dirty="0">
              <a:solidFill>
                <a:prstClr val="black"/>
              </a:solidFill>
            </a:endParaRPr>
          </a:p>
        </p:txBody>
      </p:sp>
      <p:sp>
        <p:nvSpPr>
          <p:cNvPr id="41989" name="Rectangle 2"/>
          <p:cNvSpPr>
            <a:spLocks noGrp="1" noRot="1" noChangeAspect="1" noChangeArrowheads="1" noTextEdit="1"/>
          </p:cNvSpPr>
          <p:nvPr>
            <p:ph type="sldImg"/>
          </p:nvPr>
        </p:nvSpPr>
        <p:spPr>
          <a:xfrm>
            <a:off x="930275" y="487363"/>
            <a:ext cx="4937125" cy="3702050"/>
          </a:xfrm>
          <a:ln/>
        </p:spPr>
      </p:sp>
      <p:sp>
        <p:nvSpPr>
          <p:cNvPr id="41990" name="Rectangle 3"/>
          <p:cNvSpPr>
            <a:spLocks noGrp="1" noChangeArrowheads="1"/>
          </p:cNvSpPr>
          <p:nvPr>
            <p:ph type="body" idx="1"/>
          </p:nvPr>
        </p:nvSpPr>
        <p:spPr>
          <a:xfrm>
            <a:off x="304789" y="4459222"/>
            <a:ext cx="6206573" cy="4917786"/>
          </a:xfrm>
          <a:noFill/>
          <a:ln/>
        </p:spPr>
        <p:txBody>
          <a:bodyPr/>
          <a:lstStyle/>
          <a:p>
            <a:pPr>
              <a:buFontTx/>
              <a:buNone/>
            </a:pPr>
            <a:endParaRPr lang="es-ES" dirty="0"/>
          </a:p>
        </p:txBody>
      </p:sp>
    </p:spTree>
    <p:extLst>
      <p:ext uri="{BB962C8B-B14F-4D97-AF65-F5344CB8AC3E}">
        <p14:creationId xmlns:p14="http://schemas.microsoft.com/office/powerpoint/2010/main" val="1258792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nterreg Europe Origami">
    <p:spTree>
      <p:nvGrpSpPr>
        <p:cNvPr id="1" name=""/>
        <p:cNvGrpSpPr/>
        <p:nvPr/>
      </p:nvGrpSpPr>
      <p:grpSpPr>
        <a:xfrm>
          <a:off x="0" y="0"/>
          <a:ext cx="0" cy="0"/>
          <a:chOff x="0" y="0"/>
          <a:chExt cx="0" cy="0"/>
        </a:xfrm>
      </p:grpSpPr>
      <p:pic>
        <p:nvPicPr>
          <p:cNvPr id="7" name="Picture 5" descr="A close up of a card&#10;&#10;Description automatically generated">
            <a:extLst>
              <a:ext uri="{FF2B5EF4-FFF2-40B4-BE49-F238E27FC236}">
                <a16:creationId xmlns:a16="http://schemas.microsoft.com/office/drawing/2014/main" xmlns="" id="{B9482A2D-B1BD-47BC-9FB2-912250025F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61077"/>
            <a:ext cx="1167840" cy="1351270"/>
          </a:xfrm>
          <a:prstGeom prst="rect">
            <a:avLst/>
          </a:prstGeom>
        </p:spPr>
      </p:pic>
      <p:pic>
        <p:nvPicPr>
          <p:cNvPr id="8" name="Picture 7">
            <a:extLst>
              <a:ext uri="{FF2B5EF4-FFF2-40B4-BE49-F238E27FC236}">
                <a16:creationId xmlns:a16="http://schemas.microsoft.com/office/drawing/2014/main" xmlns="" id="{E1FE32D2-C441-41CF-8D92-2730D54DCA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93296"/>
            <a:ext cx="9144000" cy="867792"/>
          </a:xfrm>
          <a:prstGeom prst="rect">
            <a:avLst/>
          </a:prstGeom>
        </p:spPr>
      </p:pic>
    </p:spTree>
    <p:extLst>
      <p:ext uri="{BB962C8B-B14F-4D97-AF65-F5344CB8AC3E}">
        <p14:creationId xmlns:p14="http://schemas.microsoft.com/office/powerpoint/2010/main" val="189487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reg Europe No Origami">
    <p:spTree>
      <p:nvGrpSpPr>
        <p:cNvPr id="1" name=""/>
        <p:cNvGrpSpPr/>
        <p:nvPr/>
      </p:nvGrpSpPr>
      <p:grpSpPr>
        <a:xfrm>
          <a:off x="0" y="0"/>
          <a:ext cx="0" cy="0"/>
          <a:chOff x="0" y="0"/>
          <a:chExt cx="0" cy="0"/>
        </a:xfrm>
      </p:grpSpPr>
      <p:pic>
        <p:nvPicPr>
          <p:cNvPr id="6" name="Picture 5" descr="A close up of a card&#10;&#10;Description automatically generated">
            <a:extLst>
              <a:ext uri="{FF2B5EF4-FFF2-40B4-BE49-F238E27FC236}">
                <a16:creationId xmlns:a16="http://schemas.microsoft.com/office/drawing/2014/main" xmlns="" id="{B9482A2D-B1BD-47BC-9FB2-912250025F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61077"/>
            <a:ext cx="1167840" cy="1351270"/>
          </a:xfrm>
          <a:prstGeom prst="rect">
            <a:avLst/>
          </a:prstGeom>
        </p:spPr>
      </p:pic>
      <p:pic>
        <p:nvPicPr>
          <p:cNvPr id="7" name="Picture 7">
            <a:extLst>
              <a:ext uri="{FF2B5EF4-FFF2-40B4-BE49-F238E27FC236}">
                <a16:creationId xmlns:a16="http://schemas.microsoft.com/office/drawing/2014/main" xmlns="" id="{E1FE32D2-C441-41CF-8D92-2730D54DCA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93296"/>
            <a:ext cx="9144000" cy="867792"/>
          </a:xfrm>
          <a:prstGeom prst="rect">
            <a:avLst/>
          </a:prstGeom>
        </p:spPr>
      </p:pic>
    </p:spTree>
    <p:extLst>
      <p:ext uri="{BB962C8B-B14F-4D97-AF65-F5344CB8AC3E}">
        <p14:creationId xmlns:p14="http://schemas.microsoft.com/office/powerpoint/2010/main" val="255962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reg Europe Big Origami">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7E550266-1133-C043-9568-66094852AE8E}"/>
              </a:ext>
            </a:extLst>
          </p:cNvPr>
          <p:cNvSpPr>
            <a:spLocks noGrp="1"/>
          </p:cNvSpPr>
          <p:nvPr>
            <p:ph type="title"/>
          </p:nvPr>
        </p:nvSpPr>
        <p:spPr>
          <a:xfrm>
            <a:off x="683568" y="620688"/>
            <a:ext cx="7886700" cy="792088"/>
          </a:xfrm>
          <a:prstGeom prst="rect">
            <a:avLst/>
          </a:prstGeom>
        </p:spPr>
        <p:txBody>
          <a:bodyPr/>
          <a:lstStyle/>
          <a:p>
            <a:r>
              <a:rPr lang="en-GB" dirty="0"/>
              <a:t>2. 	TCUE</a:t>
            </a:r>
            <a:endParaRPr lang="en-US" dirty="0"/>
          </a:p>
        </p:txBody>
      </p:sp>
      <p:pic>
        <p:nvPicPr>
          <p:cNvPr id="7" name="Picture 5" descr="A close up of a card&#10;&#10;Description automatically generated">
            <a:extLst>
              <a:ext uri="{FF2B5EF4-FFF2-40B4-BE49-F238E27FC236}">
                <a16:creationId xmlns:a16="http://schemas.microsoft.com/office/drawing/2014/main" xmlns="" id="{B9482A2D-B1BD-47BC-9FB2-912250025F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61077"/>
            <a:ext cx="1167840" cy="1351270"/>
          </a:xfrm>
          <a:prstGeom prst="rect">
            <a:avLst/>
          </a:prstGeom>
        </p:spPr>
      </p:pic>
      <p:pic>
        <p:nvPicPr>
          <p:cNvPr id="8" name="Picture 7">
            <a:extLst>
              <a:ext uri="{FF2B5EF4-FFF2-40B4-BE49-F238E27FC236}">
                <a16:creationId xmlns:a16="http://schemas.microsoft.com/office/drawing/2014/main" xmlns="" id="{E1FE32D2-C441-41CF-8D92-2730D54DCA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93296"/>
            <a:ext cx="9144000" cy="867792"/>
          </a:xfrm>
          <a:prstGeom prst="rect">
            <a:avLst/>
          </a:prstGeom>
        </p:spPr>
      </p:pic>
      <p:sp>
        <p:nvSpPr>
          <p:cNvPr id="9" name="2 Marcador de texto"/>
          <p:cNvSpPr>
            <a:spLocks noGrp="1"/>
          </p:cNvSpPr>
          <p:nvPr>
            <p:ph type="body" sz="quarter" idx="10"/>
          </p:nvPr>
        </p:nvSpPr>
        <p:spPr>
          <a:xfrm>
            <a:off x="684212" y="1628800"/>
            <a:ext cx="7886055" cy="3455987"/>
          </a:xfrm>
          <a:prstGeom prst="rect">
            <a:avLst/>
          </a:prstGeom>
        </p:spPr>
        <p:txBody>
          <a:bodyPr/>
          <a:lstStyle/>
          <a:p>
            <a:endParaRPr lang="es-ES" dirty="0"/>
          </a:p>
        </p:txBody>
      </p:sp>
    </p:spTree>
    <p:extLst>
      <p:ext uri="{BB962C8B-B14F-4D97-AF65-F5344CB8AC3E}">
        <p14:creationId xmlns:p14="http://schemas.microsoft.com/office/powerpoint/2010/main" val="387489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7B1C9-B2F0-0A44-A27C-ABE0B79C890A}" type="datetimeFigureOut">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9BC7B-9422-774D-BF6A-B98A82FF52CB}" type="slidenum">
              <a:rPr lang="en-US" smtClean="0"/>
              <a:t>‹Nº›</a:t>
            </a:fld>
            <a:endParaRPr lang="en-US"/>
          </a:p>
        </p:txBody>
      </p:sp>
    </p:spTree>
    <p:extLst>
      <p:ext uri="{BB962C8B-B14F-4D97-AF65-F5344CB8AC3E}">
        <p14:creationId xmlns:p14="http://schemas.microsoft.com/office/powerpoint/2010/main" val="3680804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texte 2"/>
          <p:cNvSpPr txBox="1">
            <a:spLocks/>
          </p:cNvSpPr>
          <p:nvPr userDrawn="1"/>
        </p:nvSpPr>
        <p:spPr>
          <a:xfrm>
            <a:off x="7092255" y="6385198"/>
            <a:ext cx="1800225" cy="284162"/>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fld id="{47BD3155-7DE1-4A23-AC2E-223636B11E30}" type="slidenum">
              <a:rPr lang="en-GB" smtClean="0"/>
              <a:pPr fontAlgn="auto">
                <a:spcAft>
                  <a:spcPts val="0"/>
                </a:spcAft>
                <a:defRPr/>
              </a:pPr>
              <a:t>‹Nº›</a:t>
            </a:fld>
            <a:endParaRPr lang="en-GB" dirty="0"/>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727258"/>
            <a:ext cx="9144000" cy="130742"/>
          </a:xfrm>
          <a:prstGeom prst="rect">
            <a:avLst/>
          </a:prstGeom>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www.redtcue.es/"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slideLayout" Target="../slideLayouts/slideLayout1.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tags" Target="../tags/tag7.xml"/><Relationship Id="rId16" Type="http://schemas.openxmlformats.org/officeDocument/2006/relationships/image" Target="../media/image31.png"/><Relationship Id="rId1" Type="http://schemas.openxmlformats.org/officeDocument/2006/relationships/tags" Target="../tags/tag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hyperlink" Target="http://www.redtcue.es/" TargetMode="External"/><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notesSlide" Target="../notesSlides/notesSlide5.xml"/><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www.ubu.es/otriotc" TargetMode="External"/><Relationship Id="rId5" Type="http://schemas.openxmlformats.org/officeDocument/2006/relationships/hyperlink" Target="mailto:susanac@ubu.es" TargetMode="Externa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1894" y="2056008"/>
            <a:ext cx="5743847" cy="4913784"/>
          </a:xfrm>
          <a:prstGeom prst="rect">
            <a:avLst/>
          </a:prstGeom>
        </p:spPr>
      </p:pic>
      <p:sp>
        <p:nvSpPr>
          <p:cNvPr id="26626" name="Espace réservé du texte 8"/>
          <p:cNvSpPr>
            <a:spLocks noGrp="1"/>
          </p:cNvSpPr>
          <p:nvPr>
            <p:ph type="body" sz="quarter" idx="4294967295"/>
          </p:nvPr>
        </p:nvSpPr>
        <p:spPr>
          <a:xfrm>
            <a:off x="432792" y="2249081"/>
            <a:ext cx="5542755" cy="1908619"/>
          </a:xfrm>
          <a:prstGeom prst="rect">
            <a:avLst/>
          </a:prstGeom>
        </p:spPr>
        <p:txBody>
          <a:bodyPr/>
          <a:lstStyle/>
          <a:p>
            <a:pPr marL="0" indent="0">
              <a:buNone/>
            </a:pPr>
            <a:r>
              <a:rPr lang="en-US" b="1" dirty="0">
                <a:solidFill>
                  <a:schemeClr val="tx2"/>
                </a:solidFill>
                <a:latin typeface="Arial" charset="0"/>
                <a:ea typeface="Arial" charset="0"/>
                <a:cs typeface="Arial" charset="0"/>
              </a:rPr>
              <a:t>University-Industry Collaboration</a:t>
            </a:r>
            <a:endParaRPr lang="en-GB" sz="28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7" y="580012"/>
            <a:ext cx="3168352" cy="104878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776" y="-531440"/>
            <a:ext cx="5257800" cy="4713755"/>
          </a:xfrm>
          <a:prstGeom prst="rect">
            <a:avLst/>
          </a:prstGeom>
        </p:spPr>
      </p:pic>
      <p:sp>
        <p:nvSpPr>
          <p:cNvPr id="4" name="Rectangle 3"/>
          <p:cNvSpPr/>
          <p:nvPr/>
        </p:nvSpPr>
        <p:spPr>
          <a:xfrm>
            <a:off x="755577" y="5869293"/>
            <a:ext cx="2560829" cy="369332"/>
          </a:xfrm>
          <a:prstGeom prst="rect">
            <a:avLst/>
          </a:prstGeom>
        </p:spPr>
        <p:txBody>
          <a:bodyPr wrap="none">
            <a:spAutoFit/>
          </a:bodyPr>
          <a:lstStyle/>
          <a:p>
            <a:pPr marL="0" indent="0">
              <a:buNone/>
            </a:pPr>
            <a:r>
              <a:rPr lang="fr-FR" dirty="0">
                <a:ea typeface="Arial" charset="0"/>
                <a:sym typeface="Webdings" panose="05030102010509060703" pitchFamily="18" charset="2"/>
              </a:rPr>
              <a:t>11 March 2021 </a:t>
            </a:r>
            <a:r>
              <a:rPr lang="en-GB" dirty="0">
                <a:ea typeface="Arial" charset="0"/>
              </a:rPr>
              <a:t>| </a:t>
            </a:r>
            <a:r>
              <a:rPr lang="fr-FR" dirty="0">
                <a:ea typeface="Arial" charset="0"/>
              </a:rPr>
              <a:t>Online</a:t>
            </a:r>
          </a:p>
        </p:txBody>
      </p:sp>
      <p:sp>
        <p:nvSpPr>
          <p:cNvPr id="8" name="Espace réservé du texte 8">
            <a:extLst>
              <a:ext uri="{FF2B5EF4-FFF2-40B4-BE49-F238E27FC236}">
                <a16:creationId xmlns:a16="http://schemas.microsoft.com/office/drawing/2014/main" xmlns="" id="{B5D32A5D-66B9-3742-BE7F-B4E5B2EE4E54}"/>
              </a:ext>
            </a:extLst>
          </p:cNvPr>
          <p:cNvSpPr txBox="1">
            <a:spLocks/>
          </p:cNvSpPr>
          <p:nvPr/>
        </p:nvSpPr>
        <p:spPr>
          <a:xfrm>
            <a:off x="432792" y="3662054"/>
            <a:ext cx="8531696" cy="458547"/>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itchFamily="2" charset="2"/>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itchFamily="2" charset="2"/>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itchFamily="2" charset="2"/>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itchFamily="2" charset="2"/>
              <a:buChar char="§"/>
              <a:defRPr sz="20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sz="2000" i="1" dirty="0">
                <a:latin typeface="Arial" charset="0"/>
                <a:ea typeface="Arial" charset="0"/>
                <a:cs typeface="Arial" charset="0"/>
              </a:rPr>
              <a:t>TCUE Plan – University Business Knowledge Transfer in Castilla y León</a:t>
            </a:r>
          </a:p>
          <a:p>
            <a:pPr marL="0" indent="0">
              <a:buFont typeface="Wingdings" pitchFamily="2" charset="2"/>
              <a:buNone/>
            </a:pPr>
            <a:r>
              <a:rPr lang="en-GB" sz="2000" i="1" dirty="0">
                <a:latin typeface="Arial" charset="0"/>
                <a:ea typeface="Arial" charset="0"/>
                <a:cs typeface="Arial" charset="0"/>
              </a:rPr>
              <a:t>Susana Cámara</a:t>
            </a:r>
          </a:p>
          <a:p>
            <a:pPr marL="0" indent="0">
              <a:buFont typeface="Wingdings" pitchFamily="2" charset="2"/>
              <a:buNone/>
            </a:pPr>
            <a:r>
              <a:rPr lang="en-GB" sz="2000" i="1" dirty="0">
                <a:latin typeface="Arial" charset="0"/>
                <a:ea typeface="Arial" charset="0"/>
                <a:cs typeface="Arial" charset="0"/>
              </a:rPr>
              <a:t>Universidad de Burgos</a:t>
            </a:r>
          </a:p>
          <a:p>
            <a:pPr marL="0" indent="0">
              <a:buFont typeface="Wingdings" pitchFamily="2" charset="2"/>
              <a:buNone/>
            </a:pPr>
            <a:endParaRPr lang="en-GB" dirty="0"/>
          </a:p>
        </p:txBody>
      </p:sp>
      <p:sp>
        <p:nvSpPr>
          <p:cNvPr id="9" name="Espace réservé du texte 8">
            <a:extLst>
              <a:ext uri="{FF2B5EF4-FFF2-40B4-BE49-F238E27FC236}">
                <a16:creationId xmlns:a16="http://schemas.microsoft.com/office/drawing/2014/main" xmlns="" id="{0EDBCE33-40D3-47C7-BE95-3DFB48D763DC}"/>
              </a:ext>
            </a:extLst>
          </p:cNvPr>
          <p:cNvSpPr txBox="1">
            <a:spLocks/>
          </p:cNvSpPr>
          <p:nvPr/>
        </p:nvSpPr>
        <p:spPr>
          <a:xfrm>
            <a:off x="836612" y="5111309"/>
            <a:ext cx="5039916" cy="283302"/>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itchFamily="2" charset="2"/>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itchFamily="2" charset="2"/>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itchFamily="2" charset="2"/>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itchFamily="2" charset="2"/>
              <a:buChar char="§"/>
              <a:defRPr sz="20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sz="2800" dirty="0">
                <a:latin typeface="Arial" charset="0"/>
                <a:ea typeface="Arial" charset="0"/>
                <a:cs typeface="Arial" charset="0"/>
              </a:rPr>
              <a:t>Online Workshop</a:t>
            </a:r>
            <a:endParaRPr lang="en-GB" sz="2000" dirty="0">
              <a:latin typeface="Arial" charset="0"/>
              <a:ea typeface="Arial" charset="0"/>
              <a:cs typeface="Arial" charset="0"/>
            </a:endParaRPr>
          </a:p>
        </p:txBody>
      </p:sp>
      <p:pic>
        <p:nvPicPr>
          <p:cNvPr id="10" name="Picture 22">
            <a:extLst>
              <a:ext uri="{FF2B5EF4-FFF2-40B4-BE49-F238E27FC236}">
                <a16:creationId xmlns:a16="http://schemas.microsoft.com/office/drawing/2014/main" xmlns="" id="{E2627479-9027-4E3E-8D27-01E53080DF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954436"/>
            <a:ext cx="396619" cy="6156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xmlns="" id="{F1BC5D3E-B253-4040-951B-CD16FF4B6BB7}"/>
              </a:ext>
            </a:extLst>
          </p:cNvPr>
          <p:cNvPicPr>
            <a:picLocks noChangeAspect="1"/>
          </p:cNvPicPr>
          <p:nvPr/>
        </p:nvPicPr>
        <p:blipFill>
          <a:blip r:embed="rId3"/>
          <a:stretch>
            <a:fillRect/>
          </a:stretch>
        </p:blipFill>
        <p:spPr>
          <a:xfrm>
            <a:off x="8203795" y="195170"/>
            <a:ext cx="781645" cy="702187"/>
          </a:xfrm>
          <a:prstGeom prst="rect">
            <a:avLst/>
          </a:prstGeom>
        </p:spPr>
      </p:pic>
      <p:pic>
        <p:nvPicPr>
          <p:cNvPr id="4" name="Picture 3">
            <a:extLst>
              <a:ext uri="{FF2B5EF4-FFF2-40B4-BE49-F238E27FC236}">
                <a16:creationId xmlns:a16="http://schemas.microsoft.com/office/drawing/2014/main" xmlns="" id="{92EAC157-8F36-4577-AD59-3EC2177A31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0622" y="2957596"/>
            <a:ext cx="3637780" cy="3279716"/>
          </a:xfrm>
          <a:prstGeom prst="rect">
            <a:avLst/>
          </a:prstGeom>
        </p:spPr>
      </p:pic>
      <p:pic>
        <p:nvPicPr>
          <p:cNvPr id="17" name="Picture 16">
            <a:extLst>
              <a:ext uri="{FF2B5EF4-FFF2-40B4-BE49-F238E27FC236}">
                <a16:creationId xmlns:a16="http://schemas.microsoft.com/office/drawing/2014/main" xmlns="" id="{2269FE5C-DA19-4875-BB02-66E1F0F1CD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952" y="5168627"/>
            <a:ext cx="198310" cy="307817"/>
          </a:xfrm>
          <a:prstGeom prst="rect">
            <a:avLst/>
          </a:prstGeom>
        </p:spPr>
      </p:pic>
      <p:sp>
        <p:nvSpPr>
          <p:cNvPr id="9" name="Title 1">
            <a:extLst>
              <a:ext uri="{FF2B5EF4-FFF2-40B4-BE49-F238E27FC236}">
                <a16:creationId xmlns:a16="http://schemas.microsoft.com/office/drawing/2014/main" xmlns="" id="{F04F9F66-43AF-4BE7-9B65-6F211E80AADF}"/>
              </a:ext>
            </a:extLst>
          </p:cNvPr>
          <p:cNvSpPr txBox="1">
            <a:spLocks/>
          </p:cNvSpPr>
          <p:nvPr/>
        </p:nvSpPr>
        <p:spPr>
          <a:xfrm>
            <a:off x="611560" y="620688"/>
            <a:ext cx="7886700" cy="7920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3600" b="1" dirty="0">
                <a:solidFill>
                  <a:schemeClr val="tx2"/>
                </a:solidFill>
                <a:latin typeface="Arial" panose="020B0604020202020204" pitchFamily="34" charset="0"/>
                <a:cs typeface="Arial" panose="020B0604020202020204" pitchFamily="34" charset="0"/>
              </a:rPr>
              <a:t>1. P-IRIS.</a:t>
            </a:r>
            <a:r>
              <a:rPr lang="en-GB" sz="3600" b="1" dirty="0">
                <a:solidFill>
                  <a:schemeClr val="tx2"/>
                </a:solidFill>
                <a:latin typeface="Arial" panose="020B0604020202020204" pitchFamily="34" charset="0"/>
                <a:cs typeface="Arial" panose="020B0604020202020204" pitchFamily="34" charset="0"/>
              </a:rPr>
              <a:t> </a:t>
            </a:r>
            <a:r>
              <a:rPr lang="en-GB" sz="1800" b="1" dirty="0">
                <a:solidFill>
                  <a:schemeClr val="tx2"/>
                </a:solidFill>
                <a:latin typeface="Arial" panose="020B0604020202020204" pitchFamily="34" charset="0"/>
                <a:cs typeface="Arial" panose="020B0604020202020204" pitchFamily="34" charset="0"/>
              </a:rPr>
              <a:t>Policies to improve rural areas' innovation systems by professionalising networking activities and use of innovation tools</a:t>
            </a:r>
          </a:p>
          <a:p>
            <a:pPr algn="l"/>
            <a:r>
              <a:rPr lang="fr-FR" sz="3600" b="1" dirty="0" smtClean="0">
                <a:solidFill>
                  <a:schemeClr val="tx2"/>
                </a:solidFill>
                <a:latin typeface="Arial" panose="020B0604020202020204" pitchFamily="34" charset="0"/>
                <a:cs typeface="Arial" panose="020B0604020202020204" pitchFamily="34" charset="0"/>
              </a:rPr>
              <a:t> </a:t>
            </a:r>
            <a:endParaRPr lang="en-US" sz="3600" b="1" dirty="0">
              <a:solidFill>
                <a:schemeClr val="tx2"/>
              </a:solidFill>
              <a:latin typeface="Arial" panose="020B0604020202020204" pitchFamily="34" charset="0"/>
              <a:cs typeface="Arial" panose="020B0604020202020204" pitchFamily="34" charset="0"/>
            </a:endParaRPr>
          </a:p>
        </p:txBody>
      </p:sp>
      <p:pic>
        <p:nvPicPr>
          <p:cNvPr id="1026" name="Picture 2" descr="C:\Users\bgarcia\Desktop\csm_SFJ_571aadd9f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028" y="3841487"/>
            <a:ext cx="750019" cy="2542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garcia\Desktop\csm_SODEBUR_53bad86ce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8391" y="5794866"/>
            <a:ext cx="867916" cy="1551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garcia\Desktop\csm_Central_Ostrobothnia_d2e5f7fd38.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83515" y="3501008"/>
            <a:ext cx="1247196" cy="1969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garcia\Desktop\csm_Poliedra_7cffef88f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50302" y="5940031"/>
            <a:ext cx="593066" cy="486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garcia\Desktop\csm_PINS_12f7730ee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47420" y="5716170"/>
            <a:ext cx="713047" cy="66613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garcia\Desktop\csm_Razvojni_center_Srca_Slovenije_01_0dba5be7c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22488" y="4965291"/>
            <a:ext cx="709176" cy="488336"/>
          </a:xfrm>
          <a:prstGeom prst="rect">
            <a:avLst/>
          </a:prstGeom>
          <a:noFill/>
          <a:extLst>
            <a:ext uri="{909E8E84-426E-40DD-AFC4-6F175D3DCCD1}">
              <a14:hiddenFill xmlns:a14="http://schemas.microsoft.com/office/drawing/2010/main">
                <a:solidFill>
                  <a:srgbClr val="FFFFFF"/>
                </a:solidFill>
              </a14:hiddenFill>
            </a:ext>
          </a:extLst>
        </p:spPr>
      </p:pic>
      <p:pic>
        <p:nvPicPr>
          <p:cNvPr id="18" name="17 Imagen" descr="\\Serverage\almacen\SODEBUR\COOPERACION INSTITUCIONAL\1.- PROYECTOS FINANCIADOS EN CURSO\4. P-IRIS\3. COMUNICACIÓN\LOGOS + TEMPLATES\P-IRIS.jpg"/>
          <p:cNvPicPr/>
          <p:nvPr/>
        </p:nvPicPr>
        <p:blipFill>
          <a:blip r:embed="rId12"/>
          <a:srcRect/>
          <a:stretch>
            <a:fillRect/>
          </a:stretch>
        </p:blipFill>
        <p:spPr bwMode="auto">
          <a:xfrm>
            <a:off x="1547664" y="5196761"/>
            <a:ext cx="2181225" cy="1185545"/>
          </a:xfrm>
          <a:prstGeom prst="rect">
            <a:avLst/>
          </a:prstGeom>
          <a:noFill/>
          <a:ln w="9525">
            <a:noFill/>
            <a:miter lim="800000"/>
            <a:headEnd/>
            <a:tailEnd/>
          </a:ln>
        </p:spPr>
      </p:pic>
      <p:pic>
        <p:nvPicPr>
          <p:cNvPr id="2" name="Picture 2" descr="C:\Users\bgarcia\Desktop\Sin títul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001" y="1844824"/>
            <a:ext cx="5353911" cy="24913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xmlns="" id="{2269FE5C-DA19-4875-BB02-66E1F0F1CD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1355" y="4127316"/>
            <a:ext cx="198310" cy="307817"/>
          </a:xfrm>
          <a:prstGeom prst="rect">
            <a:avLst/>
          </a:prstGeom>
        </p:spPr>
      </p:pic>
      <p:pic>
        <p:nvPicPr>
          <p:cNvPr id="20" name="Picture 16">
            <a:extLst>
              <a:ext uri="{FF2B5EF4-FFF2-40B4-BE49-F238E27FC236}">
                <a16:creationId xmlns:a16="http://schemas.microsoft.com/office/drawing/2014/main" xmlns="" id="{2269FE5C-DA19-4875-BB02-66E1F0F1CD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4178" y="3896641"/>
            <a:ext cx="198310" cy="307817"/>
          </a:xfrm>
          <a:prstGeom prst="rect">
            <a:avLst/>
          </a:prstGeom>
        </p:spPr>
      </p:pic>
      <p:pic>
        <p:nvPicPr>
          <p:cNvPr id="21" name="Picture 16">
            <a:extLst>
              <a:ext uri="{FF2B5EF4-FFF2-40B4-BE49-F238E27FC236}">
                <a16:creationId xmlns:a16="http://schemas.microsoft.com/office/drawing/2014/main" xmlns="" id="{2269FE5C-DA19-4875-BB02-66E1F0F1CD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2882" y="5287020"/>
            <a:ext cx="198310" cy="307817"/>
          </a:xfrm>
          <a:prstGeom prst="rect">
            <a:avLst/>
          </a:prstGeom>
        </p:spPr>
      </p:pic>
      <p:pic>
        <p:nvPicPr>
          <p:cNvPr id="22" name="Picture 16">
            <a:extLst>
              <a:ext uri="{FF2B5EF4-FFF2-40B4-BE49-F238E27FC236}">
                <a16:creationId xmlns:a16="http://schemas.microsoft.com/office/drawing/2014/main" xmlns="" id="{2269FE5C-DA19-4875-BB02-66E1F0F1CD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1673" y="5197350"/>
            <a:ext cx="198310" cy="307817"/>
          </a:xfrm>
          <a:prstGeom prst="rect">
            <a:avLst/>
          </a:prstGeom>
        </p:spPr>
      </p:pic>
      <p:pic>
        <p:nvPicPr>
          <p:cNvPr id="24" name="Picture 16">
            <a:extLst>
              <a:ext uri="{FF2B5EF4-FFF2-40B4-BE49-F238E27FC236}">
                <a16:creationId xmlns:a16="http://schemas.microsoft.com/office/drawing/2014/main" xmlns="" id="{2269FE5C-DA19-4875-BB02-66E1F0F1CD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7892" y="5425439"/>
            <a:ext cx="198310" cy="307817"/>
          </a:xfrm>
          <a:prstGeom prst="rect">
            <a:avLst/>
          </a:prstGeom>
        </p:spPr>
      </p:pic>
    </p:spTree>
    <p:extLst>
      <p:ext uri="{BB962C8B-B14F-4D97-AF65-F5344CB8AC3E}">
        <p14:creationId xmlns:p14="http://schemas.microsoft.com/office/powerpoint/2010/main" val="20962691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567965" y="216256"/>
            <a:ext cx="8077200" cy="1143000"/>
          </a:xfrm>
        </p:spPr>
        <p:txBody>
          <a:bodyPr>
            <a:noAutofit/>
          </a:bodyPr>
          <a:lstStyle/>
          <a:p>
            <a:pPr algn="l"/>
            <a:r>
              <a:rPr lang="en-US" sz="2400" b="1" dirty="0">
                <a:solidFill>
                  <a:srgbClr val="EE6F20"/>
                </a:solidFill>
                <a:latin typeface="Arial" panose="020B0604020202020204" pitchFamily="34" charset="0"/>
                <a:cs typeface="Arial" panose="020B0604020202020204" pitchFamily="34" charset="0"/>
              </a:rPr>
              <a:t>University – Business Cooperation</a:t>
            </a:r>
            <a:r>
              <a:rPr lang="es-ES" sz="2400" b="1" dirty="0">
                <a:solidFill>
                  <a:srgbClr val="EE6F20"/>
                </a:solidFill>
                <a:latin typeface="Arial" panose="020B0604020202020204" pitchFamily="34" charset="0"/>
                <a:cs typeface="Arial" panose="020B0604020202020204" pitchFamily="34" charset="0"/>
              </a:rPr>
              <a:t>:</a:t>
            </a:r>
          </a:p>
        </p:txBody>
      </p:sp>
      <p:sp>
        <p:nvSpPr>
          <p:cNvPr id="3" name="Marcador de número de diapositiva 2"/>
          <p:cNvSpPr>
            <a:spLocks noGrp="1"/>
          </p:cNvSpPr>
          <p:nvPr>
            <p:ph type="sldNum" sz="quarter" idx="4294967295"/>
          </p:nvPr>
        </p:nvSpPr>
        <p:spPr/>
        <p:txBody>
          <a:bodyPr/>
          <a:lstStyle/>
          <a:p>
            <a:fld id="{33D6E5A2-EC83-451F-A719-9AC1370DD5CF}" type="slidenum">
              <a:rPr lang="es-ES" smtClean="0"/>
              <a:pPr/>
              <a:t>3</a:t>
            </a:fld>
            <a:endParaRPr kumimoji="0" lang="es-ES" dirty="0"/>
          </a:p>
        </p:txBody>
      </p:sp>
      <p:sp>
        <p:nvSpPr>
          <p:cNvPr id="17" name="2 Marcador de contenido"/>
          <p:cNvSpPr txBox="1">
            <a:spLocks/>
          </p:cNvSpPr>
          <p:nvPr/>
        </p:nvSpPr>
        <p:spPr>
          <a:xfrm>
            <a:off x="626166" y="980728"/>
            <a:ext cx="5016844" cy="1606378"/>
          </a:xfrm>
          <a:prstGeom prst="rect">
            <a:avLst/>
          </a:prstGeom>
        </p:spPr>
        <p:txBody>
          <a:bodyPr/>
          <a:lstStyle>
            <a:lvl1pPr marL="342900" indent="-342900" algn="l" rtl="0" eaLnBrk="0" fontAlgn="base" hangingPunct="0">
              <a:spcBef>
                <a:spcPct val="20000"/>
              </a:spcBef>
              <a:spcAft>
                <a:spcPct val="0"/>
              </a:spcAft>
              <a:buNone/>
              <a:defRPr sz="18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Font typeface="Courier New" pitchFamily="49" charset="0"/>
              <a:buChar char="o"/>
              <a:defRPr sz="1600">
                <a:solidFill>
                  <a:schemeClr val="tx1"/>
                </a:solidFill>
                <a:latin typeface="Verdana" pitchFamily="34" charset="0"/>
              </a:defRPr>
            </a:lvl2pPr>
            <a:lvl3pPr marL="1143000" indent="-228600" algn="l" rtl="0" eaLnBrk="0" fontAlgn="base" hangingPunct="0">
              <a:spcBef>
                <a:spcPct val="20000"/>
              </a:spcBef>
              <a:spcAft>
                <a:spcPct val="0"/>
              </a:spcAft>
              <a:buChar char="•"/>
              <a:defRPr sz="1600">
                <a:solidFill>
                  <a:schemeClr val="tx1"/>
                </a:solidFill>
                <a:latin typeface="Verdana" pitchFamily="34" charset="0"/>
              </a:defRPr>
            </a:lvl3pPr>
            <a:lvl4pPr marL="1600200" indent="-228600" algn="l" rtl="0" eaLnBrk="0" fontAlgn="base" hangingPunct="0">
              <a:spcBef>
                <a:spcPct val="20000"/>
              </a:spcBef>
              <a:spcAft>
                <a:spcPct val="0"/>
              </a:spcAft>
              <a:buChar char="–"/>
              <a:defRPr sz="1600">
                <a:solidFill>
                  <a:schemeClr val="tx1"/>
                </a:solidFill>
                <a:latin typeface="Verdana" pitchFamily="34" charset="0"/>
              </a:defRPr>
            </a:lvl4pPr>
            <a:lvl5pPr marL="2057400" indent="-228600" algn="l" rtl="0" eaLnBrk="0" fontAlgn="base" hangingPunct="0">
              <a:spcBef>
                <a:spcPct val="20000"/>
              </a:spcBef>
              <a:spcAft>
                <a:spcPct val="0"/>
              </a:spcAft>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6350" indent="-6350"/>
            <a:r>
              <a:rPr lang="en-US" b="0" kern="0" dirty="0">
                <a:solidFill>
                  <a:schemeClr val="tx1">
                    <a:lumMod val="95000"/>
                    <a:lumOff val="5000"/>
                  </a:schemeClr>
                </a:solidFill>
                <a:latin typeface="Arial" panose="020B0604020202020204" pitchFamily="34" charset="0"/>
                <a:cs typeface="Arial" panose="020B0604020202020204" pitchFamily="34" charset="0"/>
              </a:rPr>
              <a:t>In 2008, The Regional government, Junta de </a:t>
            </a:r>
            <a:r>
              <a:rPr lang="en-US" b="0" kern="0" dirty="0" err="1">
                <a:solidFill>
                  <a:schemeClr val="tx1">
                    <a:lumMod val="95000"/>
                    <a:lumOff val="5000"/>
                  </a:schemeClr>
                </a:solidFill>
                <a:latin typeface="Arial" panose="020B0604020202020204" pitchFamily="34" charset="0"/>
                <a:cs typeface="Arial" panose="020B0604020202020204" pitchFamily="34" charset="0"/>
              </a:rPr>
              <a:t>Castilla</a:t>
            </a:r>
            <a:r>
              <a:rPr lang="en-US" b="0" kern="0" dirty="0">
                <a:solidFill>
                  <a:schemeClr val="tx1">
                    <a:lumMod val="95000"/>
                    <a:lumOff val="5000"/>
                  </a:schemeClr>
                </a:solidFill>
                <a:latin typeface="Arial" panose="020B0604020202020204" pitchFamily="34" charset="0"/>
                <a:cs typeface="Arial" panose="020B0604020202020204" pitchFamily="34" charset="0"/>
              </a:rPr>
              <a:t> y León, launched the </a:t>
            </a:r>
            <a:r>
              <a:rPr lang="en-US" kern="0" dirty="0">
                <a:solidFill>
                  <a:schemeClr val="tx1">
                    <a:lumMod val="95000"/>
                    <a:lumOff val="5000"/>
                  </a:schemeClr>
                </a:solidFill>
                <a:latin typeface="Arial" panose="020B0604020202020204" pitchFamily="34" charset="0"/>
                <a:cs typeface="Arial" panose="020B0604020202020204" pitchFamily="34" charset="0"/>
              </a:rPr>
              <a:t>Regional University – Business Strategy </a:t>
            </a:r>
            <a:r>
              <a:rPr lang="en-US" b="0" kern="0" dirty="0">
                <a:solidFill>
                  <a:schemeClr val="tx1">
                    <a:lumMod val="95000"/>
                    <a:lumOff val="5000"/>
                  </a:schemeClr>
                </a:solidFill>
                <a:latin typeface="Arial" panose="020B0604020202020204" pitchFamily="34" charset="0"/>
                <a:cs typeface="Arial" panose="020B0604020202020204" pitchFamily="34" charset="0"/>
              </a:rPr>
              <a:t>to improve the cooperation between business and university.</a:t>
            </a:r>
            <a:endParaRPr lang="en-US" kern="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8" name="3 CuadroTexto"/>
          <p:cNvSpPr txBox="1"/>
          <p:nvPr/>
        </p:nvSpPr>
        <p:spPr>
          <a:xfrm>
            <a:off x="567965" y="2587106"/>
            <a:ext cx="5133246" cy="1089529"/>
          </a:xfrm>
          <a:prstGeom prst="rect">
            <a:avLst/>
          </a:prstGeom>
          <a:noFill/>
        </p:spPr>
        <p:txBody>
          <a:bodyPr wrap="square" rtlCol="0">
            <a:spAutoFit/>
          </a:bodyPr>
          <a:lstStyle/>
          <a:p>
            <a:pPr>
              <a:lnSpc>
                <a:spcPct val="90000"/>
              </a:lnSpc>
              <a:spcBef>
                <a:spcPct val="20000"/>
              </a:spcBef>
            </a:pPr>
            <a:r>
              <a:rPr lang="en-US" dirty="0">
                <a:solidFill>
                  <a:srgbClr val="FCC519"/>
                </a:solidFill>
                <a:latin typeface="Arial" panose="020B0604020202020204" pitchFamily="34" charset="0"/>
                <a:cs typeface="Arial" panose="020B0604020202020204" pitchFamily="34" charset="0"/>
              </a:rPr>
              <a:t>The </a:t>
            </a:r>
            <a:r>
              <a:rPr lang="en-US" b="1" u="sng" dirty="0">
                <a:solidFill>
                  <a:srgbClr val="FCC519"/>
                </a:solidFill>
                <a:latin typeface="Arial" panose="020B0604020202020204" pitchFamily="34" charset="0"/>
                <a:cs typeface="Arial" panose="020B0604020202020204" pitchFamily="34" charset="0"/>
              </a:rPr>
              <a:t>Regional Ministry of Education </a:t>
            </a:r>
            <a:r>
              <a:rPr lang="en-US" dirty="0">
                <a:solidFill>
                  <a:srgbClr val="FCC519"/>
                </a:solidFill>
                <a:latin typeface="Arial" panose="020B0604020202020204" pitchFamily="34" charset="0"/>
                <a:cs typeface="Arial" panose="020B0604020202020204" pitchFamily="34" charset="0"/>
              </a:rPr>
              <a:t>grouped most of its activities in </a:t>
            </a:r>
            <a:r>
              <a:rPr lang="en-US" b="1" dirty="0">
                <a:solidFill>
                  <a:srgbClr val="FCC519"/>
                </a:solidFill>
                <a:latin typeface="Arial" panose="020B0604020202020204" pitchFamily="34" charset="0"/>
                <a:cs typeface="Arial" panose="020B0604020202020204" pitchFamily="34" charset="0"/>
              </a:rPr>
              <a:t>TCUE </a:t>
            </a:r>
            <a:r>
              <a:rPr lang="en-US" dirty="0">
                <a:solidFill>
                  <a:srgbClr val="FCC519"/>
                </a:solidFill>
                <a:latin typeface="Arial" panose="020B0604020202020204" pitchFamily="34" charset="0"/>
                <a:cs typeface="Arial" panose="020B0604020202020204" pitchFamily="34" charset="0"/>
              </a:rPr>
              <a:t>-</a:t>
            </a:r>
            <a:r>
              <a:rPr lang="en-US" b="1" dirty="0" err="1">
                <a:solidFill>
                  <a:srgbClr val="FCC519"/>
                </a:solidFill>
                <a:latin typeface="Arial" panose="020B0604020202020204" pitchFamily="34" charset="0"/>
                <a:cs typeface="Arial" panose="020B0604020202020204" pitchFamily="34" charset="0"/>
              </a:rPr>
              <a:t>Programme</a:t>
            </a:r>
            <a:r>
              <a:rPr lang="en-US" b="1" dirty="0">
                <a:solidFill>
                  <a:srgbClr val="FCC519"/>
                </a:solidFill>
                <a:latin typeface="Arial" panose="020B0604020202020204" pitchFamily="34" charset="0"/>
                <a:cs typeface="Arial" panose="020B0604020202020204" pitchFamily="34" charset="0"/>
              </a:rPr>
              <a:t> </a:t>
            </a:r>
            <a:r>
              <a:rPr lang="en-US" dirty="0">
                <a:solidFill>
                  <a:srgbClr val="FCC519"/>
                </a:solidFill>
                <a:latin typeface="Arial" panose="020B0604020202020204" pitchFamily="34" charset="0"/>
                <a:cs typeface="Arial" panose="020B0604020202020204" pitchFamily="34" charset="0"/>
              </a:rPr>
              <a:t>(Spanish acronym-for University-Business Knowledge Transfer </a:t>
            </a:r>
            <a:r>
              <a:rPr lang="en-US" dirty="0" err="1">
                <a:solidFill>
                  <a:srgbClr val="FCC519"/>
                </a:solidFill>
                <a:latin typeface="Arial" panose="020B0604020202020204" pitchFamily="34" charset="0"/>
                <a:cs typeface="Arial" panose="020B0604020202020204" pitchFamily="34" charset="0"/>
              </a:rPr>
              <a:t>Programme</a:t>
            </a:r>
            <a:r>
              <a:rPr lang="en-US" dirty="0">
                <a:solidFill>
                  <a:srgbClr val="FCC519"/>
                </a:solidFill>
                <a:latin typeface="Arial" panose="020B0604020202020204" pitchFamily="34" charset="0"/>
                <a:cs typeface="Arial" panose="020B0604020202020204" pitchFamily="34" charset="0"/>
              </a:rPr>
              <a:t>)</a:t>
            </a:r>
            <a:endParaRPr lang="en-US" b="1" i="1" dirty="0">
              <a:solidFill>
                <a:srgbClr val="FCC519"/>
              </a:solidFill>
              <a:latin typeface="Arial" panose="020B0604020202020204" pitchFamily="34" charset="0"/>
              <a:cs typeface="Arial" panose="020B0604020202020204" pitchFamily="34" charset="0"/>
            </a:endParaRPr>
          </a:p>
        </p:txBody>
      </p:sp>
      <p:pic>
        <p:nvPicPr>
          <p:cNvPr id="1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27628" y="3068960"/>
            <a:ext cx="3182387" cy="80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5 Imagen"/>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49027" y="1196752"/>
            <a:ext cx="2939588" cy="1306137"/>
          </a:xfrm>
          <a:prstGeom prst="rect">
            <a:avLst/>
          </a:prstGeom>
        </p:spPr>
      </p:pic>
      <p:sp>
        <p:nvSpPr>
          <p:cNvPr id="22" name="7 CuadroTexto"/>
          <p:cNvSpPr txBox="1"/>
          <p:nvPr/>
        </p:nvSpPr>
        <p:spPr>
          <a:xfrm>
            <a:off x="5055888" y="6460650"/>
            <a:ext cx="3982457" cy="369332"/>
          </a:xfrm>
          <a:prstGeom prst="rect">
            <a:avLst/>
          </a:prstGeom>
          <a:noFill/>
        </p:spPr>
        <p:txBody>
          <a:bodyPr wrap="square" rtlCol="0">
            <a:spAutoFit/>
          </a:bodyPr>
          <a:lstStyle/>
          <a:p>
            <a:pPr algn="ctr">
              <a:lnSpc>
                <a:spcPct val="90000"/>
              </a:lnSpc>
              <a:spcBef>
                <a:spcPct val="20000"/>
              </a:spcBef>
            </a:pPr>
            <a:r>
              <a:rPr lang="es-ES" sz="2000" b="1" dirty="0">
                <a:solidFill>
                  <a:srgbClr val="274F77"/>
                </a:solidFill>
                <a:latin typeface="Verdana" pitchFamily="34" charset="0"/>
                <a:hlinkClick r:id="rId7"/>
              </a:rPr>
              <a:t>www.redtcue.es</a:t>
            </a:r>
            <a:endParaRPr lang="es-ES_tradnl" sz="1200" b="1" dirty="0">
              <a:solidFill>
                <a:srgbClr val="000066"/>
              </a:solidFill>
              <a:latin typeface="Verdana" pitchFamily="34" charset="0"/>
            </a:endParaRPr>
          </a:p>
        </p:txBody>
      </p:sp>
      <p:sp>
        <p:nvSpPr>
          <p:cNvPr id="4" name="3 Rectángulo"/>
          <p:cNvSpPr/>
          <p:nvPr/>
        </p:nvSpPr>
        <p:spPr>
          <a:xfrm>
            <a:off x="626166" y="3676199"/>
            <a:ext cx="7632848" cy="2591479"/>
          </a:xfrm>
          <a:prstGeom prst="rect">
            <a:avLst/>
          </a:prstGeom>
        </p:spPr>
        <p:txBody>
          <a:bodyPr wrap="square">
            <a:spAutoFit/>
          </a:bodyPr>
          <a:lstStyle/>
          <a:p>
            <a:pPr lvl="7">
              <a:lnSpc>
                <a:spcPct val="80000"/>
              </a:lnSpc>
              <a:spcBef>
                <a:spcPct val="20000"/>
              </a:spcBef>
            </a:pPr>
            <a:r>
              <a:rPr lang="es-ES" dirty="0" err="1">
                <a:solidFill>
                  <a:srgbClr val="333333"/>
                </a:solidFill>
                <a:latin typeface="Arial" panose="020B0604020202020204" pitchFamily="34" charset="0"/>
                <a:ea typeface="Verdana" panose="020B0604030504040204" pitchFamily="34" charset="0"/>
                <a:cs typeface="Arial" panose="020B0604020202020204" pitchFamily="34" charset="0"/>
              </a:rPr>
              <a:t>Who</a:t>
            </a:r>
            <a:r>
              <a:rPr lang="es-ES" dirty="0">
                <a:solidFill>
                  <a:srgbClr val="333333"/>
                </a:solidFill>
                <a:latin typeface="Arial" panose="020B0604020202020204" pitchFamily="34" charset="0"/>
                <a:ea typeface="Verdana" panose="020B0604030504040204" pitchFamily="34" charset="0"/>
                <a:cs typeface="Arial" panose="020B0604020202020204" pitchFamily="34" charset="0"/>
              </a:rPr>
              <a:t> </a:t>
            </a:r>
            <a:r>
              <a:rPr lang="es-ES" dirty="0" err="1">
                <a:solidFill>
                  <a:srgbClr val="333333"/>
                </a:solidFill>
                <a:latin typeface="Arial" panose="020B0604020202020204" pitchFamily="34" charset="0"/>
                <a:ea typeface="Verdana" panose="020B0604030504040204" pitchFamily="34" charset="0"/>
                <a:cs typeface="Arial" panose="020B0604020202020204" pitchFamily="34" charset="0"/>
              </a:rPr>
              <a:t>participates</a:t>
            </a:r>
            <a:r>
              <a:rPr lang="es-ES" dirty="0">
                <a:solidFill>
                  <a:srgbClr val="333333"/>
                </a:solidFill>
                <a:latin typeface="Arial" panose="020B0604020202020204" pitchFamily="34" charset="0"/>
                <a:ea typeface="Verdana" panose="020B0604030504040204" pitchFamily="34" charset="0"/>
                <a:cs typeface="Arial" panose="020B0604020202020204" pitchFamily="34" charset="0"/>
              </a:rPr>
              <a:t>?</a:t>
            </a:r>
          </a:p>
          <a:p>
            <a:pPr eaLnBrk="1" hangingPunct="1">
              <a:lnSpc>
                <a:spcPct val="80000"/>
              </a:lnSpc>
              <a:spcBef>
                <a:spcPct val="20000"/>
              </a:spcBef>
              <a:buFontTx/>
              <a:buChar char="•"/>
            </a:pPr>
            <a:endParaRPr lang="es-ES" sz="400" dirty="0">
              <a:solidFill>
                <a:srgbClr val="333333"/>
              </a:solidFill>
              <a:latin typeface="Arial" panose="020B0604020202020204" pitchFamily="34" charset="0"/>
              <a:ea typeface="Verdana" panose="020B0604030504040204" pitchFamily="34" charset="0"/>
              <a:cs typeface="Arial" panose="020B0604020202020204" pitchFamily="34" charset="0"/>
            </a:endParaRPr>
          </a:p>
          <a:p>
            <a:pPr lvl="1" eaLnBrk="1" hangingPunct="1">
              <a:lnSpc>
                <a:spcPct val="80000"/>
              </a:lnSpc>
              <a:spcBef>
                <a:spcPct val="20000"/>
              </a:spcBef>
              <a:buFontTx/>
              <a:buChar char="–"/>
            </a:pP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Burgos </a:t>
            </a:r>
            <a:r>
              <a:rPr lang="es-ES" sz="1600" dirty="0" err="1">
                <a:solidFill>
                  <a:srgbClr val="333333"/>
                </a:solidFill>
                <a:latin typeface="Arial" panose="020B0604020202020204" pitchFamily="34" charset="0"/>
                <a:ea typeface="Verdana" panose="020B0604030504040204" pitchFamily="34" charset="0"/>
                <a:cs typeface="Arial" panose="020B0604020202020204" pitchFamily="34" charset="0"/>
              </a:rPr>
              <a:t>University</a:t>
            </a: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a:t>
            </a:r>
          </a:p>
          <a:p>
            <a:pPr lvl="1" eaLnBrk="1" hangingPunct="1">
              <a:lnSpc>
                <a:spcPct val="80000"/>
              </a:lnSpc>
              <a:spcBef>
                <a:spcPct val="20000"/>
              </a:spcBef>
              <a:buFontTx/>
              <a:buChar char="–"/>
            </a:pP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León </a:t>
            </a:r>
            <a:r>
              <a:rPr lang="es-ES" sz="1600" dirty="0" err="1">
                <a:solidFill>
                  <a:srgbClr val="333333"/>
                </a:solidFill>
                <a:latin typeface="Arial" panose="020B0604020202020204" pitchFamily="34" charset="0"/>
                <a:ea typeface="Verdana" panose="020B0604030504040204" pitchFamily="34" charset="0"/>
                <a:cs typeface="Arial" panose="020B0604020202020204" pitchFamily="34" charset="0"/>
              </a:rPr>
              <a:t>University</a:t>
            </a: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a:t>
            </a:r>
          </a:p>
          <a:p>
            <a:pPr lvl="1" eaLnBrk="1" hangingPunct="1">
              <a:lnSpc>
                <a:spcPct val="80000"/>
              </a:lnSpc>
              <a:spcBef>
                <a:spcPct val="20000"/>
              </a:spcBef>
              <a:buFontTx/>
              <a:buChar char="–"/>
            </a:pP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Salamanca </a:t>
            </a:r>
            <a:r>
              <a:rPr lang="es-ES" sz="1600" dirty="0" err="1">
                <a:solidFill>
                  <a:srgbClr val="333333"/>
                </a:solidFill>
                <a:latin typeface="Arial" panose="020B0604020202020204" pitchFamily="34" charset="0"/>
                <a:ea typeface="Verdana" panose="020B0604030504040204" pitchFamily="34" charset="0"/>
                <a:cs typeface="Arial" panose="020B0604020202020204" pitchFamily="34" charset="0"/>
              </a:rPr>
              <a:t>University</a:t>
            </a: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a:t>
            </a:r>
          </a:p>
          <a:p>
            <a:pPr lvl="1" eaLnBrk="1" hangingPunct="1">
              <a:lnSpc>
                <a:spcPct val="80000"/>
              </a:lnSpc>
              <a:spcBef>
                <a:spcPct val="20000"/>
              </a:spcBef>
              <a:buFontTx/>
              <a:buChar char="–"/>
            </a:pP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Valladolid </a:t>
            </a:r>
            <a:r>
              <a:rPr lang="es-ES" sz="1600" dirty="0" err="1">
                <a:solidFill>
                  <a:srgbClr val="333333"/>
                </a:solidFill>
                <a:latin typeface="Arial" panose="020B0604020202020204" pitchFamily="34" charset="0"/>
                <a:ea typeface="Verdana" panose="020B0604030504040204" pitchFamily="34" charset="0"/>
                <a:cs typeface="Arial" panose="020B0604020202020204" pitchFamily="34" charset="0"/>
              </a:rPr>
              <a:t>University</a:t>
            </a: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a:t>
            </a:r>
          </a:p>
          <a:p>
            <a:pPr lvl="1" eaLnBrk="1" hangingPunct="1">
              <a:lnSpc>
                <a:spcPct val="80000"/>
              </a:lnSpc>
              <a:spcBef>
                <a:spcPct val="20000"/>
              </a:spcBef>
              <a:buFontTx/>
              <a:buChar char="–"/>
            </a:pP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Pontificia </a:t>
            </a:r>
            <a:r>
              <a:rPr lang="es-ES" sz="1600" dirty="0" err="1">
                <a:solidFill>
                  <a:srgbClr val="333333"/>
                </a:solidFill>
                <a:latin typeface="Arial" panose="020B0604020202020204" pitchFamily="34" charset="0"/>
                <a:ea typeface="Verdana" panose="020B0604030504040204" pitchFamily="34" charset="0"/>
                <a:cs typeface="Arial" panose="020B0604020202020204" pitchFamily="34" charset="0"/>
              </a:rPr>
              <a:t>University</a:t>
            </a: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 of Salamanca.</a:t>
            </a:r>
          </a:p>
          <a:p>
            <a:pPr lvl="1" eaLnBrk="1" hangingPunct="1">
              <a:lnSpc>
                <a:spcPct val="80000"/>
              </a:lnSpc>
              <a:spcBef>
                <a:spcPct val="20000"/>
              </a:spcBef>
              <a:buFontTx/>
              <a:buChar char="–"/>
            </a:pP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IE </a:t>
            </a:r>
            <a:r>
              <a:rPr lang="es-ES" sz="1600" dirty="0" err="1">
                <a:solidFill>
                  <a:srgbClr val="333333"/>
                </a:solidFill>
                <a:latin typeface="Arial" panose="020B0604020202020204" pitchFamily="34" charset="0"/>
                <a:ea typeface="Verdana" panose="020B0604030504040204" pitchFamily="34" charset="0"/>
                <a:cs typeface="Arial" panose="020B0604020202020204" pitchFamily="34" charset="0"/>
              </a:rPr>
              <a:t>University</a:t>
            </a: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 of Segovia.</a:t>
            </a:r>
          </a:p>
          <a:p>
            <a:pPr lvl="1" eaLnBrk="1" hangingPunct="1">
              <a:lnSpc>
                <a:spcPct val="80000"/>
              </a:lnSpc>
              <a:spcBef>
                <a:spcPct val="20000"/>
              </a:spcBef>
              <a:buFontTx/>
              <a:buChar char="–"/>
            </a:pP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European </a:t>
            </a:r>
            <a:r>
              <a:rPr lang="es-ES" sz="1600" dirty="0" err="1">
                <a:solidFill>
                  <a:srgbClr val="333333"/>
                </a:solidFill>
                <a:latin typeface="Arial" panose="020B0604020202020204" pitchFamily="34" charset="0"/>
                <a:ea typeface="Verdana" panose="020B0604030504040204" pitchFamily="34" charset="0"/>
                <a:cs typeface="Arial" panose="020B0604020202020204" pitchFamily="34" charset="0"/>
              </a:rPr>
              <a:t>University</a:t>
            </a: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 Miguel de Cervantes of Valladolid.</a:t>
            </a:r>
          </a:p>
          <a:p>
            <a:pPr lvl="1" eaLnBrk="1" hangingPunct="1">
              <a:lnSpc>
                <a:spcPct val="80000"/>
              </a:lnSpc>
              <a:spcBef>
                <a:spcPct val="20000"/>
              </a:spcBef>
              <a:buFontTx/>
              <a:buChar char="–"/>
            </a:pPr>
            <a:r>
              <a:rPr lang="es-ES" sz="1600" dirty="0" err="1">
                <a:solidFill>
                  <a:srgbClr val="333333"/>
                </a:solidFill>
                <a:latin typeface="Arial" panose="020B0604020202020204" pitchFamily="34" charset="0"/>
                <a:ea typeface="Verdana" panose="020B0604030504040204" pitchFamily="34" charset="0"/>
                <a:cs typeface="Arial" panose="020B0604020202020204" pitchFamily="34" charset="0"/>
              </a:rPr>
              <a:t>Catholic</a:t>
            </a: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 </a:t>
            </a:r>
            <a:r>
              <a:rPr lang="es-ES" sz="1600" dirty="0" err="1">
                <a:solidFill>
                  <a:srgbClr val="333333"/>
                </a:solidFill>
                <a:latin typeface="Arial" panose="020B0604020202020204" pitchFamily="34" charset="0"/>
                <a:ea typeface="Verdana" panose="020B0604030504040204" pitchFamily="34" charset="0"/>
                <a:cs typeface="Arial" panose="020B0604020202020204" pitchFamily="34" charset="0"/>
              </a:rPr>
              <a:t>University</a:t>
            </a: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 of Ávila</a:t>
            </a:r>
          </a:p>
          <a:p>
            <a:pPr lvl="1" eaLnBrk="1" hangingPunct="1">
              <a:lnSpc>
                <a:spcPct val="80000"/>
              </a:lnSpc>
              <a:spcBef>
                <a:spcPct val="20000"/>
              </a:spcBef>
              <a:buFontTx/>
              <a:buChar char="–"/>
            </a:pPr>
            <a:r>
              <a:rPr lang="es-ES" sz="1600" dirty="0" err="1">
                <a:solidFill>
                  <a:srgbClr val="333333"/>
                </a:solidFill>
                <a:latin typeface="Arial" panose="020B0604020202020204" pitchFamily="34" charset="0"/>
                <a:ea typeface="Verdana" panose="020B0604030504040204" pitchFamily="34" charset="0"/>
                <a:cs typeface="Arial" panose="020B0604020202020204" pitchFamily="34" charset="0"/>
              </a:rPr>
              <a:t>University</a:t>
            </a:r>
            <a:r>
              <a:rPr lang="es-ES" sz="1600" dirty="0">
                <a:solidFill>
                  <a:srgbClr val="333333"/>
                </a:solidFill>
                <a:latin typeface="Arial" panose="020B0604020202020204" pitchFamily="34" charset="0"/>
                <a:ea typeface="Verdana" panose="020B0604030504040204" pitchFamily="34" charset="0"/>
                <a:cs typeface="Arial" panose="020B0604020202020204" pitchFamily="34" charset="0"/>
              </a:rPr>
              <a:t> Isabel I of Castilla</a:t>
            </a:r>
          </a:p>
        </p:txBody>
      </p:sp>
    </p:spTree>
    <p:custDataLst>
      <p:tags r:id="rId1"/>
    </p:custDataLst>
    <p:extLst>
      <p:ext uri="{BB962C8B-B14F-4D97-AF65-F5344CB8AC3E}">
        <p14:creationId xmlns:p14="http://schemas.microsoft.com/office/powerpoint/2010/main" val="314332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1066800" y="188913"/>
            <a:ext cx="8077200" cy="1143000"/>
          </a:xfrm>
        </p:spPr>
        <p:txBody>
          <a:bodyPr>
            <a:normAutofit/>
          </a:bodyPr>
          <a:lstStyle/>
          <a:p>
            <a:pPr algn="l"/>
            <a:r>
              <a:rPr lang="en-GB" sz="3600" b="1" dirty="0">
                <a:solidFill>
                  <a:srgbClr val="EE6F20"/>
                </a:solidFill>
              </a:rPr>
              <a:t>Activities</a:t>
            </a:r>
          </a:p>
        </p:txBody>
      </p:sp>
      <p:sp>
        <p:nvSpPr>
          <p:cNvPr id="5" name="Content Placeholder 4"/>
          <p:cNvSpPr>
            <a:spLocks noGrp="1"/>
          </p:cNvSpPr>
          <p:nvPr>
            <p:ph idx="4294967295"/>
            <p:custDataLst>
              <p:tags r:id="rId3"/>
            </p:custDataLst>
          </p:nvPr>
        </p:nvSpPr>
        <p:spPr>
          <a:xfrm>
            <a:off x="395536" y="1124744"/>
            <a:ext cx="8077200" cy="5327650"/>
          </a:xfrm>
        </p:spPr>
        <p:txBody>
          <a:bodyPr>
            <a:normAutofit fontScale="47500" lnSpcReduction="20000"/>
          </a:bodyPr>
          <a:lstStyle/>
          <a:p>
            <a:pPr marL="0" indent="0">
              <a:buNone/>
            </a:pPr>
            <a:r>
              <a:rPr lang="en-GB" sz="4200" dirty="0">
                <a:latin typeface="Arial" panose="020B0604020202020204" pitchFamily="34" charset="0"/>
                <a:cs typeface="Arial" panose="020B0604020202020204" pitchFamily="34" charset="0"/>
              </a:rPr>
              <a:t>All activities have been grouped into 4 </a:t>
            </a:r>
            <a:r>
              <a:rPr lang="en-GB" sz="4200" b="1" dirty="0">
                <a:latin typeface="Arial" panose="020B0604020202020204" pitchFamily="34" charset="0"/>
                <a:cs typeface="Arial" panose="020B0604020202020204" pitchFamily="34" charset="0"/>
              </a:rPr>
              <a:t>major </a:t>
            </a:r>
            <a:r>
              <a:rPr lang="en-GB" sz="5100" b="1" u="sng" dirty="0">
                <a:latin typeface="Arial" panose="020B0604020202020204" pitchFamily="34" charset="0"/>
                <a:cs typeface="Arial" panose="020B0604020202020204" pitchFamily="34" charset="0"/>
              </a:rPr>
              <a:t>ACTIONS:</a:t>
            </a:r>
            <a:endParaRPr lang="en-GB" sz="4200" b="1" u="sng" dirty="0">
              <a:latin typeface="Arial" panose="020B0604020202020204" pitchFamily="34" charset="0"/>
              <a:cs typeface="Arial" panose="020B0604020202020204" pitchFamily="34" charset="0"/>
            </a:endParaRPr>
          </a:p>
          <a:p>
            <a:pPr marL="0" indent="0">
              <a:buNone/>
            </a:pPr>
            <a:endParaRPr lang="en-GB" sz="4200" dirty="0">
              <a:latin typeface="Arial" panose="020B0604020202020204" pitchFamily="34" charset="0"/>
              <a:cs typeface="Arial" panose="020B0604020202020204" pitchFamily="34" charset="0"/>
            </a:endParaRPr>
          </a:p>
          <a:p>
            <a:pPr marL="0" indent="0" algn="just">
              <a:buNone/>
            </a:pPr>
            <a:r>
              <a:rPr lang="en-GB" sz="4200" b="1" u="sng" dirty="0">
                <a:latin typeface="Arial" panose="020B0604020202020204" pitchFamily="34" charset="0"/>
                <a:cs typeface="Arial" panose="020B0604020202020204" pitchFamily="34" charset="0"/>
              </a:rPr>
              <a:t>INNOVATIVE UNIVERSITY</a:t>
            </a:r>
            <a:r>
              <a:rPr lang="en-GB" sz="4200" b="1" dirty="0">
                <a:latin typeface="Arial" panose="020B0604020202020204" pitchFamily="34" charset="0"/>
                <a:cs typeface="Arial" panose="020B0604020202020204" pitchFamily="34" charset="0"/>
              </a:rPr>
              <a:t>: </a:t>
            </a:r>
            <a:r>
              <a:rPr lang="en-GB" sz="4200" dirty="0">
                <a:latin typeface="Arial" panose="020B0604020202020204" pitchFamily="34" charset="0"/>
                <a:cs typeface="Arial" panose="020B0604020202020204" pitchFamily="34" charset="0"/>
              </a:rPr>
              <a:t>This block concentrates the activities focused on organizing and strengthening the structures supporting the transfer of university knowledge, on promoting development, protection and  exploitation of own technologies and also on recognizing the effort of university researches in this field,</a:t>
            </a:r>
          </a:p>
          <a:p>
            <a:pPr marL="0" indent="0" algn="just">
              <a:buNone/>
            </a:pPr>
            <a:endParaRPr lang="en-GB" sz="4200" dirty="0">
              <a:latin typeface="Arial" panose="020B0604020202020204" pitchFamily="34" charset="0"/>
              <a:cs typeface="Arial" panose="020B0604020202020204" pitchFamily="34" charset="0"/>
            </a:endParaRPr>
          </a:p>
          <a:p>
            <a:pPr marL="0" indent="0" algn="just">
              <a:buNone/>
            </a:pPr>
            <a:r>
              <a:rPr lang="en-GB" sz="4200" b="1" u="sng" dirty="0">
                <a:latin typeface="Arial" panose="020B0604020202020204" pitchFamily="34" charset="0"/>
                <a:cs typeface="Arial" panose="020B0604020202020204" pitchFamily="34" charset="0"/>
              </a:rPr>
              <a:t>BUSINESS-UNIVERSITY PROJECTS</a:t>
            </a:r>
            <a:r>
              <a:rPr lang="en-GB" sz="4200" dirty="0">
                <a:latin typeface="Arial" panose="020B0604020202020204" pitchFamily="34" charset="0"/>
                <a:cs typeface="Arial" panose="020B0604020202020204" pitchFamily="34" charset="0"/>
              </a:rPr>
              <a:t>: Focused on promoting the development of joint R&amp;D&amp;I and on open innovation,</a:t>
            </a:r>
          </a:p>
          <a:p>
            <a:pPr marL="0" indent="0" algn="just">
              <a:buNone/>
            </a:pPr>
            <a:endParaRPr lang="en-GB" sz="4200" dirty="0">
              <a:latin typeface="Arial" panose="020B0604020202020204" pitchFamily="34" charset="0"/>
              <a:cs typeface="Arial" panose="020B0604020202020204" pitchFamily="34" charset="0"/>
            </a:endParaRPr>
          </a:p>
          <a:p>
            <a:pPr marL="0" indent="0" algn="just">
              <a:buNone/>
            </a:pPr>
            <a:r>
              <a:rPr lang="en-GB" sz="4200" b="1" u="sng" dirty="0">
                <a:latin typeface="Arial" panose="020B0604020202020204" pitchFamily="34" charset="0"/>
                <a:cs typeface="Arial" panose="020B0604020202020204" pitchFamily="34" charset="0"/>
              </a:rPr>
              <a:t>ENTREPRENEURIAL UNIVERSITY</a:t>
            </a:r>
            <a:r>
              <a:rPr lang="en-GB" sz="4200" dirty="0">
                <a:latin typeface="Arial" panose="020B0604020202020204" pitchFamily="34" charset="0"/>
                <a:cs typeface="Arial" panose="020B0604020202020204" pitchFamily="34" charset="0"/>
              </a:rPr>
              <a:t>: Aiming at promoting entrepreneurship and encouraging creation of spin-off companies and technology-based enterprises</a:t>
            </a:r>
          </a:p>
          <a:p>
            <a:pPr marL="0" indent="0" algn="just">
              <a:buNone/>
            </a:pPr>
            <a:endParaRPr lang="en-GB" sz="4200" dirty="0">
              <a:latin typeface="Arial" panose="020B0604020202020204" pitchFamily="34" charset="0"/>
              <a:cs typeface="Arial" panose="020B0604020202020204" pitchFamily="34" charset="0"/>
            </a:endParaRPr>
          </a:p>
          <a:p>
            <a:pPr marL="0" indent="0" algn="just">
              <a:buNone/>
            </a:pPr>
            <a:r>
              <a:rPr lang="en-GB" sz="4200" b="1" u="sng" dirty="0">
                <a:latin typeface="Arial" panose="020B0604020202020204" pitchFamily="34" charset="0"/>
                <a:cs typeface="Arial" panose="020B0604020202020204" pitchFamily="34" charset="0"/>
              </a:rPr>
              <a:t>INNOVATIVE ECOSYSTEM</a:t>
            </a:r>
            <a:r>
              <a:rPr lang="en-GB" sz="4200" dirty="0">
                <a:latin typeface="Arial" panose="020B0604020202020204" pitchFamily="34" charset="0"/>
                <a:cs typeface="Arial" panose="020B0604020202020204" pitchFamily="34" charset="0"/>
              </a:rPr>
              <a:t>: To foster a favourable context/environment for this type of activities in </a:t>
            </a:r>
            <a:r>
              <a:rPr lang="en-GB" sz="4200" dirty="0" err="1">
                <a:latin typeface="Arial" panose="020B0604020202020204" pitchFamily="34" charset="0"/>
                <a:cs typeface="Arial" panose="020B0604020202020204" pitchFamily="34" charset="0"/>
              </a:rPr>
              <a:t>Castilla</a:t>
            </a:r>
            <a:r>
              <a:rPr lang="en-GB" sz="4200" dirty="0">
                <a:latin typeface="Arial" panose="020B0604020202020204" pitchFamily="34" charset="0"/>
                <a:cs typeface="Arial" panose="020B0604020202020204" pitchFamily="34" charset="0"/>
              </a:rPr>
              <a:t> y León.</a:t>
            </a:r>
          </a:p>
          <a:p>
            <a:pPr marL="0" indent="0">
              <a:buNone/>
            </a:pPr>
            <a:endParaRPr lang="es-ES" dirty="0"/>
          </a:p>
        </p:txBody>
      </p:sp>
      <p:sp>
        <p:nvSpPr>
          <p:cNvPr id="3" name="Marcador de número de diapositiva 2"/>
          <p:cNvSpPr>
            <a:spLocks noGrp="1"/>
          </p:cNvSpPr>
          <p:nvPr>
            <p:ph type="sldNum" sz="quarter" idx="4294967295"/>
          </p:nvPr>
        </p:nvSpPr>
        <p:spPr/>
        <p:txBody>
          <a:bodyPr/>
          <a:lstStyle/>
          <a:p>
            <a:fld id="{33D6E5A2-EC83-451F-A719-9AC1370DD5CF}" type="slidenum">
              <a:rPr lang="es-ES" smtClean="0"/>
              <a:pPr/>
              <a:t>4</a:t>
            </a:fld>
            <a:endParaRPr kumimoji="0" lang="es-ES"/>
          </a:p>
        </p:txBody>
      </p:sp>
    </p:spTree>
    <p:custDataLst>
      <p:tags r:id="rId1"/>
    </p:custDataLst>
    <p:extLst>
      <p:ext uri="{BB962C8B-B14F-4D97-AF65-F5344CB8AC3E}">
        <p14:creationId xmlns:p14="http://schemas.microsoft.com/office/powerpoint/2010/main" val="188280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294967295"/>
          </p:nvPr>
        </p:nvSpPr>
        <p:spPr/>
        <p:txBody>
          <a:bodyPr/>
          <a:lstStyle/>
          <a:p>
            <a:fld id="{33D6E5A2-EC83-451F-A719-9AC1370DD5CF}" type="slidenum">
              <a:rPr smtClean="0">
                <a:solidFill>
                  <a:prstClr val="black">
                    <a:tint val="75000"/>
                  </a:prstClr>
                </a:solidFill>
              </a:rPr>
              <a:pPr/>
              <a:t>5</a:t>
            </a:fld>
            <a:endParaRPr dirty="0">
              <a:solidFill>
                <a:prstClr val="black">
                  <a:tint val="75000"/>
                </a:prstClr>
              </a:solidFill>
            </a:endParaRPr>
          </a:p>
        </p:txBody>
      </p:sp>
      <p:grpSp>
        <p:nvGrpSpPr>
          <p:cNvPr id="38" name="1024 Grupo"/>
          <p:cNvGrpSpPr/>
          <p:nvPr/>
        </p:nvGrpSpPr>
        <p:grpSpPr>
          <a:xfrm>
            <a:off x="435807" y="785515"/>
            <a:ext cx="8384665" cy="5673273"/>
            <a:chOff x="190676" y="945890"/>
            <a:chExt cx="8384665" cy="5673273"/>
          </a:xfrm>
        </p:grpSpPr>
        <p:sp>
          <p:nvSpPr>
            <p:cNvPr id="42" name="20 Rectángulo redondeado"/>
            <p:cNvSpPr/>
            <p:nvPr/>
          </p:nvSpPr>
          <p:spPr bwMode="auto">
            <a:xfrm>
              <a:off x="190676" y="5012335"/>
              <a:ext cx="1223751" cy="126329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eaLnBrk="0" fontAlgn="base" hangingPunct="0">
                <a:lnSpc>
                  <a:spcPct val="90000"/>
                </a:lnSpc>
                <a:spcBef>
                  <a:spcPct val="20000"/>
                </a:spcBef>
                <a:spcAft>
                  <a:spcPct val="0"/>
                </a:spcAft>
                <a:defRPr/>
              </a:pPr>
              <a:endParaRPr lang="en-GB" b="1" kern="0" dirty="0">
                <a:solidFill>
                  <a:srgbClr val="000066"/>
                </a:solidFill>
                <a:latin typeface="Arial" panose="020B0604020202020204" pitchFamily="34" charset="0"/>
                <a:cs typeface="Arial" panose="020B0604020202020204" pitchFamily="34" charset="0"/>
              </a:endParaRPr>
            </a:p>
          </p:txBody>
        </p:sp>
        <p:sp>
          <p:nvSpPr>
            <p:cNvPr id="43" name="1023 CuadroTexto"/>
            <p:cNvSpPr txBox="1"/>
            <p:nvPr/>
          </p:nvSpPr>
          <p:spPr>
            <a:xfrm>
              <a:off x="222910" y="5116497"/>
              <a:ext cx="1263115" cy="1015663"/>
            </a:xfrm>
            <a:prstGeom prst="rect">
              <a:avLst/>
            </a:prstGeom>
            <a:noFill/>
          </p:spPr>
          <p:txBody>
            <a:bodyPr wrap="square" rtlCol="0">
              <a:spAutoFit/>
            </a:bodyPr>
            <a:lstStyle/>
            <a:p>
              <a:pPr>
                <a:defRPr/>
              </a:pPr>
              <a:r>
                <a:rPr lang="en-GB" sz="1000" kern="0" dirty="0">
                  <a:solidFill>
                    <a:prstClr val="black">
                      <a:lumMod val="75000"/>
                    </a:prstClr>
                  </a:solidFill>
                  <a:latin typeface="Arial" panose="020B0604020202020204" pitchFamily="34" charset="0"/>
                  <a:cs typeface="Arial" panose="020B0604020202020204" pitchFamily="34" charset="0"/>
                </a:rPr>
                <a:t>Companies, or groups of companies, new entrepreneurs, associations of public interest.</a:t>
              </a:r>
              <a:endParaRPr lang="en-GB" sz="1000" kern="0" dirty="0">
                <a:solidFill>
                  <a:prstClr val="black"/>
                </a:solidFill>
                <a:latin typeface="Arial" panose="020B0604020202020204" pitchFamily="34" charset="0"/>
                <a:cs typeface="Arial" panose="020B0604020202020204" pitchFamily="34" charset="0"/>
              </a:endParaRPr>
            </a:p>
          </p:txBody>
        </p:sp>
        <p:sp>
          <p:nvSpPr>
            <p:cNvPr id="44" name="30 Rectángulo redondeado"/>
            <p:cNvSpPr/>
            <p:nvPr/>
          </p:nvSpPr>
          <p:spPr bwMode="auto">
            <a:xfrm>
              <a:off x="1558169" y="5008490"/>
              <a:ext cx="3307855" cy="161067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eaLnBrk="0" fontAlgn="base" hangingPunct="0">
                <a:lnSpc>
                  <a:spcPct val="90000"/>
                </a:lnSpc>
                <a:spcBef>
                  <a:spcPct val="20000"/>
                </a:spcBef>
                <a:spcAft>
                  <a:spcPct val="0"/>
                </a:spcAft>
                <a:defRPr/>
              </a:pPr>
              <a:endParaRPr lang="en-GB" b="1" kern="0" dirty="0">
                <a:solidFill>
                  <a:srgbClr val="000066"/>
                </a:solidFill>
                <a:latin typeface="Arial" panose="020B0604020202020204" pitchFamily="34" charset="0"/>
                <a:cs typeface="Arial" panose="020B0604020202020204" pitchFamily="34" charset="0"/>
              </a:endParaRPr>
            </a:p>
          </p:txBody>
        </p:sp>
        <p:sp>
          <p:nvSpPr>
            <p:cNvPr id="45" name="7 Rectángulo redondeado"/>
            <p:cNvSpPr/>
            <p:nvPr/>
          </p:nvSpPr>
          <p:spPr bwMode="auto">
            <a:xfrm>
              <a:off x="222912" y="2226774"/>
              <a:ext cx="2997960" cy="535112"/>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eaLnBrk="0" fontAlgn="base" hangingPunct="0">
                <a:lnSpc>
                  <a:spcPct val="90000"/>
                </a:lnSpc>
                <a:spcBef>
                  <a:spcPct val="20000"/>
                </a:spcBef>
                <a:spcAft>
                  <a:spcPct val="0"/>
                </a:spcAft>
                <a:defRPr/>
              </a:pPr>
              <a:r>
                <a:rPr lang="en-GB" sz="1200" kern="0" dirty="0" err="1">
                  <a:solidFill>
                    <a:prstClr val="black">
                      <a:lumMod val="75000"/>
                    </a:prstClr>
                  </a:solidFill>
                  <a:latin typeface="Arial" panose="020B0604020202020204" pitchFamily="34" charset="0"/>
                  <a:cs typeface="Arial" panose="020B0604020202020204" pitchFamily="34" charset="0"/>
                </a:rPr>
                <a:t>Telematic</a:t>
              </a:r>
              <a:r>
                <a:rPr lang="en-GB" sz="1200" kern="0" dirty="0">
                  <a:solidFill>
                    <a:prstClr val="black">
                      <a:lumMod val="75000"/>
                    </a:prstClr>
                  </a:solidFill>
                  <a:latin typeface="Arial" panose="020B0604020202020204" pitchFamily="34" charset="0"/>
                  <a:cs typeface="Arial" panose="020B0604020202020204" pitchFamily="34" charset="0"/>
                </a:rPr>
                <a:t> inscription on: </a:t>
              </a:r>
              <a:r>
                <a:rPr lang="en-GB" sz="1200" b="1" kern="0" dirty="0">
                  <a:solidFill>
                    <a:srgbClr val="3F608B"/>
                  </a:solidFill>
                  <a:latin typeface="Arial" panose="020B0604020202020204" pitchFamily="34" charset="0"/>
                  <a:cs typeface="Arial" panose="020B0604020202020204" pitchFamily="34" charset="0"/>
                  <a:hlinkClick r:id="rId5"/>
                </a:rPr>
                <a:t>www.redtcue.es</a:t>
              </a:r>
              <a:r>
                <a:rPr lang="en-GB" sz="1200" b="1" kern="0" dirty="0">
                  <a:solidFill>
                    <a:srgbClr val="000066"/>
                  </a:solidFill>
                  <a:latin typeface="Arial" panose="020B0604020202020204" pitchFamily="34" charset="0"/>
                  <a:cs typeface="Arial" panose="020B0604020202020204" pitchFamily="34" charset="0"/>
                </a:rPr>
                <a:t> </a:t>
              </a:r>
            </a:p>
          </p:txBody>
        </p:sp>
        <p:sp>
          <p:nvSpPr>
            <p:cNvPr id="46" name="9 Llamada rectangular"/>
            <p:cNvSpPr/>
            <p:nvPr/>
          </p:nvSpPr>
          <p:spPr bwMode="auto">
            <a:xfrm>
              <a:off x="6546376" y="945890"/>
              <a:ext cx="2028965" cy="1555845"/>
            </a:xfrm>
            <a:prstGeom prst="wedgeRectCallout">
              <a:avLst/>
            </a:prstGeom>
            <a:solidFill>
              <a:srgbClr val="FF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eaLnBrk="0" fontAlgn="base" hangingPunct="0">
                <a:lnSpc>
                  <a:spcPct val="90000"/>
                </a:lnSpc>
                <a:spcBef>
                  <a:spcPct val="20000"/>
                </a:spcBef>
                <a:spcAft>
                  <a:spcPct val="0"/>
                </a:spcAft>
                <a:defRPr/>
              </a:pPr>
              <a:endParaRPr lang="en-GB" b="1" kern="0" dirty="0">
                <a:solidFill>
                  <a:srgbClr val="000066"/>
                </a:solidFill>
                <a:latin typeface="Arial" panose="020B0604020202020204" pitchFamily="34" charset="0"/>
                <a:cs typeface="Arial" panose="020B0604020202020204" pitchFamily="34" charset="0"/>
              </a:endParaRPr>
            </a:p>
          </p:txBody>
        </p:sp>
        <p:grpSp>
          <p:nvGrpSpPr>
            <p:cNvPr id="47" name="17 Grupo"/>
            <p:cNvGrpSpPr/>
            <p:nvPr/>
          </p:nvGrpSpPr>
          <p:grpSpPr>
            <a:xfrm>
              <a:off x="222911" y="2761884"/>
              <a:ext cx="8352430" cy="1899027"/>
              <a:chOff x="222911" y="2893476"/>
              <a:chExt cx="8352430" cy="1899027"/>
            </a:xfrm>
          </p:grpSpPr>
          <p:sp>
            <p:nvSpPr>
              <p:cNvPr id="61" name="8 Rectángulo"/>
              <p:cNvSpPr/>
              <p:nvPr/>
            </p:nvSpPr>
            <p:spPr bwMode="auto">
              <a:xfrm>
                <a:off x="5736608" y="2893477"/>
                <a:ext cx="2838733" cy="1847434"/>
              </a:xfrm>
              <a:prstGeom prst="rect">
                <a:avLst/>
              </a:prstGeom>
              <a:gradFill rotWithShape="1">
                <a:gsLst>
                  <a:gs pos="0">
                    <a:srgbClr val="4BACC6">
                      <a:lumMod val="40000"/>
                      <a:lumOff val="60000"/>
                    </a:srgbClr>
                  </a:gs>
                  <a:gs pos="80000">
                    <a:srgbClr val="4BACC6">
                      <a:shade val="93000"/>
                      <a:satMod val="130000"/>
                    </a:srgbClr>
                  </a:gs>
                  <a:gs pos="100000">
                    <a:srgbClr val="4BACC6">
                      <a:shade val="94000"/>
                      <a:satMod val="135000"/>
                    </a:srgbClr>
                  </a:gs>
                </a:gsLst>
                <a:lin ang="16200000" scaled="0"/>
              </a:gradFill>
              <a:ln>
                <a:noFill/>
                <a:headEnd type="none" w="med" len="med"/>
                <a:tailEnd type="none" w="med" len="med"/>
              </a:ln>
              <a:effectLst>
                <a:outerShdw blurRad="50800" dist="38100" dir="2700000" algn="tl" rotWithShape="0">
                  <a:sysClr val="windowText" lastClr="000000">
                    <a:lumMod val="75000"/>
                    <a:alpha val="30000"/>
                  </a:sys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609600" indent="-609600" eaLnBrk="0" fontAlgn="base" hangingPunct="0">
                  <a:lnSpc>
                    <a:spcPct val="90000"/>
                  </a:lnSpc>
                  <a:spcBef>
                    <a:spcPct val="20000"/>
                  </a:spcBef>
                  <a:spcAft>
                    <a:spcPct val="0"/>
                  </a:spcAft>
                  <a:defRPr/>
                </a:pPr>
                <a:endParaRPr lang="en-GB" b="1" kern="0" dirty="0">
                  <a:solidFill>
                    <a:srgbClr val="000066"/>
                  </a:solidFill>
                  <a:latin typeface="Arial" panose="020B0604020202020204" pitchFamily="34" charset="0"/>
                  <a:cs typeface="Arial" panose="020B0604020202020204" pitchFamily="34" charset="0"/>
                </a:endParaRPr>
              </a:p>
            </p:txBody>
          </p:sp>
          <p:sp>
            <p:nvSpPr>
              <p:cNvPr id="62" name="6 Cheurón"/>
              <p:cNvSpPr/>
              <p:nvPr/>
            </p:nvSpPr>
            <p:spPr bwMode="auto">
              <a:xfrm>
                <a:off x="4699379" y="2893477"/>
                <a:ext cx="2356512" cy="1847434"/>
              </a:xfrm>
              <a:prstGeom prst="chevron">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type="none" w="med" len="med"/>
                <a:tailEnd type="none" w="med" len="med"/>
              </a:ln>
              <a:effectLst>
                <a:outerShdw blurRad="50800" dist="38100" dir="2700000" algn="tl" rotWithShape="0">
                  <a:sysClr val="windowText" lastClr="000000">
                    <a:lumMod val="75000"/>
                    <a:alpha val="30000"/>
                  </a:sys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609600" indent="-609600" eaLnBrk="0" fontAlgn="base" hangingPunct="0">
                  <a:lnSpc>
                    <a:spcPct val="90000"/>
                  </a:lnSpc>
                  <a:spcBef>
                    <a:spcPct val="20000"/>
                  </a:spcBef>
                  <a:spcAft>
                    <a:spcPct val="0"/>
                  </a:spcAft>
                  <a:defRPr/>
                </a:pPr>
                <a:endParaRPr lang="en-GB" b="1" kern="0" dirty="0">
                  <a:solidFill>
                    <a:srgbClr val="000066"/>
                  </a:solidFill>
                  <a:latin typeface="Arial" panose="020B0604020202020204" pitchFamily="34" charset="0"/>
                  <a:cs typeface="Arial" panose="020B0604020202020204" pitchFamily="34" charset="0"/>
                </a:endParaRPr>
              </a:p>
            </p:txBody>
          </p:sp>
          <p:sp>
            <p:nvSpPr>
              <p:cNvPr id="63" name="5 Cheurón"/>
              <p:cNvSpPr/>
              <p:nvPr/>
            </p:nvSpPr>
            <p:spPr bwMode="auto">
              <a:xfrm>
                <a:off x="3103725" y="2893477"/>
                <a:ext cx="2544173" cy="1847434"/>
              </a:xfrm>
              <a:prstGeom prst="chevron">
                <a:avLst/>
              </a:prstGeom>
              <a:gradFill rotWithShape="1">
                <a:gsLst>
                  <a:gs pos="0">
                    <a:srgbClr val="7030A0"/>
                  </a:gs>
                  <a:gs pos="80000">
                    <a:sysClr val="windowText" lastClr="000000">
                      <a:shade val="93000"/>
                      <a:satMod val="130000"/>
                    </a:sysClr>
                  </a:gs>
                  <a:gs pos="100000">
                    <a:sysClr val="windowText" lastClr="000000">
                      <a:shade val="94000"/>
                      <a:satMod val="135000"/>
                    </a:sysClr>
                  </a:gs>
                </a:gsLst>
                <a:lin ang="16200000" scaled="0"/>
              </a:gradFill>
              <a:ln>
                <a:noFill/>
                <a:headEnd type="none" w="med" len="med"/>
                <a:tailEnd type="none" w="med" len="med"/>
              </a:ln>
              <a:effectLst>
                <a:outerShdw blurRad="50800" dist="38100" dir="2700000" algn="tl" rotWithShape="0">
                  <a:sysClr val="windowText" lastClr="000000">
                    <a:lumMod val="75000"/>
                    <a:alpha val="30000"/>
                  </a:sys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609600" indent="-609600" eaLnBrk="0" fontAlgn="base" hangingPunct="0">
                  <a:lnSpc>
                    <a:spcPct val="90000"/>
                  </a:lnSpc>
                  <a:spcBef>
                    <a:spcPct val="20000"/>
                  </a:spcBef>
                  <a:spcAft>
                    <a:spcPct val="0"/>
                  </a:spcAft>
                  <a:defRPr/>
                </a:pPr>
                <a:endParaRPr lang="en-GB" b="1" kern="0" dirty="0">
                  <a:solidFill>
                    <a:srgbClr val="000066"/>
                  </a:solidFill>
                  <a:latin typeface="Arial" panose="020B0604020202020204" pitchFamily="34" charset="0"/>
                  <a:cs typeface="Arial" panose="020B0604020202020204" pitchFamily="34" charset="0"/>
                </a:endParaRPr>
              </a:p>
            </p:txBody>
          </p:sp>
          <p:sp>
            <p:nvSpPr>
              <p:cNvPr id="64" name="4 Cheurón"/>
              <p:cNvSpPr/>
              <p:nvPr/>
            </p:nvSpPr>
            <p:spPr bwMode="auto">
              <a:xfrm>
                <a:off x="1281749" y="2893476"/>
                <a:ext cx="2839874" cy="1847435"/>
              </a:xfrm>
              <a:prstGeom prst="chevron">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type="none" w="med" len="med"/>
                <a:tailEnd type="none" w="med" len="med"/>
              </a:ln>
              <a:effectLst>
                <a:outerShdw blurRad="50800" dist="38100" dir="2700000" algn="tl" rotWithShape="0">
                  <a:sysClr val="windowText" lastClr="000000">
                    <a:lumMod val="75000"/>
                    <a:alpha val="30000"/>
                  </a:sys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609600" indent="-609600" eaLnBrk="0" fontAlgn="base" hangingPunct="0">
                  <a:lnSpc>
                    <a:spcPct val="90000"/>
                  </a:lnSpc>
                  <a:spcBef>
                    <a:spcPct val="20000"/>
                  </a:spcBef>
                  <a:spcAft>
                    <a:spcPct val="0"/>
                  </a:spcAft>
                  <a:defRPr/>
                </a:pPr>
                <a:endParaRPr lang="en-GB" b="1" kern="0" dirty="0">
                  <a:solidFill>
                    <a:srgbClr val="000066"/>
                  </a:solidFill>
                  <a:latin typeface="Arial" panose="020B0604020202020204" pitchFamily="34" charset="0"/>
                  <a:cs typeface="Arial" panose="020B0604020202020204" pitchFamily="34" charset="0"/>
                </a:endParaRPr>
              </a:p>
            </p:txBody>
          </p:sp>
          <p:sp>
            <p:nvSpPr>
              <p:cNvPr id="65" name="3 Pentágono"/>
              <p:cNvSpPr/>
              <p:nvPr/>
            </p:nvSpPr>
            <p:spPr bwMode="auto">
              <a:xfrm>
                <a:off x="222911" y="2893477"/>
                <a:ext cx="2187990" cy="1847435"/>
              </a:xfrm>
              <a:prstGeom prst="homePlate">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headEnd type="none" w="med" len="med"/>
                <a:tailEnd type="none" w="med" len="med"/>
              </a:ln>
              <a:effectLst>
                <a:outerShdw blurRad="50800" dist="38100" dir="2700000" algn="tl" rotWithShape="0">
                  <a:sysClr val="windowText" lastClr="000000">
                    <a:lumMod val="75000"/>
                    <a:alpha val="30000"/>
                  </a:sys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609600" indent="-609600" eaLnBrk="0" fontAlgn="base" hangingPunct="0">
                  <a:lnSpc>
                    <a:spcPct val="90000"/>
                  </a:lnSpc>
                  <a:spcBef>
                    <a:spcPct val="20000"/>
                  </a:spcBef>
                  <a:spcAft>
                    <a:spcPct val="0"/>
                  </a:spcAft>
                  <a:defRPr/>
                </a:pPr>
                <a:endParaRPr lang="en-GB" b="1" kern="0" dirty="0">
                  <a:solidFill>
                    <a:srgbClr val="000066"/>
                  </a:solidFill>
                  <a:latin typeface="Arial" panose="020B0604020202020204" pitchFamily="34" charset="0"/>
                  <a:cs typeface="Arial" panose="020B0604020202020204" pitchFamily="34" charset="0"/>
                </a:endParaRPr>
              </a:p>
            </p:txBody>
          </p:sp>
          <p:sp>
            <p:nvSpPr>
              <p:cNvPr id="66" name="12 CuadroTexto"/>
              <p:cNvSpPr txBox="1"/>
              <p:nvPr/>
            </p:nvSpPr>
            <p:spPr>
              <a:xfrm>
                <a:off x="441276" y="3386272"/>
                <a:ext cx="1463257" cy="1381951"/>
              </a:xfrm>
              <a:prstGeom prst="rect">
                <a:avLst/>
              </a:prstGeom>
              <a:noFill/>
            </p:spPr>
            <p:txBody>
              <a:bodyPr wrap="square" rtlCol="0">
                <a:spAutoFit/>
              </a:bodyPr>
              <a:lstStyle/>
              <a:p>
                <a:pPr>
                  <a:defRPr/>
                </a:pPr>
                <a:r>
                  <a:rPr lang="en-GB" sz="1400" kern="0" dirty="0">
                    <a:solidFill>
                      <a:prstClr val="white"/>
                    </a:solidFill>
                    <a:latin typeface="Arial" panose="020B0604020202020204" pitchFamily="34" charset="0"/>
                    <a:cs typeface="Arial" panose="020B0604020202020204" pitchFamily="34" charset="0"/>
                  </a:rPr>
                  <a:t>Companies/entrepreneurs/associations: Inscription of a Technological demand</a:t>
                </a:r>
              </a:p>
            </p:txBody>
          </p:sp>
          <p:sp>
            <p:nvSpPr>
              <p:cNvPr id="67" name="13 CuadroTexto"/>
              <p:cNvSpPr txBox="1"/>
              <p:nvPr/>
            </p:nvSpPr>
            <p:spPr>
              <a:xfrm>
                <a:off x="2340588" y="3436957"/>
                <a:ext cx="1526275" cy="738664"/>
              </a:xfrm>
              <a:prstGeom prst="rect">
                <a:avLst/>
              </a:prstGeom>
              <a:noFill/>
            </p:spPr>
            <p:txBody>
              <a:bodyPr wrap="square" rtlCol="0">
                <a:spAutoFit/>
              </a:bodyPr>
              <a:lstStyle/>
              <a:p>
                <a:pPr>
                  <a:defRPr/>
                </a:pPr>
                <a:r>
                  <a:rPr lang="en-GB" sz="1400" kern="0" dirty="0">
                    <a:solidFill>
                      <a:prstClr val="black">
                        <a:lumMod val="75000"/>
                      </a:prstClr>
                    </a:solidFill>
                    <a:latin typeface="Arial" panose="020B0604020202020204" pitchFamily="34" charset="0"/>
                    <a:cs typeface="Arial" panose="020B0604020202020204" pitchFamily="34" charset="0"/>
                  </a:rPr>
                  <a:t>Universities: technological solutions</a:t>
                </a:r>
              </a:p>
            </p:txBody>
          </p:sp>
          <p:sp>
            <p:nvSpPr>
              <p:cNvPr id="68" name="14 CuadroTexto"/>
              <p:cNvSpPr txBox="1"/>
              <p:nvPr/>
            </p:nvSpPr>
            <p:spPr>
              <a:xfrm>
                <a:off x="4025886" y="3480178"/>
                <a:ext cx="1709114" cy="1169551"/>
              </a:xfrm>
              <a:prstGeom prst="rect">
                <a:avLst/>
              </a:prstGeom>
              <a:noFill/>
            </p:spPr>
            <p:txBody>
              <a:bodyPr wrap="square" rtlCol="0">
                <a:spAutoFit/>
              </a:bodyPr>
              <a:lstStyle/>
              <a:p>
                <a:pPr>
                  <a:defRPr/>
                </a:pPr>
                <a:r>
                  <a:rPr lang="en-GB" sz="1400" kern="0" dirty="0">
                    <a:solidFill>
                      <a:prstClr val="white"/>
                    </a:solidFill>
                    <a:latin typeface="Arial" panose="020B0604020202020204" pitchFamily="34" charset="0"/>
                    <a:cs typeface="Arial" panose="020B0604020202020204" pitchFamily="34" charset="0"/>
                  </a:rPr>
                  <a:t>Companies/entrepreneurs/associations evaluate university proposals</a:t>
                </a:r>
              </a:p>
            </p:txBody>
          </p:sp>
          <p:sp>
            <p:nvSpPr>
              <p:cNvPr id="69" name="15 CuadroTexto"/>
              <p:cNvSpPr txBox="1"/>
              <p:nvPr/>
            </p:nvSpPr>
            <p:spPr>
              <a:xfrm>
                <a:off x="5837436" y="3622952"/>
                <a:ext cx="1526275" cy="307777"/>
              </a:xfrm>
              <a:prstGeom prst="rect">
                <a:avLst/>
              </a:prstGeom>
              <a:noFill/>
            </p:spPr>
            <p:txBody>
              <a:bodyPr wrap="square" rtlCol="0">
                <a:spAutoFit/>
              </a:bodyPr>
              <a:lstStyle/>
              <a:p>
                <a:pPr>
                  <a:defRPr/>
                </a:pPr>
                <a:r>
                  <a:rPr lang="en-GB" sz="1400" kern="0" dirty="0">
                    <a:solidFill>
                      <a:prstClr val="black">
                        <a:lumMod val="75000"/>
                      </a:prstClr>
                    </a:solidFill>
                    <a:latin typeface="Arial" panose="020B0604020202020204" pitchFamily="34" charset="0"/>
                    <a:cs typeface="Arial" panose="020B0604020202020204" pitchFamily="34" charset="0"/>
                  </a:rPr>
                  <a:t>Jury</a:t>
                </a:r>
              </a:p>
            </p:txBody>
          </p:sp>
          <p:sp>
            <p:nvSpPr>
              <p:cNvPr id="70" name="16 CuadroTexto"/>
              <p:cNvSpPr txBox="1"/>
              <p:nvPr/>
            </p:nvSpPr>
            <p:spPr>
              <a:xfrm>
                <a:off x="6600573" y="2976621"/>
                <a:ext cx="1872209" cy="1815882"/>
              </a:xfrm>
              <a:prstGeom prst="rect">
                <a:avLst/>
              </a:prstGeom>
              <a:noFill/>
            </p:spPr>
            <p:txBody>
              <a:bodyPr wrap="square" rtlCol="0">
                <a:spAutoFit/>
              </a:bodyPr>
              <a:lstStyle/>
              <a:p>
                <a:pPr algn="ctr">
                  <a:defRPr/>
                </a:pPr>
                <a:r>
                  <a:rPr lang="en-GB" sz="1400" u="sng" kern="0" dirty="0">
                    <a:solidFill>
                      <a:prstClr val="black">
                        <a:lumMod val="75000"/>
                      </a:prstClr>
                    </a:solidFill>
                    <a:latin typeface="Arial" panose="020B0604020202020204" pitchFamily="34" charset="0"/>
                    <a:cs typeface="Arial" panose="020B0604020202020204" pitchFamily="34" charset="0"/>
                  </a:rPr>
                  <a:t>PRIZES</a:t>
                </a:r>
              </a:p>
              <a:p>
                <a:pPr>
                  <a:defRPr/>
                </a:pPr>
                <a:r>
                  <a:rPr lang="en-GB" sz="1400" kern="0" dirty="0">
                    <a:solidFill>
                      <a:prstClr val="black">
                        <a:lumMod val="75000"/>
                      </a:prstClr>
                    </a:solidFill>
                    <a:latin typeface="Arial" panose="020B0604020202020204" pitchFamily="34" charset="0"/>
                    <a:cs typeface="Arial" panose="020B0604020202020204" pitchFamily="34" charset="0"/>
                  </a:rPr>
                  <a:t>-3 best R &amp; D projects</a:t>
                </a:r>
              </a:p>
              <a:p>
                <a:pPr>
                  <a:defRPr/>
                </a:pPr>
                <a:r>
                  <a:rPr lang="en-GB" sz="1400" kern="0" dirty="0">
                    <a:solidFill>
                      <a:prstClr val="black">
                        <a:lumMod val="75000"/>
                      </a:prstClr>
                    </a:solidFill>
                    <a:latin typeface="Arial" panose="020B0604020202020204" pitchFamily="34" charset="0"/>
                    <a:cs typeface="Arial" panose="020B0604020202020204" pitchFamily="34" charset="0"/>
                  </a:rPr>
                  <a:t>-1 special prize for new entrepreneurs</a:t>
                </a:r>
              </a:p>
              <a:p>
                <a:pPr>
                  <a:defRPr/>
                </a:pPr>
                <a:r>
                  <a:rPr lang="en-GB" sz="1400" kern="0" dirty="0">
                    <a:solidFill>
                      <a:prstClr val="black">
                        <a:lumMod val="75000"/>
                      </a:prstClr>
                    </a:solidFill>
                    <a:latin typeface="Arial" panose="020B0604020202020204" pitchFamily="34" charset="0"/>
                    <a:cs typeface="Arial" panose="020B0604020202020204" pitchFamily="34" charset="0"/>
                  </a:rPr>
                  <a:t>-1 </a:t>
                </a:r>
                <a:r>
                  <a:rPr lang="en-GB" sz="1400" kern="0" dirty="0" err="1">
                    <a:solidFill>
                      <a:prstClr val="black">
                        <a:lumMod val="75000"/>
                      </a:prstClr>
                    </a:solidFill>
                    <a:latin typeface="Arial" panose="020B0604020202020204" pitchFamily="34" charset="0"/>
                    <a:cs typeface="Arial" panose="020B0604020202020204" pitchFamily="34" charset="0"/>
                  </a:rPr>
                  <a:t>Accésit</a:t>
                </a:r>
                <a:r>
                  <a:rPr lang="en-GB" sz="1400" kern="0" dirty="0">
                    <a:solidFill>
                      <a:prstClr val="black">
                        <a:lumMod val="75000"/>
                      </a:prstClr>
                    </a:solidFill>
                    <a:latin typeface="Arial" panose="020B0604020202020204" pitchFamily="34" charset="0"/>
                    <a:cs typeface="Arial" panose="020B0604020202020204" pitchFamily="34" charset="0"/>
                  </a:rPr>
                  <a:t> for associations of  public interest</a:t>
                </a:r>
              </a:p>
            </p:txBody>
          </p:sp>
        </p:grpSp>
        <p:sp>
          <p:nvSpPr>
            <p:cNvPr id="48" name="18 CuadroTexto"/>
            <p:cNvSpPr txBox="1"/>
            <p:nvPr/>
          </p:nvSpPr>
          <p:spPr>
            <a:xfrm>
              <a:off x="6619808" y="1192899"/>
              <a:ext cx="1787857" cy="1384995"/>
            </a:xfrm>
            <a:prstGeom prst="rect">
              <a:avLst/>
            </a:prstGeom>
            <a:noFill/>
          </p:spPr>
          <p:txBody>
            <a:bodyPr wrap="square" rtlCol="0">
              <a:spAutoFit/>
            </a:bodyPr>
            <a:lstStyle/>
            <a:p>
              <a:pPr>
                <a:defRPr/>
              </a:pPr>
              <a:r>
                <a:rPr lang="en-GB" sz="1400" kern="0" dirty="0">
                  <a:solidFill>
                    <a:prstClr val="black">
                      <a:lumMod val="75000"/>
                    </a:prstClr>
                  </a:solidFill>
                  <a:latin typeface="Arial" panose="020B0604020202020204" pitchFamily="34" charset="0"/>
                  <a:cs typeface="Arial" panose="020B0604020202020204" pitchFamily="34" charset="0"/>
                </a:rPr>
                <a:t>Prizes (up to 45.000€) aim at financing the university participation in the project.</a:t>
              </a:r>
            </a:p>
          </p:txBody>
        </p:sp>
        <p:sp>
          <p:nvSpPr>
            <p:cNvPr id="49" name="19 Rectángulo redondeado"/>
            <p:cNvSpPr/>
            <p:nvPr/>
          </p:nvSpPr>
          <p:spPr bwMode="auto">
            <a:xfrm>
              <a:off x="5504934" y="4694840"/>
              <a:ext cx="3045726" cy="349552"/>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eaLnBrk="0" fontAlgn="base" hangingPunct="0">
                <a:lnSpc>
                  <a:spcPct val="90000"/>
                </a:lnSpc>
                <a:spcBef>
                  <a:spcPct val="20000"/>
                </a:spcBef>
                <a:spcAft>
                  <a:spcPct val="0"/>
                </a:spcAft>
                <a:defRPr/>
              </a:pPr>
              <a:r>
                <a:rPr lang="en-GB" sz="1200" kern="0" dirty="0">
                  <a:solidFill>
                    <a:prstClr val="black">
                      <a:lumMod val="75000"/>
                    </a:prstClr>
                  </a:solidFill>
                  <a:latin typeface="Arial" panose="020B0604020202020204" pitchFamily="34" charset="0"/>
                  <a:cs typeface="Arial" panose="020B0604020202020204" pitchFamily="34" charset="0"/>
                </a:rPr>
                <a:t>1 year to develop the joint project</a:t>
              </a:r>
              <a:endParaRPr lang="en-GB" sz="1200" b="1" kern="0" dirty="0">
                <a:solidFill>
                  <a:srgbClr val="000066"/>
                </a:solidFill>
                <a:latin typeface="Arial" panose="020B0604020202020204" pitchFamily="34" charset="0"/>
                <a:cs typeface="Arial" panose="020B0604020202020204" pitchFamily="34" charset="0"/>
              </a:endParaRPr>
            </a:p>
          </p:txBody>
        </p:sp>
        <p:pic>
          <p:nvPicPr>
            <p:cNvPr id="5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90676" y="973473"/>
              <a:ext cx="27066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39" descr="burgos"/>
            <p:cNvPicPr>
              <a:picLocks noChangeAspect="1" noChangeArrowheads="1"/>
            </p:cNvPicPr>
            <p:nvPr/>
          </p:nvPicPr>
          <p:blipFill>
            <a:blip r:embed="rId7" cstate="print"/>
            <a:srcRect/>
            <a:stretch>
              <a:fillRect/>
            </a:stretch>
          </p:blipFill>
          <p:spPr bwMode="auto">
            <a:xfrm>
              <a:off x="1606914" y="5393757"/>
              <a:ext cx="296779" cy="496294"/>
            </a:xfrm>
            <a:prstGeom prst="rect">
              <a:avLst/>
            </a:prstGeom>
            <a:noFill/>
            <a:effectLst>
              <a:outerShdw dist="35921" dir="2700000" algn="ctr" rotWithShape="0">
                <a:srgbClr val="DDDDDD"/>
              </a:outerShdw>
            </a:effectLst>
          </p:spPr>
        </p:pic>
        <p:pic>
          <p:nvPicPr>
            <p:cNvPr id="52" name="Picture 140" descr="catolic"/>
            <p:cNvPicPr>
              <a:picLocks noChangeAspect="1" noChangeArrowheads="1"/>
            </p:cNvPicPr>
            <p:nvPr/>
          </p:nvPicPr>
          <p:blipFill>
            <a:blip r:embed="rId8" cstate="print"/>
            <a:srcRect/>
            <a:stretch>
              <a:fillRect/>
            </a:stretch>
          </p:blipFill>
          <p:spPr bwMode="auto">
            <a:xfrm>
              <a:off x="1590894" y="5924080"/>
              <a:ext cx="396536" cy="496294"/>
            </a:xfrm>
            <a:prstGeom prst="rect">
              <a:avLst/>
            </a:prstGeom>
            <a:noFill/>
            <a:effectLst>
              <a:outerShdw dist="35921" dir="2700000" algn="ctr" rotWithShape="0">
                <a:srgbClr val="DDDDDD"/>
              </a:outerShdw>
            </a:effectLst>
          </p:spPr>
        </p:pic>
        <p:pic>
          <p:nvPicPr>
            <p:cNvPr id="53" name="Picture 141" descr="cervantes"/>
            <p:cNvPicPr>
              <a:picLocks noChangeAspect="1" noChangeArrowheads="1"/>
            </p:cNvPicPr>
            <p:nvPr/>
          </p:nvPicPr>
          <p:blipFill>
            <a:blip r:embed="rId9" cstate="print"/>
            <a:srcRect/>
            <a:stretch>
              <a:fillRect/>
            </a:stretch>
          </p:blipFill>
          <p:spPr bwMode="auto">
            <a:xfrm>
              <a:off x="2067438" y="5981399"/>
              <a:ext cx="314236" cy="411500"/>
            </a:xfrm>
            <a:prstGeom prst="rect">
              <a:avLst/>
            </a:prstGeom>
            <a:noFill/>
            <a:effectLst>
              <a:outerShdw dist="35921" dir="2700000" algn="ctr" rotWithShape="0">
                <a:srgbClr val="DDDDDD"/>
              </a:outerShdw>
            </a:effectLst>
          </p:spPr>
        </p:pic>
        <p:pic>
          <p:nvPicPr>
            <p:cNvPr id="54" name="Picture 142" descr="leon"/>
            <p:cNvPicPr>
              <a:picLocks noChangeAspect="1" noChangeArrowheads="1"/>
            </p:cNvPicPr>
            <p:nvPr/>
          </p:nvPicPr>
          <p:blipFill>
            <a:blip r:embed="rId10" cstate="print"/>
            <a:srcRect/>
            <a:stretch>
              <a:fillRect/>
            </a:stretch>
          </p:blipFill>
          <p:spPr bwMode="auto">
            <a:xfrm>
              <a:off x="2578453" y="5364462"/>
              <a:ext cx="271839" cy="496294"/>
            </a:xfrm>
            <a:prstGeom prst="rect">
              <a:avLst/>
            </a:prstGeom>
            <a:noFill/>
            <a:effectLst>
              <a:outerShdw dist="35921" dir="2700000" algn="ctr" rotWithShape="0">
                <a:srgbClr val="DDDDDD"/>
              </a:outerShdw>
            </a:effectLst>
          </p:spPr>
        </p:pic>
        <p:pic>
          <p:nvPicPr>
            <p:cNvPr id="55" name="Picture 143" descr="ie univ"/>
            <p:cNvPicPr>
              <a:picLocks noChangeAspect="1" noChangeArrowheads="1"/>
            </p:cNvPicPr>
            <p:nvPr/>
          </p:nvPicPr>
          <p:blipFill>
            <a:blip r:embed="rId11" cstate="print"/>
            <a:srcRect/>
            <a:stretch>
              <a:fillRect/>
            </a:stretch>
          </p:blipFill>
          <p:spPr bwMode="auto">
            <a:xfrm>
              <a:off x="2980975" y="6025320"/>
              <a:ext cx="778109" cy="299273"/>
            </a:xfrm>
            <a:prstGeom prst="rect">
              <a:avLst/>
            </a:prstGeom>
            <a:noFill/>
            <a:effectLst>
              <a:outerShdw dist="35921" dir="2700000" algn="ctr" rotWithShape="0">
                <a:srgbClr val="DDDDDD"/>
              </a:outerShdw>
            </a:effectLst>
          </p:spPr>
        </p:pic>
        <p:pic>
          <p:nvPicPr>
            <p:cNvPr id="56" name="Picture 144" descr="pontificia"/>
            <p:cNvPicPr>
              <a:picLocks noChangeAspect="1" noChangeArrowheads="1"/>
            </p:cNvPicPr>
            <p:nvPr/>
          </p:nvPicPr>
          <p:blipFill>
            <a:blip r:embed="rId12" cstate="print"/>
            <a:srcRect/>
            <a:stretch>
              <a:fillRect/>
            </a:stretch>
          </p:blipFill>
          <p:spPr bwMode="auto">
            <a:xfrm rot="21250480">
              <a:off x="2553724" y="5949188"/>
              <a:ext cx="371597" cy="456391"/>
            </a:xfrm>
            <a:prstGeom prst="rect">
              <a:avLst/>
            </a:prstGeom>
            <a:noFill/>
            <a:effectLst>
              <a:outerShdw dist="35921" dir="2700000" algn="ctr" rotWithShape="0">
                <a:srgbClr val="DDDDDD"/>
              </a:outerShdw>
            </a:effectLst>
          </p:spPr>
        </p:pic>
        <p:pic>
          <p:nvPicPr>
            <p:cNvPr id="57" name="Picture 145" descr="salamanca"/>
            <p:cNvPicPr>
              <a:picLocks noChangeAspect="1" noChangeArrowheads="1"/>
            </p:cNvPicPr>
            <p:nvPr/>
          </p:nvPicPr>
          <p:blipFill>
            <a:blip r:embed="rId13" cstate="print"/>
            <a:srcRect/>
            <a:stretch>
              <a:fillRect/>
            </a:stretch>
          </p:blipFill>
          <p:spPr bwMode="auto">
            <a:xfrm>
              <a:off x="2033907" y="5438233"/>
              <a:ext cx="411500" cy="411500"/>
            </a:xfrm>
            <a:prstGeom prst="rect">
              <a:avLst/>
            </a:prstGeom>
            <a:noFill/>
            <a:effectLst>
              <a:outerShdw dist="35921" dir="2700000" algn="ctr" rotWithShape="0">
                <a:srgbClr val="DDDDDD"/>
              </a:outerShdw>
            </a:effectLst>
          </p:spPr>
        </p:pic>
        <p:pic>
          <p:nvPicPr>
            <p:cNvPr id="58" name="Picture 146" descr="valla"/>
            <p:cNvPicPr>
              <a:picLocks noChangeAspect="1" noChangeArrowheads="1"/>
            </p:cNvPicPr>
            <p:nvPr/>
          </p:nvPicPr>
          <p:blipFill>
            <a:blip r:embed="rId14" cstate="print"/>
            <a:srcRect/>
            <a:stretch>
              <a:fillRect/>
            </a:stretch>
          </p:blipFill>
          <p:spPr bwMode="auto">
            <a:xfrm>
              <a:off x="2994034" y="5451201"/>
              <a:ext cx="411500" cy="411500"/>
            </a:xfrm>
            <a:prstGeom prst="rect">
              <a:avLst/>
            </a:prstGeom>
            <a:noFill/>
            <a:effectLst>
              <a:outerShdw dist="35921" dir="2700000" algn="ctr" rotWithShape="0">
                <a:srgbClr val="DDDDDD"/>
              </a:outerShdw>
            </a:effectLst>
          </p:spPr>
        </p:pic>
        <p:sp>
          <p:nvSpPr>
            <p:cNvPr id="59" name="29 Rectángulo redondeado"/>
            <p:cNvSpPr/>
            <p:nvPr/>
          </p:nvSpPr>
          <p:spPr bwMode="auto">
            <a:xfrm>
              <a:off x="222910" y="4609472"/>
              <a:ext cx="4643115" cy="349552"/>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eaLnBrk="0" fontAlgn="base" hangingPunct="0">
                <a:lnSpc>
                  <a:spcPct val="90000"/>
                </a:lnSpc>
                <a:spcBef>
                  <a:spcPct val="20000"/>
                </a:spcBef>
                <a:spcAft>
                  <a:spcPct val="0"/>
                </a:spcAft>
                <a:defRPr/>
              </a:pPr>
              <a:r>
                <a:rPr lang="en-GB" sz="1200" kern="0" dirty="0">
                  <a:solidFill>
                    <a:prstClr val="black">
                      <a:lumMod val="75000"/>
                    </a:prstClr>
                  </a:solidFill>
                  <a:latin typeface="Arial" panose="020B0604020202020204" pitchFamily="34" charset="0"/>
                  <a:cs typeface="Arial" panose="020B0604020202020204" pitchFamily="34" charset="0"/>
                </a:rPr>
                <a:t>PARTICIPANTS</a:t>
              </a:r>
              <a:endParaRPr lang="en-GB" sz="1200" b="1" kern="0" dirty="0">
                <a:solidFill>
                  <a:srgbClr val="000066"/>
                </a:solidFill>
                <a:latin typeface="Arial" panose="020B0604020202020204" pitchFamily="34" charset="0"/>
                <a:cs typeface="Arial" panose="020B0604020202020204" pitchFamily="34" charset="0"/>
              </a:endParaRPr>
            </a:p>
          </p:txBody>
        </p:sp>
        <p:sp>
          <p:nvSpPr>
            <p:cNvPr id="60" name="33 CuadroTexto"/>
            <p:cNvSpPr txBox="1"/>
            <p:nvPr/>
          </p:nvSpPr>
          <p:spPr>
            <a:xfrm>
              <a:off x="1648726" y="5042362"/>
              <a:ext cx="2776087" cy="246221"/>
            </a:xfrm>
            <a:prstGeom prst="rect">
              <a:avLst/>
            </a:prstGeom>
            <a:noFill/>
          </p:spPr>
          <p:txBody>
            <a:bodyPr wrap="square" rtlCol="0">
              <a:spAutoFit/>
            </a:bodyPr>
            <a:lstStyle/>
            <a:p>
              <a:pPr>
                <a:defRPr/>
              </a:pPr>
              <a:r>
                <a:rPr lang="en-GB" sz="1000" kern="0" dirty="0">
                  <a:solidFill>
                    <a:prstClr val="black">
                      <a:lumMod val="75000"/>
                    </a:prstClr>
                  </a:solidFill>
                  <a:latin typeface="Arial" panose="020B0604020202020204" pitchFamily="34" charset="0"/>
                  <a:cs typeface="Arial" panose="020B0604020202020204" pitchFamily="34" charset="0"/>
                </a:rPr>
                <a:t>University research groups</a:t>
              </a:r>
              <a:endParaRPr lang="en-GB" sz="1000" kern="0" dirty="0">
                <a:solidFill>
                  <a:prstClr val="black"/>
                </a:solidFill>
                <a:latin typeface="Arial" panose="020B0604020202020204" pitchFamily="34" charset="0"/>
                <a:cs typeface="Arial" panose="020B0604020202020204" pitchFamily="34" charset="0"/>
              </a:endParaRPr>
            </a:p>
          </p:txBody>
        </p:sp>
      </p:grpSp>
      <p:pic>
        <p:nvPicPr>
          <p:cNvPr id="71" name="Imagen 37"/>
          <p:cNvPicPr>
            <a:picLocks noChangeAspect="1"/>
          </p:cNvPicPr>
          <p:nvPr/>
        </p:nvPicPr>
        <p:blipFill>
          <a:blip r:embed="rId15" cstate="print"/>
          <a:stretch>
            <a:fillRect/>
          </a:stretch>
        </p:blipFill>
        <p:spPr>
          <a:xfrm>
            <a:off x="3823466" y="5293982"/>
            <a:ext cx="1054419" cy="293560"/>
          </a:xfrm>
          <a:prstGeom prst="rect">
            <a:avLst/>
          </a:prstGeom>
        </p:spPr>
      </p:pic>
      <p:pic>
        <p:nvPicPr>
          <p:cNvPr id="72" name="Imagen 71"/>
          <p:cNvPicPr>
            <a:picLocks noChangeAspect="1"/>
          </p:cNvPicPr>
          <p:nvPr/>
        </p:nvPicPr>
        <p:blipFill>
          <a:blip r:embed="rId16"/>
          <a:stretch>
            <a:fillRect/>
          </a:stretch>
        </p:blipFill>
        <p:spPr>
          <a:xfrm>
            <a:off x="3909402" y="5831597"/>
            <a:ext cx="1048095" cy="405715"/>
          </a:xfrm>
          <a:prstGeom prst="rect">
            <a:avLst/>
          </a:prstGeom>
        </p:spPr>
      </p:pic>
      <p:sp>
        <p:nvSpPr>
          <p:cNvPr id="74" name="Title 1"/>
          <p:cNvSpPr txBox="1">
            <a:spLocks/>
          </p:cNvSpPr>
          <p:nvPr>
            <p:custDataLst>
              <p:tags r:id="rId2"/>
            </p:custDataLst>
          </p:nvPr>
        </p:nvSpPr>
        <p:spPr>
          <a:xfrm>
            <a:off x="323528" y="116632"/>
            <a:ext cx="8437240" cy="927120"/>
          </a:xfrm>
          <a:prstGeom prst="rect">
            <a:avLst/>
          </a:prstGeom>
        </p:spPr>
        <p:txBody>
          <a:bodyPr>
            <a:no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r>
              <a:rPr lang="en-GB" sz="2800" b="1" dirty="0">
                <a:solidFill>
                  <a:srgbClr val="EE6F20"/>
                </a:solidFill>
                <a:latin typeface="Arial" panose="020B0604020202020204" pitchFamily="34" charset="0"/>
                <a:cs typeface="Arial" panose="020B0604020202020204" pitchFamily="34" charset="0"/>
              </a:rPr>
              <a:t>University-Business Challenge Contest</a:t>
            </a:r>
          </a:p>
        </p:txBody>
      </p:sp>
    </p:spTree>
    <p:custDataLst>
      <p:tags r:id="rId1"/>
    </p:custDataLst>
    <p:extLst>
      <p:ext uri="{BB962C8B-B14F-4D97-AF65-F5344CB8AC3E}">
        <p14:creationId xmlns:p14="http://schemas.microsoft.com/office/powerpoint/2010/main" val="398560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432048" y="332656"/>
            <a:ext cx="8460432" cy="562074"/>
          </a:xfrm>
          <a:prstGeom prst="rect">
            <a:avLst/>
          </a:prstGeom>
        </p:spPr>
        <p:txBody>
          <a:bodyPr vert="horz" lIns="91440" tIns="45720" rIns="91440" bIns="45720" rtlCol="0" anchor="ctr">
            <a:noAutofit/>
          </a:bodyPr>
          <a:lstStyle>
            <a:lvl1pPr>
              <a:spcBef>
                <a:spcPct val="0"/>
              </a:spcBef>
              <a:buNone/>
              <a:defRPr kumimoji="0" sz="4400" b="1" u="sng">
                <a:effectLst>
                  <a:outerShdw blurRad="38100" dist="38100" dir="2700000" algn="tl">
                    <a:srgbClr val="000000">
                      <a:alpha val="43137"/>
                    </a:srgbClr>
                  </a:outerShdw>
                </a:effectLst>
                <a:latin typeface="+mj-lt"/>
                <a:ea typeface="+mj-ea"/>
                <a:cs typeface="+mj-cs"/>
              </a:defRPr>
            </a:lvl1pPr>
          </a:lstStyle>
          <a:p>
            <a:r>
              <a:rPr lang="en-GB" sz="3200" u="none" dirty="0">
                <a:solidFill>
                  <a:srgbClr val="EE6F20"/>
                </a:solidFill>
                <a:effectLst/>
                <a:latin typeface="Arial" panose="020B0604020202020204" pitchFamily="34" charset="0"/>
                <a:cs typeface="Arial" panose="020B0604020202020204" pitchFamily="34" charset="0"/>
              </a:rPr>
              <a:t>Entrepreneurial Campus Contest</a:t>
            </a:r>
          </a:p>
        </p:txBody>
      </p:sp>
      <p:sp>
        <p:nvSpPr>
          <p:cNvPr id="7" name="Rectangle 3"/>
          <p:cNvSpPr>
            <a:spLocks/>
          </p:cNvSpPr>
          <p:nvPr/>
        </p:nvSpPr>
        <p:spPr bwMode="auto">
          <a:xfrm>
            <a:off x="4427984" y="1484784"/>
            <a:ext cx="4464496"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42925" indent="-361950" algn="just">
              <a:spcBef>
                <a:spcPct val="30000"/>
              </a:spcBef>
              <a:spcAft>
                <a:spcPts val="600"/>
              </a:spcAft>
              <a:buFont typeface="Wingdings" panose="05000000000000000000" pitchFamily="2" charset="2"/>
              <a:buChar char="ü"/>
            </a:pPr>
            <a:endParaRPr lang="en-US" sz="2200" dirty="0">
              <a:solidFill>
                <a:srgbClr val="333333"/>
              </a:solidFill>
              <a:ea typeface="Verdana" panose="020B0604030504040204" pitchFamily="34" charset="0"/>
              <a:cs typeface="Verdana" panose="020B0604030504040204" pitchFamily="34" charset="0"/>
            </a:endParaRPr>
          </a:p>
          <a:p>
            <a:pPr marL="1000125" lvl="1" indent="-361950" algn="just">
              <a:spcBef>
                <a:spcPct val="30000"/>
              </a:spcBef>
              <a:spcAft>
                <a:spcPts val="600"/>
              </a:spcAft>
              <a:buFont typeface="Wingdings" panose="05000000000000000000" pitchFamily="2" charset="2"/>
              <a:buChar char="ü"/>
            </a:pPr>
            <a:endParaRPr lang="en-US" sz="2200" dirty="0">
              <a:solidFill>
                <a:srgbClr val="333333"/>
              </a:solidFill>
              <a:ea typeface="Verdana" panose="020B0604030504040204" pitchFamily="34" charset="0"/>
              <a:cs typeface="Verdana" panose="020B0604030504040204" pitchFamily="34" charset="0"/>
            </a:endParaRPr>
          </a:p>
          <a:p>
            <a:pPr marL="542925" indent="-361950" algn="just">
              <a:spcBef>
                <a:spcPct val="30000"/>
              </a:spcBef>
              <a:spcAft>
                <a:spcPts val="600"/>
              </a:spcAft>
              <a:buFontTx/>
              <a:buChar char="•"/>
            </a:pPr>
            <a:endParaRPr sz="2200" dirty="0">
              <a:solidFill>
                <a:srgbClr val="333333"/>
              </a:solidFill>
              <a:ea typeface="Verdana" panose="020B0604030504040204" pitchFamily="34" charset="0"/>
              <a:cs typeface="Verdana" panose="020B0604030504040204" pitchFamily="34" charset="0"/>
            </a:endParaRPr>
          </a:p>
          <a:p>
            <a:pPr marL="542925" indent="-361950" algn="just">
              <a:spcBef>
                <a:spcPct val="30000"/>
              </a:spcBef>
              <a:spcAft>
                <a:spcPts val="600"/>
              </a:spcAft>
              <a:buFontTx/>
              <a:buChar char="•"/>
            </a:pPr>
            <a:endParaRPr lang="en-US" sz="2200" dirty="0">
              <a:solidFill>
                <a:prstClr val="black"/>
              </a:solidFill>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2"/>
          <a:stretch>
            <a:fillRect/>
          </a:stretch>
        </p:blipFill>
        <p:spPr>
          <a:xfrm>
            <a:off x="251520" y="1377339"/>
            <a:ext cx="3547356" cy="5113547"/>
          </a:xfrm>
          <a:prstGeom prst="rect">
            <a:avLst/>
          </a:prstGeom>
        </p:spPr>
      </p:pic>
      <p:sp>
        <p:nvSpPr>
          <p:cNvPr id="8" name="ZoneTexte 7">
            <a:extLst>
              <a:ext uri="{FF2B5EF4-FFF2-40B4-BE49-F238E27FC236}">
                <a16:creationId xmlns:a16="http://schemas.microsoft.com/office/drawing/2014/main" xmlns="" id="{F1A52AB6-DCB7-4FFE-83AD-1AB9F757FB81}"/>
              </a:ext>
            </a:extLst>
          </p:cNvPr>
          <p:cNvSpPr txBox="1"/>
          <p:nvPr/>
        </p:nvSpPr>
        <p:spPr>
          <a:xfrm>
            <a:off x="3798876" y="1539252"/>
            <a:ext cx="5093604" cy="4154984"/>
          </a:xfrm>
          <a:prstGeom prst="rect">
            <a:avLst/>
          </a:prstGeom>
          <a:noFill/>
        </p:spPr>
        <p:txBody>
          <a:bodyPr wrap="square">
            <a:spAutoFit/>
          </a:bodyPr>
          <a:lstStyle/>
          <a:p>
            <a:pPr marL="180975" algn="just">
              <a:spcBef>
                <a:spcPct val="30000"/>
              </a:spcBef>
              <a:spcAft>
                <a:spcPts val="600"/>
              </a:spcAft>
            </a:pPr>
            <a:r>
              <a:rPr lang="en-US" sz="2000" b="1" dirty="0">
                <a:solidFill>
                  <a:srgbClr val="333333"/>
                </a:solidFill>
                <a:ea typeface="Verdana" panose="020B0604030504040204" pitchFamily="34" charset="0"/>
                <a:cs typeface="Verdana" panose="020B0604030504040204" pitchFamily="34" charset="0"/>
              </a:rPr>
              <a:t>Main objectives:</a:t>
            </a:r>
          </a:p>
          <a:p>
            <a:pPr marL="542925" indent="-361950" algn="just">
              <a:spcBef>
                <a:spcPct val="30000"/>
              </a:spcBef>
              <a:spcAft>
                <a:spcPts val="600"/>
              </a:spcAft>
              <a:buFont typeface="Wingdings" panose="05000000000000000000" pitchFamily="2" charset="2"/>
              <a:buChar char="ü"/>
            </a:pPr>
            <a:r>
              <a:rPr lang="en-US" sz="2000" dirty="0">
                <a:solidFill>
                  <a:srgbClr val="333333"/>
                </a:solidFill>
                <a:ea typeface="Verdana" panose="020B0604030504040204" pitchFamily="34" charset="0"/>
                <a:cs typeface="Verdana" panose="020B0604030504040204" pitchFamily="34" charset="0"/>
              </a:rPr>
              <a:t>Promotion of the entrepreneurship spirit</a:t>
            </a:r>
          </a:p>
          <a:p>
            <a:pPr marL="542925" indent="-361950" algn="just">
              <a:spcBef>
                <a:spcPct val="30000"/>
              </a:spcBef>
              <a:spcAft>
                <a:spcPts val="600"/>
              </a:spcAft>
              <a:buFont typeface="Wingdings" panose="05000000000000000000" pitchFamily="2" charset="2"/>
              <a:buChar char="ü"/>
            </a:pPr>
            <a:r>
              <a:rPr lang="en-US" sz="2000" dirty="0">
                <a:solidFill>
                  <a:srgbClr val="333333"/>
                </a:solidFill>
                <a:ea typeface="Verdana" panose="020B0604030504040204" pitchFamily="34" charset="0"/>
                <a:cs typeface="Verdana" panose="020B0604030504040204" pitchFamily="34" charset="0"/>
              </a:rPr>
              <a:t>Identification of entrepreneurial ideas and projects emerging from regional universities</a:t>
            </a:r>
          </a:p>
          <a:p>
            <a:pPr marL="542925" indent="-361950" algn="just">
              <a:spcBef>
                <a:spcPct val="30000"/>
              </a:spcBef>
              <a:spcAft>
                <a:spcPts val="600"/>
              </a:spcAft>
              <a:buFont typeface="Wingdings" panose="05000000000000000000" pitchFamily="2" charset="2"/>
              <a:buChar char="ü"/>
            </a:pPr>
            <a:r>
              <a:rPr lang="en-US" sz="2000" dirty="0">
                <a:solidFill>
                  <a:srgbClr val="333333"/>
                </a:solidFill>
                <a:ea typeface="Verdana" panose="020B0604030504040204" pitchFamily="34" charset="0"/>
                <a:cs typeface="Verdana" panose="020B0604030504040204" pitchFamily="34" charset="0"/>
              </a:rPr>
              <a:t>Creation of new companies based on university knowledge and established in Castilla y León (</a:t>
            </a:r>
            <a:r>
              <a:rPr lang="en-US" sz="2000" dirty="0" err="1">
                <a:solidFill>
                  <a:srgbClr val="333333"/>
                </a:solidFill>
                <a:ea typeface="Verdana" panose="020B0604030504040204" pitchFamily="34" charset="0"/>
                <a:cs typeface="Verdana" panose="020B0604030504040204" pitchFamily="34" charset="0"/>
              </a:rPr>
              <a:t>CyL</a:t>
            </a:r>
            <a:r>
              <a:rPr lang="en-US" sz="2000" dirty="0">
                <a:solidFill>
                  <a:srgbClr val="333333"/>
                </a:solidFill>
                <a:ea typeface="Verdana" panose="020B0604030504040204" pitchFamily="34" charset="0"/>
                <a:cs typeface="Verdana" panose="020B0604030504040204" pitchFamily="34" charset="0"/>
              </a:rPr>
              <a:t>)</a:t>
            </a:r>
          </a:p>
          <a:p>
            <a:pPr marL="542925" indent="-361950" algn="just">
              <a:spcBef>
                <a:spcPct val="30000"/>
              </a:spcBef>
              <a:spcAft>
                <a:spcPts val="600"/>
              </a:spcAft>
              <a:buFont typeface="Wingdings" panose="05000000000000000000" pitchFamily="2" charset="2"/>
              <a:buChar char="ü"/>
            </a:pPr>
            <a:r>
              <a:rPr lang="en-US" sz="2000" dirty="0">
                <a:solidFill>
                  <a:srgbClr val="333333"/>
                </a:solidFill>
                <a:ea typeface="Verdana" panose="020B0604030504040204" pitchFamily="34" charset="0"/>
                <a:cs typeface="Verdana" panose="020B0604030504040204" pitchFamily="34" charset="0"/>
              </a:rPr>
              <a:t>Transformation of university knowledge into new companies </a:t>
            </a:r>
          </a:p>
        </p:txBody>
      </p:sp>
    </p:spTree>
    <p:extLst>
      <p:ext uri="{BB962C8B-B14F-4D97-AF65-F5344CB8AC3E}">
        <p14:creationId xmlns:p14="http://schemas.microsoft.com/office/powerpoint/2010/main" val="15213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648072" y="548680"/>
            <a:ext cx="8460432" cy="562074"/>
          </a:xfrm>
          <a:prstGeom prst="rect">
            <a:avLst/>
          </a:prstGeom>
        </p:spPr>
        <p:txBody>
          <a:bodyPr vert="horz" lIns="91440" tIns="45720" rIns="91440" bIns="45720" rtlCol="0" anchor="ctr">
            <a:noAutofit/>
          </a:bodyPr>
          <a:lstStyle>
            <a:lvl1pPr>
              <a:spcBef>
                <a:spcPct val="0"/>
              </a:spcBef>
              <a:buNone/>
              <a:defRPr kumimoji="0" sz="4400" b="1" u="sng">
                <a:effectLst>
                  <a:outerShdw blurRad="38100" dist="38100" dir="2700000" algn="tl">
                    <a:srgbClr val="000000">
                      <a:alpha val="43137"/>
                    </a:srgbClr>
                  </a:outerShdw>
                </a:effectLst>
                <a:latin typeface="+mj-lt"/>
                <a:ea typeface="+mj-ea"/>
                <a:cs typeface="+mj-cs"/>
              </a:defRPr>
            </a:lvl1pPr>
          </a:lstStyle>
          <a:p>
            <a:r>
              <a:rPr lang="en-GB" sz="3600" u="none" dirty="0">
                <a:solidFill>
                  <a:srgbClr val="EE6F20"/>
                </a:solidFill>
                <a:effectLst/>
                <a:latin typeface="Arial" panose="020B0604020202020204" pitchFamily="34" charset="0"/>
                <a:cs typeface="Arial" panose="020B0604020202020204" pitchFamily="34" charset="0"/>
              </a:rPr>
              <a:t>Market-oriented Prototypes Programme</a:t>
            </a:r>
          </a:p>
        </p:txBody>
      </p:sp>
      <p:sp>
        <p:nvSpPr>
          <p:cNvPr id="7" name="Rectangle 3"/>
          <p:cNvSpPr>
            <a:spLocks/>
          </p:cNvSpPr>
          <p:nvPr/>
        </p:nvSpPr>
        <p:spPr bwMode="auto">
          <a:xfrm>
            <a:off x="539552" y="1340768"/>
            <a:ext cx="4248472"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0975" algn="just">
              <a:spcBef>
                <a:spcPct val="30000"/>
              </a:spcBef>
              <a:spcAft>
                <a:spcPts val="600"/>
              </a:spcAft>
            </a:pPr>
            <a:r>
              <a:rPr lang="en-US" sz="2200" b="1" dirty="0">
                <a:solidFill>
                  <a:srgbClr val="333333"/>
                </a:solidFill>
                <a:ea typeface="Verdana" panose="020B0604030504040204" pitchFamily="34" charset="0"/>
                <a:cs typeface="Verdana" panose="020B0604030504040204" pitchFamily="34" charset="0"/>
              </a:rPr>
              <a:t>Main objectives:</a:t>
            </a:r>
          </a:p>
          <a:p>
            <a:pPr marL="542925" indent="-361950" algn="just">
              <a:spcBef>
                <a:spcPct val="30000"/>
              </a:spcBef>
              <a:spcAft>
                <a:spcPts val="600"/>
              </a:spcAft>
              <a:buFont typeface="Wingdings" panose="05000000000000000000" pitchFamily="2" charset="2"/>
              <a:buChar char="ü"/>
            </a:pPr>
            <a:r>
              <a:rPr lang="en-US" sz="2200" dirty="0">
                <a:solidFill>
                  <a:srgbClr val="333333"/>
                </a:solidFill>
                <a:ea typeface="Verdana" panose="020B0604030504040204" pitchFamily="34" charset="0"/>
                <a:cs typeface="Verdana" panose="020B0604030504040204" pitchFamily="34" charset="0"/>
              </a:rPr>
              <a:t>Development of market-oriented prototypes at the university</a:t>
            </a:r>
          </a:p>
          <a:p>
            <a:pPr marL="542925" indent="-361950" algn="just">
              <a:spcBef>
                <a:spcPct val="30000"/>
              </a:spcBef>
              <a:spcAft>
                <a:spcPts val="600"/>
              </a:spcAft>
              <a:buFont typeface="Wingdings" panose="05000000000000000000" pitchFamily="2" charset="2"/>
              <a:buChar char="ü"/>
            </a:pPr>
            <a:r>
              <a:rPr lang="en-US" sz="2200" dirty="0">
                <a:solidFill>
                  <a:srgbClr val="333333"/>
                </a:solidFill>
                <a:ea typeface="Verdana" panose="020B0604030504040204" pitchFamily="34" charset="0"/>
                <a:cs typeface="Verdana" panose="020B0604030504040204" pitchFamily="34" charset="0"/>
              </a:rPr>
              <a:t>Link university research with market needs</a:t>
            </a:r>
          </a:p>
          <a:p>
            <a:pPr marL="542925" indent="-361950" algn="just">
              <a:spcBef>
                <a:spcPct val="30000"/>
              </a:spcBef>
              <a:spcAft>
                <a:spcPts val="600"/>
              </a:spcAft>
              <a:buFont typeface="Wingdings" panose="05000000000000000000" pitchFamily="2" charset="2"/>
              <a:buChar char="ü"/>
            </a:pPr>
            <a:r>
              <a:rPr lang="en-US" sz="2200" dirty="0">
                <a:solidFill>
                  <a:srgbClr val="333333"/>
                </a:solidFill>
                <a:ea typeface="Verdana" panose="020B0604030504040204" pitchFamily="34" charset="0"/>
                <a:cs typeface="Verdana" panose="020B0604030504040204" pitchFamily="34" charset="0"/>
              </a:rPr>
              <a:t>Link the last stage of the students' career in science and technology with the real needs of the market and society</a:t>
            </a:r>
          </a:p>
        </p:txBody>
      </p:sp>
      <p:pic>
        <p:nvPicPr>
          <p:cNvPr id="5" name="Picture 6" descr="http://www.salamancauniversitaria.com/images/galerias/507/719-dsc01915.jpg"/>
          <p:cNvPicPr>
            <a:picLocks noChangeAspect="1" noChangeArrowheads="1"/>
          </p:cNvPicPr>
          <p:nvPr/>
        </p:nvPicPr>
        <p:blipFill>
          <a:blip r:embed="rId2" cstate="print"/>
          <a:srcRect/>
          <a:stretch>
            <a:fillRect/>
          </a:stretch>
        </p:blipFill>
        <p:spPr bwMode="auto">
          <a:xfrm>
            <a:off x="4900817" y="1556792"/>
            <a:ext cx="4106579" cy="3312368"/>
          </a:xfrm>
          <a:prstGeom prst="rect">
            <a:avLst/>
          </a:prstGeom>
          <a:noFill/>
        </p:spPr>
      </p:pic>
      <p:sp>
        <p:nvSpPr>
          <p:cNvPr id="2" name="CuadroTexto 1"/>
          <p:cNvSpPr txBox="1"/>
          <p:nvPr/>
        </p:nvSpPr>
        <p:spPr>
          <a:xfrm>
            <a:off x="566819" y="5661248"/>
            <a:ext cx="8186032" cy="947952"/>
          </a:xfrm>
          <a:prstGeom prst="rect">
            <a:avLst/>
          </a:prstGeom>
          <a:noFill/>
        </p:spPr>
        <p:txBody>
          <a:bodyPr wrap="square" rtlCol="0">
            <a:spAutoFit/>
          </a:bodyPr>
          <a:lstStyle/>
          <a:p>
            <a:pPr marL="542925" indent="-361950" algn="just">
              <a:spcBef>
                <a:spcPct val="30000"/>
              </a:spcBef>
              <a:spcAft>
                <a:spcPts val="600"/>
              </a:spcAft>
              <a:buFont typeface="Wingdings" panose="05000000000000000000" pitchFamily="2" charset="2"/>
              <a:buChar char="ü"/>
            </a:pPr>
            <a:r>
              <a:rPr lang="en-US" sz="2200" dirty="0">
                <a:solidFill>
                  <a:srgbClr val="333333"/>
                </a:solidFill>
                <a:ea typeface="Verdana" panose="020B0604030504040204" pitchFamily="34" charset="0"/>
                <a:cs typeface="Verdana" panose="020B0604030504040204" pitchFamily="34" charset="0"/>
              </a:rPr>
              <a:t>To promote a new way to offer talent to companies</a:t>
            </a:r>
          </a:p>
          <a:p>
            <a:pPr marL="542925" indent="-361950" algn="just">
              <a:spcBef>
                <a:spcPct val="30000"/>
              </a:spcBef>
              <a:spcAft>
                <a:spcPts val="600"/>
              </a:spcAft>
              <a:buFont typeface="Wingdings" panose="05000000000000000000" pitchFamily="2" charset="2"/>
              <a:buChar char="ü"/>
            </a:pPr>
            <a:r>
              <a:rPr lang="en-US" sz="2200" dirty="0">
                <a:solidFill>
                  <a:srgbClr val="333333"/>
                </a:solidFill>
                <a:ea typeface="Verdana" panose="020B0604030504040204" pitchFamily="34" charset="0"/>
                <a:cs typeface="Verdana" panose="020B0604030504040204" pitchFamily="34" charset="0"/>
              </a:rPr>
              <a:t>Protection of industrial and intellectual rights</a:t>
            </a:r>
          </a:p>
        </p:txBody>
      </p:sp>
    </p:spTree>
    <p:extLst>
      <p:ext uri="{BB962C8B-B14F-4D97-AF65-F5344CB8AC3E}">
        <p14:creationId xmlns:p14="http://schemas.microsoft.com/office/powerpoint/2010/main" val="372409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idx="4294967295"/>
            <p:custDataLst>
              <p:tags r:id="rId2"/>
            </p:custDataLst>
          </p:nvPr>
        </p:nvSpPr>
        <p:spPr>
          <a:xfrm>
            <a:off x="1115616" y="1556792"/>
            <a:ext cx="6791325" cy="1362075"/>
          </a:xfrm>
        </p:spPr>
        <p:txBody>
          <a:bodyPr>
            <a:normAutofit fontScale="90000"/>
          </a:bodyPr>
          <a:lstStyle/>
          <a:p>
            <a:pPr>
              <a:defRPr lang="es-ES"/>
            </a:pPr>
            <a:r>
              <a:rPr lang="es-ES" sz="4800" dirty="0">
                <a:latin typeface="Arial" panose="020B0604020202020204" pitchFamily="34" charset="0"/>
                <a:cs typeface="Arial" panose="020B0604020202020204" pitchFamily="34" charset="0"/>
              </a:rPr>
              <a:t>THANK YOU VERY MUCH!</a:t>
            </a:r>
          </a:p>
        </p:txBody>
      </p:sp>
      <p:sp>
        <p:nvSpPr>
          <p:cNvPr id="2" name="1 Rectángulo"/>
          <p:cNvSpPr/>
          <p:nvPr/>
        </p:nvSpPr>
        <p:spPr>
          <a:xfrm>
            <a:off x="2339752" y="2996952"/>
            <a:ext cx="4572000" cy="2585323"/>
          </a:xfrm>
          <a:prstGeom prst="rect">
            <a:avLst/>
          </a:prstGeom>
        </p:spPr>
        <p:txBody>
          <a:bodyPr>
            <a:spAutoFit/>
          </a:bodyPr>
          <a:lstStyle/>
          <a:p>
            <a:r>
              <a:rPr lang="es-ES" dirty="0"/>
              <a:t>Susana Cámara Decimavilla</a:t>
            </a:r>
          </a:p>
          <a:p>
            <a:r>
              <a:rPr lang="en-GB" b="1" dirty="0"/>
              <a:t>OTRI-OTC Universidad de Burgos</a:t>
            </a:r>
            <a:br>
              <a:rPr lang="en-GB" b="1" dirty="0"/>
            </a:br>
            <a:r>
              <a:rPr lang="en-GB" b="1" dirty="0"/>
              <a:t>Knowledge Transfer Office University of Burgos</a:t>
            </a:r>
            <a:endParaRPr lang="es-ES" dirty="0"/>
          </a:p>
          <a:p>
            <a:r>
              <a:rPr lang="es-ES" dirty="0"/>
              <a:t>Edificio de Administración y Servicios</a:t>
            </a:r>
          </a:p>
          <a:p>
            <a:r>
              <a:rPr lang="es-ES" dirty="0"/>
              <a:t>C/ Don Juan de Austria, Nº 1</a:t>
            </a:r>
          </a:p>
          <a:p>
            <a:r>
              <a:rPr lang="pt-BR" dirty="0"/>
              <a:t>09001 BURGOS</a:t>
            </a:r>
            <a:endParaRPr lang="es-ES" dirty="0"/>
          </a:p>
          <a:p>
            <a:r>
              <a:rPr lang="pt-BR" dirty="0"/>
              <a:t>E-mail: </a:t>
            </a:r>
            <a:r>
              <a:rPr lang="pt-BR" u="sng" dirty="0">
                <a:hlinkClick r:id="rId5" tooltip="blocked::susanac@ubu.es"/>
              </a:rPr>
              <a:t>susanac@ubu.es</a:t>
            </a:r>
            <a:endParaRPr lang="es-ES" dirty="0"/>
          </a:p>
          <a:p>
            <a:r>
              <a:rPr lang="pt-BR" dirty="0"/>
              <a:t>Web: </a:t>
            </a:r>
            <a:r>
              <a:rPr lang="pt-BR" u="sng" dirty="0">
                <a:hlinkClick r:id="rId6" tooltip="blocked::http://www.ubu.es/otriotc&#10;http://www.ubu.es/"/>
              </a:rPr>
              <a:t>http://www.ubu.es/otriotc</a:t>
            </a:r>
            <a:endParaRPr lang="es-ES" dirty="0"/>
          </a:p>
        </p:txBody>
      </p:sp>
    </p:spTree>
    <p:custDataLst>
      <p:tags r:id="rId1"/>
    </p:custDataLst>
    <p:extLst>
      <p:ext uri="{BB962C8B-B14F-4D97-AF65-F5344CB8AC3E}">
        <p14:creationId xmlns:p14="http://schemas.microsoft.com/office/powerpoint/2010/main" val="92988057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9.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heme/theme1.xml><?xml version="1.0" encoding="utf-8"?>
<a:theme xmlns:a="http://schemas.openxmlformats.org/drawingml/2006/main" name="Interreg Europe Base">
  <a:themeElements>
    <a:clrScheme name="Custom 6">
      <a:dk1>
        <a:srgbClr val="000000"/>
      </a:dk1>
      <a:lt1>
        <a:srgbClr val="FFFFFF"/>
      </a:lt1>
      <a:dk2>
        <a:srgbClr val="0E4093"/>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7003</TotalTime>
  <Words>665</Words>
  <Application>Microsoft Office PowerPoint</Application>
  <PresentationFormat>Presentación en pantalla (4:3)</PresentationFormat>
  <Paragraphs>91</Paragraphs>
  <Slides>8</Slides>
  <Notes>6</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Interreg Europe Base</vt:lpstr>
      <vt:lpstr>Presentación de PowerPoint</vt:lpstr>
      <vt:lpstr>Presentación de PowerPoint</vt:lpstr>
      <vt:lpstr>University – Business Cooperation:</vt:lpstr>
      <vt:lpstr>Activities</vt:lpstr>
      <vt:lpstr>Presentación de PowerPoint</vt:lpstr>
      <vt:lpstr>Presentación de PowerPoint</vt:lpstr>
      <vt:lpstr>Presentación de PowerPoint</vt:lpstr>
      <vt:lpstr>THANK YOU VERY MUCH!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Raluca Toma</dc:creator>
  <cp:lastModifiedBy>Beatriz García </cp:lastModifiedBy>
  <cp:revision>351</cp:revision>
  <cp:lastPrinted>2017-07-06T10:23:52Z</cp:lastPrinted>
  <dcterms:created xsi:type="dcterms:W3CDTF">2015-05-28T10:02:20Z</dcterms:created>
  <dcterms:modified xsi:type="dcterms:W3CDTF">2021-03-10T10:49:33Z</dcterms:modified>
</cp:coreProperties>
</file>