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3" r:id="rId5"/>
    <p:sldId id="305" r:id="rId6"/>
    <p:sldId id="317" r:id="rId7"/>
    <p:sldId id="307" r:id="rId8"/>
    <p:sldId id="311" r:id="rId9"/>
    <p:sldId id="308" r:id="rId10"/>
    <p:sldId id="312" r:id="rId11"/>
    <p:sldId id="314" r:id="rId12"/>
    <p:sldId id="315" r:id="rId1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194"/>
    <a:srgbClr val="95948B"/>
    <a:srgbClr val="E31D44"/>
    <a:srgbClr val="EB5C62"/>
    <a:srgbClr val="DAD7D0"/>
    <a:srgbClr val="009FE4"/>
    <a:srgbClr val="F39200"/>
    <a:srgbClr val="8DC63F"/>
    <a:srgbClr val="02A984"/>
    <a:srgbClr val="3972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3"/>
    <p:restoredTop sz="97867"/>
  </p:normalViewPr>
  <p:slideViewPr>
    <p:cSldViewPr snapToGrid="0" snapToObjects="1">
      <p:cViewPr varScale="1">
        <p:scale>
          <a:sx n="115" d="100"/>
          <a:sy n="115" d="100"/>
        </p:scale>
        <p:origin x="7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0" d="100"/>
          <a:sy n="170" d="100"/>
        </p:scale>
        <p:origin x="735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6A5379-335A-49CB-BE2D-BE203CB1EF25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F47703D7-BD1D-4660-812C-900C606A700B}">
      <dgm:prSet phldrT="[besedilo]"/>
      <dgm:spPr/>
      <dgm:t>
        <a:bodyPr/>
        <a:lstStyle/>
        <a:p>
          <a:r>
            <a:rPr lang="sl-SI" dirty="0" err="1" smtClean="0"/>
            <a:t>Needs</a:t>
          </a:r>
          <a:r>
            <a:rPr lang="sl-SI" dirty="0" smtClean="0"/>
            <a:t> (</a:t>
          </a:r>
          <a:r>
            <a:rPr lang="sl-SI" dirty="0" err="1" smtClean="0"/>
            <a:t>obstacles</a:t>
          </a:r>
          <a:r>
            <a:rPr lang="sl-SI" dirty="0" smtClean="0"/>
            <a:t>)</a:t>
          </a:r>
          <a:endParaRPr lang="sl-SI" dirty="0"/>
        </a:p>
      </dgm:t>
    </dgm:pt>
    <dgm:pt modelId="{484F66B3-AACE-425E-975E-8CB6AB53E2E2}" type="parTrans" cxnId="{5ABFB2D5-973C-498E-B085-E228E4CE4763}">
      <dgm:prSet/>
      <dgm:spPr/>
      <dgm:t>
        <a:bodyPr/>
        <a:lstStyle/>
        <a:p>
          <a:endParaRPr lang="sl-SI"/>
        </a:p>
      </dgm:t>
    </dgm:pt>
    <dgm:pt modelId="{265FBAE4-6EE7-493E-B7E7-8E77757236CD}" type="sibTrans" cxnId="{5ABFB2D5-973C-498E-B085-E228E4CE4763}">
      <dgm:prSet/>
      <dgm:spPr/>
      <dgm:t>
        <a:bodyPr/>
        <a:lstStyle/>
        <a:p>
          <a:endParaRPr lang="sl-SI"/>
        </a:p>
      </dgm:t>
    </dgm:pt>
    <dgm:pt modelId="{38475538-73AD-4EC4-8827-F7D9FD75F971}">
      <dgm:prSet phldrT="[besedilo]"/>
      <dgm:spPr/>
      <dgm:t>
        <a:bodyPr/>
        <a:lstStyle/>
        <a:p>
          <a:r>
            <a:rPr lang="sl-SI" dirty="0" smtClean="0"/>
            <a:t>Personal </a:t>
          </a:r>
          <a:r>
            <a:rPr lang="sl-SI" dirty="0" err="1" smtClean="0"/>
            <a:t>strengths</a:t>
          </a:r>
          <a:r>
            <a:rPr lang="sl-SI" dirty="0" smtClean="0"/>
            <a:t> &amp; </a:t>
          </a:r>
          <a:r>
            <a:rPr lang="sl-SI" dirty="0" err="1" smtClean="0"/>
            <a:t>interests</a:t>
          </a:r>
          <a:endParaRPr lang="sl-SI" dirty="0"/>
        </a:p>
      </dgm:t>
    </dgm:pt>
    <dgm:pt modelId="{124DA4B5-7A47-4B67-97E1-97DC7C3F7ADB}" type="parTrans" cxnId="{A7F2E25C-D8A0-4EFC-AA26-D93A4D026A0B}">
      <dgm:prSet/>
      <dgm:spPr/>
      <dgm:t>
        <a:bodyPr/>
        <a:lstStyle/>
        <a:p>
          <a:endParaRPr lang="sl-SI"/>
        </a:p>
      </dgm:t>
    </dgm:pt>
    <dgm:pt modelId="{F7DFE9BC-1CFF-4628-A853-2C92D5A36050}" type="sibTrans" cxnId="{A7F2E25C-D8A0-4EFC-AA26-D93A4D026A0B}">
      <dgm:prSet/>
      <dgm:spPr/>
      <dgm:t>
        <a:bodyPr/>
        <a:lstStyle/>
        <a:p>
          <a:endParaRPr lang="sl-SI"/>
        </a:p>
      </dgm:t>
    </dgm:pt>
    <dgm:pt modelId="{4646935F-1668-4319-AF0B-F4D58DA20024}" type="pres">
      <dgm:prSet presAssocID="{EE6A5379-335A-49CB-BE2D-BE203CB1EF2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8675813F-B4FA-4779-BDDD-5FBA4A6DA6CF}" type="pres">
      <dgm:prSet presAssocID="{EE6A5379-335A-49CB-BE2D-BE203CB1EF25}" presName="divider" presStyleLbl="fgShp" presStyleIdx="0" presStyleCnt="1"/>
      <dgm:spPr/>
    </dgm:pt>
    <dgm:pt modelId="{4B798051-617D-4E4E-9A61-BE19761BFBA0}" type="pres">
      <dgm:prSet presAssocID="{F47703D7-BD1D-4660-812C-900C606A700B}" presName="downArrow" presStyleLbl="node1" presStyleIdx="0" presStyleCnt="2"/>
      <dgm:spPr>
        <a:solidFill>
          <a:srgbClr val="C00000"/>
        </a:solidFill>
      </dgm:spPr>
      <dgm:t>
        <a:bodyPr/>
        <a:lstStyle/>
        <a:p>
          <a:endParaRPr lang="sl-SI"/>
        </a:p>
      </dgm:t>
    </dgm:pt>
    <dgm:pt modelId="{6FFB4619-5621-4320-A245-77B6B1C1D6CC}" type="pres">
      <dgm:prSet presAssocID="{F47703D7-BD1D-4660-812C-900C606A700B}" presName="downArrowText" presStyleLbl="revTx" presStyleIdx="0" presStyleCnt="2" custLinFactNeighborX="7905" custLinFactNeighborY="33659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B574FD9-E3D9-41FD-9655-817EF6421AE7}" type="pres">
      <dgm:prSet presAssocID="{38475538-73AD-4EC4-8827-F7D9FD75F971}" presName="upArrow" presStyleLbl="node1" presStyleIdx="1" presStyleCnt="2" custLinFactNeighborX="791" custLinFactNeighborY="-13850"/>
      <dgm:spPr/>
    </dgm:pt>
    <dgm:pt modelId="{A0D27B29-0C55-46A9-B43A-8165730B92CF}" type="pres">
      <dgm:prSet presAssocID="{38475538-73AD-4EC4-8827-F7D9FD75F971}" presName="upArrowText" presStyleLbl="revTx" presStyleIdx="1" presStyleCnt="2" custLinFactNeighborX="-13587" custLinFactNeighborY="-58668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D81D9C7-53E6-47C2-B311-88D453CA0545}" type="presOf" srcId="{F47703D7-BD1D-4660-812C-900C606A700B}" destId="{6FFB4619-5621-4320-A245-77B6B1C1D6CC}" srcOrd="0" destOrd="0" presId="urn:microsoft.com/office/officeart/2005/8/layout/arrow3"/>
    <dgm:cxn modelId="{A7F2E25C-D8A0-4EFC-AA26-D93A4D026A0B}" srcId="{EE6A5379-335A-49CB-BE2D-BE203CB1EF25}" destId="{38475538-73AD-4EC4-8827-F7D9FD75F971}" srcOrd="1" destOrd="0" parTransId="{124DA4B5-7A47-4B67-97E1-97DC7C3F7ADB}" sibTransId="{F7DFE9BC-1CFF-4628-A853-2C92D5A36050}"/>
    <dgm:cxn modelId="{5ABFB2D5-973C-498E-B085-E228E4CE4763}" srcId="{EE6A5379-335A-49CB-BE2D-BE203CB1EF25}" destId="{F47703D7-BD1D-4660-812C-900C606A700B}" srcOrd="0" destOrd="0" parTransId="{484F66B3-AACE-425E-975E-8CB6AB53E2E2}" sibTransId="{265FBAE4-6EE7-493E-B7E7-8E77757236CD}"/>
    <dgm:cxn modelId="{A249216E-4F7B-4DF3-B89B-966D9C1AED94}" type="presOf" srcId="{38475538-73AD-4EC4-8827-F7D9FD75F971}" destId="{A0D27B29-0C55-46A9-B43A-8165730B92CF}" srcOrd="0" destOrd="0" presId="urn:microsoft.com/office/officeart/2005/8/layout/arrow3"/>
    <dgm:cxn modelId="{CE34867E-86C9-48CB-A6D0-15D6BF5CF4DB}" type="presOf" srcId="{EE6A5379-335A-49CB-BE2D-BE203CB1EF25}" destId="{4646935F-1668-4319-AF0B-F4D58DA20024}" srcOrd="0" destOrd="0" presId="urn:microsoft.com/office/officeart/2005/8/layout/arrow3"/>
    <dgm:cxn modelId="{4BFC3AB8-74A6-492B-9B58-C5936289D0C1}" type="presParOf" srcId="{4646935F-1668-4319-AF0B-F4D58DA20024}" destId="{8675813F-B4FA-4779-BDDD-5FBA4A6DA6CF}" srcOrd="0" destOrd="0" presId="urn:microsoft.com/office/officeart/2005/8/layout/arrow3"/>
    <dgm:cxn modelId="{22328731-B4FC-421F-8424-36D7BDA939EF}" type="presParOf" srcId="{4646935F-1668-4319-AF0B-F4D58DA20024}" destId="{4B798051-617D-4E4E-9A61-BE19761BFBA0}" srcOrd="1" destOrd="0" presId="urn:microsoft.com/office/officeart/2005/8/layout/arrow3"/>
    <dgm:cxn modelId="{F264E10D-6528-4C76-A303-DF8F942C5893}" type="presParOf" srcId="{4646935F-1668-4319-AF0B-F4D58DA20024}" destId="{6FFB4619-5621-4320-A245-77B6B1C1D6CC}" srcOrd="2" destOrd="0" presId="urn:microsoft.com/office/officeart/2005/8/layout/arrow3"/>
    <dgm:cxn modelId="{378CA077-74C3-4A21-83DB-892EE9454BBE}" type="presParOf" srcId="{4646935F-1668-4319-AF0B-F4D58DA20024}" destId="{BB574FD9-E3D9-41FD-9655-817EF6421AE7}" srcOrd="3" destOrd="0" presId="urn:microsoft.com/office/officeart/2005/8/layout/arrow3"/>
    <dgm:cxn modelId="{458F512A-3A9D-4363-8479-909F0B6ECBB2}" type="presParOf" srcId="{4646935F-1668-4319-AF0B-F4D58DA20024}" destId="{A0D27B29-0C55-46A9-B43A-8165730B92C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5813F-B4FA-4779-BDDD-5FBA4A6DA6CF}">
      <dsp:nvSpPr>
        <dsp:cNvPr id="0" name=""/>
        <dsp:cNvSpPr/>
      </dsp:nvSpPr>
      <dsp:spPr>
        <a:xfrm rot="21300000">
          <a:off x="265199" y="1738873"/>
          <a:ext cx="9985200" cy="873591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98051-617D-4E4E-9A61-BE19761BFBA0}">
      <dsp:nvSpPr>
        <dsp:cNvPr id="0" name=""/>
        <dsp:cNvSpPr/>
      </dsp:nvSpPr>
      <dsp:spPr>
        <a:xfrm>
          <a:off x="1261872" y="217566"/>
          <a:ext cx="3154680" cy="1740535"/>
        </a:xfrm>
        <a:prstGeom prst="downArrow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FB4619-5621-4320-A245-77B6B1C1D6CC}">
      <dsp:nvSpPr>
        <dsp:cNvPr id="0" name=""/>
        <dsp:cNvSpPr/>
      </dsp:nvSpPr>
      <dsp:spPr>
        <a:xfrm>
          <a:off x="5839270" y="615139"/>
          <a:ext cx="3364992" cy="182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200" kern="1200" dirty="0" err="1" smtClean="0"/>
            <a:t>Needs</a:t>
          </a:r>
          <a:r>
            <a:rPr lang="sl-SI" sz="3200" kern="1200" dirty="0" smtClean="0"/>
            <a:t> (</a:t>
          </a:r>
          <a:r>
            <a:rPr lang="sl-SI" sz="3200" kern="1200" dirty="0" err="1" smtClean="0"/>
            <a:t>obstacles</a:t>
          </a:r>
          <a:r>
            <a:rPr lang="sl-SI" sz="3200" kern="1200" dirty="0" smtClean="0"/>
            <a:t>)</a:t>
          </a:r>
          <a:endParaRPr lang="sl-SI" sz="3200" kern="1200" dirty="0"/>
        </a:p>
      </dsp:txBody>
      <dsp:txXfrm>
        <a:off x="5839270" y="615139"/>
        <a:ext cx="3364992" cy="1827561"/>
      </dsp:txXfrm>
    </dsp:sp>
    <dsp:sp modelId="{BB574FD9-E3D9-41FD-9655-817EF6421AE7}">
      <dsp:nvSpPr>
        <dsp:cNvPr id="0" name=""/>
        <dsp:cNvSpPr/>
      </dsp:nvSpPr>
      <dsp:spPr>
        <a:xfrm>
          <a:off x="6124001" y="2152171"/>
          <a:ext cx="3154680" cy="174053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D27B29-0C55-46A9-B43A-8165730B92CF}">
      <dsp:nvSpPr>
        <dsp:cNvPr id="0" name=""/>
        <dsp:cNvSpPr/>
      </dsp:nvSpPr>
      <dsp:spPr>
        <a:xfrm>
          <a:off x="1120138" y="1451581"/>
          <a:ext cx="3364992" cy="182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200" kern="1200" dirty="0" smtClean="0"/>
            <a:t>Personal </a:t>
          </a:r>
          <a:r>
            <a:rPr lang="sl-SI" sz="3200" kern="1200" dirty="0" err="1" smtClean="0"/>
            <a:t>strengths</a:t>
          </a:r>
          <a:r>
            <a:rPr lang="sl-SI" sz="3200" kern="1200" dirty="0" smtClean="0"/>
            <a:t> &amp; </a:t>
          </a:r>
          <a:r>
            <a:rPr lang="sl-SI" sz="3200" kern="1200" dirty="0" err="1" smtClean="0"/>
            <a:t>interests</a:t>
          </a:r>
          <a:endParaRPr lang="sl-SI" sz="3200" kern="1200" dirty="0"/>
        </a:p>
      </dsp:txBody>
      <dsp:txXfrm>
        <a:off x="1120138" y="1451581"/>
        <a:ext cx="3364992" cy="1827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234C5E-F7D7-2046-B4D3-FEAAD11E33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5943C7-AFFB-0A44-B14A-71AD8E924E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BFFEE-02C1-D34F-B368-531E7AF6C298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A366BF-BC85-4647-9A27-F5DBBF483D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A96A0-2516-2641-8F36-69962D37D7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5213F-2B90-9B46-AA6B-5C3A9C17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521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8AFC2-B9AD-9D45-A312-C31134993081}" type="datetimeFigureOut">
              <a:rPr lang="en-LU" smtClean="0"/>
              <a:t>05/27/2025</a:t>
            </a:fld>
            <a:endParaRPr lang="en-L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78849-6A58-5242-AAB8-69E086EC2380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51828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H nr">
            <a:extLst>
              <a:ext uri="{FF2B5EF4-FFF2-40B4-BE49-F238E27FC236}">
                <a16:creationId xmlns:a16="http://schemas.microsoft.com/office/drawing/2014/main" id="{39562968-8106-F841-9635-7E9E4D159A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56" y="1787131"/>
            <a:ext cx="3960000" cy="2880000"/>
          </a:xfrm>
        </p:spPr>
        <p:txBody>
          <a:bodyPr>
            <a:noAutofit/>
          </a:bodyPr>
          <a:lstStyle>
            <a:lvl1pPr marL="0" indent="0" algn="r">
              <a:buNone/>
              <a:defRPr sz="19600">
                <a:solidFill>
                  <a:srgbClr val="95948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LU" dirty="0"/>
              <a:t>1.</a:t>
            </a:r>
          </a:p>
        </p:txBody>
      </p:sp>
      <p:sp>
        <p:nvSpPr>
          <p:cNvPr id="9" name="PH Title">
            <a:extLst>
              <a:ext uri="{FF2B5EF4-FFF2-40B4-BE49-F238E27FC236}">
                <a16:creationId xmlns:a16="http://schemas.microsoft.com/office/drawing/2014/main" id="{12814867-7861-A94F-A615-7F86553830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6172" y="1871011"/>
            <a:ext cx="7200000" cy="288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4800" b="0" i="0" baseline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fr-CH" dirty="0" err="1"/>
              <a:t>Chapter</a:t>
            </a:r>
            <a:r>
              <a:rPr lang="fr-CH" dirty="0"/>
              <a:t> </a:t>
            </a:r>
          </a:p>
          <a:p>
            <a:pPr lvl="0"/>
            <a:r>
              <a:rPr lang="en-LU"/>
              <a:t>Title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39955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563E3-5589-7A4D-913F-2C0DB99C2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i="0" baseline="0">
                <a:latin typeface="Open Sans" panose="020B0606030504020204" pitchFamily="34" charset="0"/>
              </a:defRPr>
            </a:lvl1pPr>
            <a:lvl2pPr>
              <a:defRPr baseline="0">
                <a:latin typeface="Open Sans" panose="020B0606030504020204" pitchFamily="34" charset="0"/>
              </a:defRPr>
            </a:lvl2pPr>
            <a:lvl3pPr>
              <a:defRPr baseline="0">
                <a:latin typeface="Open Sans" panose="020B0606030504020204" pitchFamily="34" charset="0"/>
              </a:defRPr>
            </a:lvl3pPr>
            <a:lvl4pPr>
              <a:defRPr baseline="0">
                <a:latin typeface="Open Sans" panose="020B0606030504020204" pitchFamily="34" charset="0"/>
              </a:defRPr>
            </a:lvl4pPr>
            <a:lvl5pPr>
              <a:defRPr baseline="0">
                <a:latin typeface="Open Sans" panose="020B0606030504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441D523-8FB1-0741-9A90-3EB7DA5E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96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91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B240D-F525-4C4B-9C01-A04F31900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FB876-C58C-724F-AB30-DDB121D8C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49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00A14-D314-0F4D-87E0-28291807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64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BE1E204-95BD-C64E-9AF8-3484D6D8E776}"/>
              </a:ext>
            </a:extLst>
          </p:cNvPr>
          <p:cNvSpPr/>
          <p:nvPr userDrawn="1"/>
        </p:nvSpPr>
        <p:spPr>
          <a:xfrm>
            <a:off x="0" y="6655202"/>
            <a:ext cx="12192000" cy="216319"/>
          </a:xfrm>
          <a:prstGeom prst="rect">
            <a:avLst/>
          </a:prstGeom>
          <a:solidFill>
            <a:srgbClr val="EB5C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790542-D4A0-4449-9B95-7C3D8BCFA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4ABBD-A6F1-6647-B544-59258C2B0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CBB389-1FC5-9241-8F0E-5EFE45C6A136}"/>
              </a:ext>
            </a:extLst>
          </p:cNvPr>
          <p:cNvSpPr txBox="1"/>
          <p:nvPr userDrawn="1"/>
        </p:nvSpPr>
        <p:spPr>
          <a:xfrm>
            <a:off x="11043090" y="-5631"/>
            <a:ext cx="115222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 </a:t>
            </a:r>
            <a:fld id="{4835AFB5-5EA9-C74E-A07C-DC34F95845EC}" type="slidenum">
              <a:rPr lang="en-US" sz="1200" b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‹#›</a:t>
            </a:fld>
            <a:endParaRPr lang="en-US" sz="12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A039BC-8FD7-7749-A038-07FB45CF9C9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0883788" y="6655202"/>
            <a:ext cx="1308212" cy="21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41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5" r:id="rId3"/>
    <p:sldLayoutId id="2147483649" r:id="rId4"/>
    <p:sldLayoutId id="214748365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1"/>
          </a:solidFill>
          <a:latin typeface="Open Sans" panose="020B06060305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Profiling of NEETs participating in the PLYA project</a:t>
            </a:r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one left behind: policies in support of NEETs </a:t>
            </a:r>
            <a:endParaRPr lang="sl-SI" b="1" dirty="0" smtClean="0">
              <a:solidFill>
                <a:srgbClr val="1541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b="1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Natalija Žalec, </a:t>
            </a:r>
            <a:r>
              <a:rPr lang="sl-SI" b="1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Slovenian</a:t>
            </a:r>
            <a:r>
              <a:rPr lang="sl-SI" b="1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Institute </a:t>
            </a:r>
            <a:r>
              <a:rPr lang="sl-SI" b="1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sl-SI" b="1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1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Adult</a:t>
            </a:r>
            <a:r>
              <a:rPr lang="sl-SI" b="1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1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Education</a:t>
            </a:r>
            <a:endParaRPr lang="sl-SI" b="1" dirty="0" smtClean="0">
              <a:solidFill>
                <a:srgbClr val="1541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b="1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27.5.2025</a:t>
            </a:r>
            <a:endParaRPr lang="en-US" b="1" dirty="0" smtClean="0">
              <a:solidFill>
                <a:srgbClr val="1541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dirty="0"/>
          </a:p>
        </p:txBody>
      </p:sp>
      <p:pic>
        <p:nvPicPr>
          <p:cNvPr id="4" name="Slika 3" descr="D:\Users\klemen\Downloads\FW__Predelan_logotip_in_navodila_za_dodelavo_map\LOGO ACS 2018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941" y="330200"/>
            <a:ext cx="3198495" cy="1400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00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11F9F7C-EB6C-B84C-9531-356B037FE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3397" y="166361"/>
            <a:ext cx="9892145" cy="561839"/>
          </a:xfrm>
        </p:spPr>
        <p:txBody>
          <a:bodyPr>
            <a:noAutofit/>
          </a:bodyPr>
          <a:lstStyle/>
          <a:p>
            <a:pPr algn="l"/>
            <a:r>
              <a:rPr lang="sl-SI" sz="2800" b="1" kern="1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Who</a:t>
            </a:r>
            <a:r>
              <a:rPr lang="sl-SI" sz="2800" b="1" kern="1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are </a:t>
            </a:r>
            <a:r>
              <a:rPr lang="sl-SI" sz="2800" b="1" kern="1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sz="2800" b="1" kern="1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sz="2800" b="1" kern="100" dirty="0" err="1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participants</a:t>
            </a:r>
            <a:r>
              <a:rPr lang="sl-SI" sz="2800" b="1" kern="1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?</a:t>
            </a:r>
          </a:p>
          <a:p>
            <a:pPr algn="l"/>
            <a:endParaRPr lang="en-US" sz="3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73E3DC-917C-7545-A4AA-C429D5514447}"/>
              </a:ext>
            </a:extLst>
          </p:cNvPr>
          <p:cNvSpPr/>
          <p:nvPr/>
        </p:nvSpPr>
        <p:spPr>
          <a:xfrm>
            <a:off x="498764" y="600229"/>
            <a:ext cx="1065691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2400" b="1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sz="2400" b="1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r>
              <a:rPr lang="sl-SI" sz="2400" b="1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Basic</a:t>
            </a:r>
            <a:r>
              <a:rPr lang="sl-SI" sz="24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sz="2400" b="1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definition</a:t>
            </a:r>
            <a:r>
              <a:rPr lang="sl-SI" sz="24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:</a:t>
            </a:r>
          </a:p>
          <a:p>
            <a:pPr marL="285750" indent="-285750">
              <a:buFontTx/>
              <a:buChar char="-"/>
            </a:pPr>
            <a:endParaRPr lang="sl-SI" sz="1400" i="1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marL="285750" indent="-285750">
              <a:buFontTx/>
              <a:buChar char="-"/>
            </a:pPr>
            <a:r>
              <a:rPr lang="sl-SI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low-educated</a:t>
            </a:r>
            <a:r>
              <a:rPr lang="en-GB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NEETs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aged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15 to 29</a:t>
            </a:r>
          </a:p>
          <a:p>
            <a:pPr marL="285750" indent="-285750">
              <a:buFontTx/>
              <a:buChar char="-"/>
            </a:pPr>
            <a:r>
              <a:rPr lang="sl-SI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students</a:t>
            </a:r>
            <a:r>
              <a:rPr lang="en-GB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at risk of dropping out of </a:t>
            </a:r>
            <a:r>
              <a:rPr lang="en-GB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schoo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l, </a:t>
            </a:r>
            <a:r>
              <a:rPr lang="sl-SI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vocational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training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</a:t>
            </a:r>
            <a:r>
              <a:rPr lang="sl-SI" sz="200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aged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15 to </a:t>
            </a:r>
            <a:r>
              <a:rPr lang="sl-SI" sz="200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1</a:t>
            </a:r>
            <a:r>
              <a:rPr lang="sl-SI" sz="200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9. </a:t>
            </a:r>
          </a:p>
          <a:p>
            <a:endParaRPr lang="sl-SI" sz="2000" i="1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sz="2000" i="1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sz="2000" i="1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r>
              <a:rPr lang="sl-SI" sz="2800" b="1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BUT</a:t>
            </a:r>
            <a:r>
              <a:rPr lang="sl-SI" sz="1400" i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</a:p>
          <a:p>
            <a:endParaRPr lang="sl-SI" sz="2000" b="1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r>
              <a:rPr lang="sl-SI" sz="20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</a:t>
            </a:r>
            <a:r>
              <a:rPr lang="en-US" sz="2000" b="1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ndividuals</a:t>
            </a:r>
            <a:r>
              <a:rPr lang="en-US" sz="20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US" sz="2000" b="1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differ significantly in terms of their needs based on their current </a:t>
            </a:r>
            <a:r>
              <a:rPr lang="en-US" sz="20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situation</a:t>
            </a:r>
            <a:r>
              <a:rPr lang="sl-SI" sz="20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</a:t>
            </a:r>
            <a:r>
              <a:rPr lang="en-US" sz="2000" b="1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endParaRPr lang="sl-SI" sz="2000" b="1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sz="1400" i="1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r>
              <a:rPr lang="en-GB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 profiling aims to identify and address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students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‘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strengths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on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one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hand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and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GB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 </a:t>
            </a:r>
            <a:r>
              <a:rPr lang="en-GB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complex range of </a:t>
            </a:r>
            <a:r>
              <a:rPr lang="en-GB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obstacles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and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threats</a:t>
            </a:r>
            <a:r>
              <a:rPr lang="en-GB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GB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faced by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student</a:t>
            </a:r>
            <a:r>
              <a:rPr lang="en-GB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on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other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</a:t>
            </a:r>
            <a:endParaRPr lang="sl-SI" kern="100" dirty="0" smtClean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kern="100" dirty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These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are: </a:t>
            </a:r>
            <a:r>
              <a:rPr lang="en-GB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socio-emotional </a:t>
            </a:r>
            <a:r>
              <a:rPr lang="en-GB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challenges, physical and mental health issues, economic vulnerabilities, immigrant backgrounds, and risky life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patterns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etc</a:t>
            </a:r>
            <a:r>
              <a:rPr lang="sl-SI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</a:t>
            </a:r>
            <a:endParaRPr lang="sl-SI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i="1" kern="100" dirty="0" smtClean="0">
              <a:solidFill>
                <a:srgbClr val="15419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1600" dirty="0" smtClean="0">
              <a:solidFill>
                <a:srgbClr val="154194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l-SI" sz="1600" dirty="0" smtClean="0">
              <a:solidFill>
                <a:srgbClr val="154194"/>
              </a:solidFill>
            </a:endParaRPr>
          </a:p>
          <a:p>
            <a:pPr lvl="0"/>
            <a:endParaRPr lang="en-GB" sz="1600" i="1" kern="100" dirty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</p:txBody>
      </p:sp>
    </p:spTree>
    <p:extLst>
      <p:ext uri="{BB962C8B-B14F-4D97-AF65-F5344CB8AC3E}">
        <p14:creationId xmlns:p14="http://schemas.microsoft.com/office/powerpoint/2010/main" val="215554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257175" y="1009650"/>
            <a:ext cx="11096625" cy="5167313"/>
          </a:xfrm>
        </p:spPr>
        <p:txBody>
          <a:bodyPr>
            <a:normAutofit fontScale="70000" lnSpcReduction="20000"/>
          </a:bodyPr>
          <a:lstStyle/>
          <a:p>
            <a:pPr marL="285750" lvl="0" indent="-285750">
              <a:lnSpc>
                <a:spcPct val="120000"/>
              </a:lnSpc>
            </a:pP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primary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intention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is to </a:t>
            </a:r>
            <a:r>
              <a:rPr lang="en-US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help students</a:t>
            </a:r>
            <a:r>
              <a:rPr lang="sl-SI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to</a:t>
            </a:r>
            <a:r>
              <a:rPr lang="en-US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flourish</a:t>
            </a:r>
            <a:r>
              <a:rPr lang="sl-SI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i.e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individually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and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in/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with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program‘s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group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; </a:t>
            </a:r>
            <a:r>
              <a:rPr lang="sl-SI" b="0" u="sng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to </a:t>
            </a:r>
            <a:r>
              <a:rPr lang="sl-SI" b="0" u="sng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joy</a:t>
            </a:r>
            <a:r>
              <a:rPr lang="sl-SI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u="sng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u="sng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life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to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participate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raise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questions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… 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(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stress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is put on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social-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emotional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competences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)</a:t>
            </a:r>
          </a:p>
          <a:p>
            <a:pPr marL="285750" lvl="0" indent="-285750">
              <a:lnSpc>
                <a:spcPct val="120000"/>
              </a:lnSpc>
            </a:pPr>
            <a:endParaRPr lang="sl-SI" b="0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lvl="0"/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GB" b="0" u="sng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personalized </a:t>
            </a:r>
            <a:r>
              <a:rPr lang="en-GB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assessment</a:t>
            </a:r>
            <a:r>
              <a:rPr lang="en-GB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carried out </a:t>
            </a:r>
            <a:r>
              <a:rPr lang="en-GB" b="0" u="sng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by trained mentor‘s </a:t>
            </a:r>
            <a:r>
              <a:rPr lang="en-GB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group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 </a:t>
            </a:r>
          </a:p>
          <a:p>
            <a:pPr lvl="0"/>
            <a:endParaRPr lang="sl-SI" b="0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lvl="0"/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Students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are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facilitated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to</a:t>
            </a:r>
            <a:r>
              <a:rPr lang="en-GB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investigate</a:t>
            </a:r>
            <a:r>
              <a:rPr lang="en-GB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their</a:t>
            </a:r>
            <a:r>
              <a:rPr lang="en-GB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GB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unique strengths and</a:t>
            </a:r>
            <a:r>
              <a:rPr lang="sl-SI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u="sng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needs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 </a:t>
            </a:r>
            <a:endParaRPr lang="sl-SI" b="0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marL="0" lvl="0" indent="0">
              <a:buNone/>
            </a:pPr>
            <a:endParaRPr lang="sl-SI" b="0" kern="100" dirty="0" smtClean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lvl="0"/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Project-based 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learning 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as </a:t>
            </a:r>
            <a:r>
              <a:rPr lang="sl-SI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</a:t>
            </a:r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US" b="0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innovative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unique and </a:t>
            </a:r>
            <a:r>
              <a:rPr lang="en-US" b="0" u="sng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real-life problem-based </a:t>
            </a:r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learning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</a:t>
            </a:r>
          </a:p>
          <a:p>
            <a:pPr lvl="0"/>
            <a:endParaRPr lang="sl-SI" b="0" kern="100" dirty="0" smtClean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lvl="0"/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</a:t>
            </a:r>
            <a:r>
              <a:rPr lang="en-US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ncourage</a:t>
            </a:r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 </a:t>
            </a:r>
            <a:r>
              <a:rPr lang="en-US" b="0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participants' creativity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to make learning and education </a:t>
            </a:r>
            <a:r>
              <a:rPr lang="en-US" b="0" u="sng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meaningful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</a:t>
            </a:r>
          </a:p>
          <a:p>
            <a:pPr lvl="0"/>
            <a:endParaRPr lang="sl-SI" b="0" kern="100" dirty="0" smtClean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lvl="0"/>
            <a:r>
              <a:rPr lang="sl-SI" b="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</a:t>
            </a:r>
            <a:r>
              <a:rPr lang="en-US" b="0" kern="100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trengthen</a:t>
            </a:r>
            <a:r>
              <a:rPr lang="en-US" b="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US" b="0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and </a:t>
            </a:r>
            <a:r>
              <a:rPr lang="en-US" b="0" u="sng" kern="1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expand social networks </a:t>
            </a:r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with 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experts in different </a:t>
            </a:r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fields 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and </a:t>
            </a:r>
            <a:r>
              <a:rPr lang="sl-SI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peers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/</a:t>
            </a:r>
            <a:r>
              <a:rPr lang="sl-SI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new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friends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.</a:t>
            </a:r>
          </a:p>
          <a:p>
            <a:pPr lvl="0"/>
            <a:endParaRPr lang="sl-SI" b="0" kern="100" dirty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lvl="0"/>
            <a:r>
              <a:rPr lang="sl-SI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Many</a:t>
            </a:r>
            <a:r>
              <a:rPr lang="sl-SI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opportunities</a:t>
            </a:r>
            <a:r>
              <a:rPr lang="en-US" b="0" kern="100" dirty="0" smtClean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for the </a:t>
            </a:r>
            <a:r>
              <a:rPr lang="en-US" b="0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participants to step out of anonymity </a:t>
            </a:r>
            <a:r>
              <a:rPr lang="en-US" b="0" kern="100" dirty="0">
                <a:solidFill>
                  <a:srgbClr val="15419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and present themselves to the environment. </a:t>
            </a:r>
            <a:endParaRPr lang="sl-SI" b="0" kern="100" dirty="0">
              <a:solidFill>
                <a:srgbClr val="154193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endParaRPr lang="sl-SI" b="0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680951" y="0"/>
            <a:ext cx="10515600" cy="1325563"/>
          </a:xfrm>
        </p:spPr>
        <p:txBody>
          <a:bodyPr/>
          <a:lstStyle/>
          <a:p>
            <a:r>
              <a:rPr lang="sl-SI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WHY </a:t>
            </a:r>
            <a:r>
              <a:rPr lang="sl-SI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IS </a:t>
            </a:r>
            <a:r>
              <a:rPr lang="en-GB" kern="100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this practice effective? </a:t>
            </a:r>
            <a:endParaRPr lang="sl-SI" kern="1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</p:txBody>
      </p:sp>
    </p:spTree>
    <p:extLst>
      <p:ext uri="{BB962C8B-B14F-4D97-AF65-F5344CB8AC3E}">
        <p14:creationId xmlns:p14="http://schemas.microsoft.com/office/powerpoint/2010/main" val="374834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8764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IMPROVEMENTS: BELEIF IN SELF; BELEIF IN OTHERS; EMOTIONAL </a:t>
            </a:r>
            <a:r>
              <a:rPr lang="sl-SI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REGULATION</a:t>
            </a:r>
            <a:r>
              <a:rPr lang="en-US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ENGAGED LEARNING/LEAVING</a:t>
            </a:r>
            <a:br>
              <a:rPr lang="en-US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dirty="0">
              <a:solidFill>
                <a:srgbClr val="1541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838200" y="6035041"/>
            <a:ext cx="111071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en-US" sz="3200" b="1" u="sng" dirty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 one is out of Strengths unless he/she is dead“</a:t>
            </a:r>
            <a:endParaRPr lang="sl-SI" sz="3200" b="1" u="sng" dirty="0">
              <a:solidFill>
                <a:srgbClr val="15419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3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 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career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learnig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plan</a:t>
            </a:r>
            <a:endParaRPr lang="sl-SI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created in consultation with the mentor not long after the </a:t>
            </a:r>
            <a:r>
              <a:rPr lang="sl-SI" b="0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</a:t>
            </a:r>
            <a:r>
              <a:rPr lang="en-US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joins the </a:t>
            </a:r>
            <a:r>
              <a:rPr lang="en-US" b="0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l-SI" b="0" dirty="0" smtClean="0">
              <a:solidFill>
                <a:srgbClr val="1541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l-SI" b="0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en-US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is also monitored and supplemented in cooperation </a:t>
            </a:r>
            <a:r>
              <a:rPr lang="en-US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sl-SI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mentors</a:t>
            </a:r>
            <a:r>
              <a:rPr lang="sl-SI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b="0" dirty="0" smtClean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>
                <a:solidFill>
                  <a:srgbClr val="15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extended professional team and in line with opportunities or challenges that arise in his/her life </a:t>
            </a:r>
            <a:endParaRPr lang="sl-SI" b="0" dirty="0">
              <a:solidFill>
                <a:srgbClr val="15419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00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značba mesta vsebin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829" y="1189696"/>
            <a:ext cx="4755385" cy="4755385"/>
          </a:xfrm>
          <a:prstGeom prst="rect">
            <a:avLst/>
          </a:prstGeom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929640" y="119064"/>
            <a:ext cx="10515600" cy="1325563"/>
          </a:xfrm>
        </p:spPr>
        <p:txBody>
          <a:bodyPr/>
          <a:lstStyle/>
          <a:p>
            <a:r>
              <a:rPr lang="sl-SI" sz="4800" dirty="0" smtClean="0">
                <a:solidFill>
                  <a:srgbClr val="C00000"/>
                </a:solidFill>
              </a:rPr>
              <a:t>4</a:t>
            </a:r>
            <a:r>
              <a:rPr lang="sl-SI" dirty="0" smtClean="0"/>
              <a:t> </a:t>
            </a:r>
            <a:r>
              <a:rPr lang="en-GB" dirty="0" smtClean="0">
                <a:solidFill>
                  <a:srgbClr val="154194"/>
                </a:solidFill>
              </a:rPr>
              <a:t>Pillars of Effective </a:t>
            </a:r>
            <a:r>
              <a:rPr lang="sl-SI" dirty="0" err="1" smtClean="0">
                <a:solidFill>
                  <a:srgbClr val="154194"/>
                </a:solidFill>
              </a:rPr>
              <a:t>Practice</a:t>
            </a:r>
            <a:r>
              <a:rPr lang="sl-SI" dirty="0" smtClean="0">
                <a:solidFill>
                  <a:srgbClr val="154194"/>
                </a:solidFill>
              </a:rPr>
              <a:t> in PLYA (PUM-O+)</a:t>
            </a:r>
            <a:endParaRPr lang="en-GB" dirty="0">
              <a:solidFill>
                <a:srgbClr val="154194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3270001" y="5838496"/>
            <a:ext cx="2443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 </a:t>
            </a:r>
            <a:r>
              <a:rPr lang="sl-SI" sz="1200" b="1" dirty="0" err="1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Career</a:t>
            </a:r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&amp; </a:t>
            </a:r>
            <a:r>
              <a:rPr lang="sl-SI" sz="1200" b="1" dirty="0" err="1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Learning</a:t>
            </a:r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Plan</a:t>
            </a:r>
            <a:endParaRPr lang="sl-SI" sz="1200" b="1" dirty="0">
              <a:solidFill>
                <a:srgbClr val="15419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1223431" y="5859724"/>
            <a:ext cx="2056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l-SI" sz="1200" b="1" dirty="0" err="1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Supportive</a:t>
            </a:r>
            <a:r>
              <a:rPr lang="sl-SI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sl-SI" sz="1200" b="1" dirty="0" err="1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Group</a:t>
            </a:r>
            <a:r>
              <a:rPr lang="sl-SI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sl-SI" sz="1200" b="1" dirty="0" err="1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Dynamic</a:t>
            </a:r>
            <a:endParaRPr lang="sl-SI" sz="12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5974717" y="5767390"/>
            <a:ext cx="225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Innovative &amp; </a:t>
            </a:r>
            <a:r>
              <a:rPr lang="en-GB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Flexible</a:t>
            </a:r>
            <a:r>
              <a:rPr lang="sl-SI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sl-SI" sz="1200" b="1" dirty="0" err="1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sl-SI" sz="1200" b="1" dirty="0" err="1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ife-based</a:t>
            </a:r>
            <a:r>
              <a:rPr lang="en-GB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12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Learning Environment </a:t>
            </a:r>
            <a:endParaRPr lang="en-GB" sz="12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8486161" y="5837015"/>
            <a:ext cx="2676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b="1" dirty="0" err="1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Intersectora</a:t>
            </a:r>
            <a:r>
              <a:rPr lang="en-US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 </a:t>
            </a:r>
            <a:r>
              <a:rPr lang="en-US" sz="1200" b="1" dirty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collaboration = </a:t>
            </a:r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en-US" sz="1200" b="1" dirty="0" err="1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xtended</a:t>
            </a:r>
            <a:r>
              <a:rPr lang="en-US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expert </a:t>
            </a:r>
            <a:r>
              <a:rPr lang="en-US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team</a:t>
            </a:r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(mentor as  a </a:t>
            </a:r>
            <a:r>
              <a:rPr lang="sl-SI" sz="1200" b="1" dirty="0" err="1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student‘s</a:t>
            </a:r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responsible and respectful </a:t>
            </a:r>
            <a:r>
              <a:rPr lang="en-US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ally</a:t>
            </a:r>
            <a:r>
              <a:rPr lang="sl-SI" sz="1200" b="1" dirty="0" smtClean="0">
                <a:solidFill>
                  <a:srgbClr val="15419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sl-SI" sz="1200" b="1" dirty="0">
              <a:solidFill>
                <a:srgbClr val="154194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6" name="Označba mesta vseb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6357" y="1189696"/>
            <a:ext cx="4653044" cy="465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0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Basic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training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for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mentors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– 92 to 96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hours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(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theory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+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practice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)</a:t>
            </a:r>
          </a:p>
          <a:p>
            <a:pPr marL="0" indent="0">
              <a:buNone/>
            </a:pPr>
            <a:endParaRPr lang="sl-SI" b="0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service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training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–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anual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32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hours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(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actualties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,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mentor‘s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needs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)</a:t>
            </a:r>
          </a:p>
          <a:p>
            <a:pPr marL="0" indent="0">
              <a:buNone/>
            </a:pPr>
            <a:endParaRPr lang="sl-SI" b="0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Annual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conferences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of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stakeholders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(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and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patterns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from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annual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reports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,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needs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of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providers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,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actualities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)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Trained</a:t>
            </a:r>
            <a:r>
              <a:rPr lang="sl-SI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Mentors</a:t>
            </a:r>
            <a:r>
              <a:rPr lang="sl-SI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</a:t>
            </a:r>
            <a:r>
              <a:rPr lang="sl-SI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l-SI" sz="2800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Provided</a:t>
            </a:r>
            <a:r>
              <a:rPr lang="sl-SI" sz="28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800" b="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sl-SI" sz="2800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2800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SIAE)</a:t>
            </a:r>
            <a:endParaRPr lang="sl-SI" sz="2800" b="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829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638175" y="1438275"/>
            <a:ext cx="10715625" cy="4738688"/>
          </a:xfrm>
        </p:spPr>
        <p:txBody>
          <a:bodyPr>
            <a:normAutofit fontScale="77500" lnSpcReduction="20000"/>
          </a:bodyPr>
          <a:lstStyle/>
          <a:p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politics has divided into sectors functions as a complex and </a:t>
            </a:r>
            <a:r>
              <a:rPr lang="en-US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erconnected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people's lives. </a:t>
            </a:r>
            <a:endParaRPr lang="sl-SI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l-SI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Young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people often do not find their way to the sources of help that are available to them, nor do they know how to link them together. </a:t>
            </a:r>
            <a:endParaRPr lang="sl-SI" b="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Mentors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with 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separately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define the support 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/he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sectors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l-SI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i.e</a:t>
            </a: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.:</a:t>
            </a:r>
          </a:p>
          <a:p>
            <a:pPr marL="0" indent="0">
              <a:buNone/>
            </a:pPr>
            <a:r>
              <a:rPr lang="sl-SI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</a:p>
          <a:p>
            <a:pPr marL="0" indent="0">
              <a:buNone/>
            </a:pPr>
            <a:r>
              <a:rPr lang="sl-SI" b="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sl-SI" sz="330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Mentors</a:t>
            </a:r>
            <a:r>
              <a:rPr lang="sl-SI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 </a:t>
            </a:r>
            <a:r>
              <a:rPr lang="en-US" sz="33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sl-SI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‚</a:t>
            </a:r>
            <a:r>
              <a:rPr lang="en-US" sz="3300" i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fragmented </a:t>
            </a:r>
            <a:r>
              <a:rPr lang="sl-SI" sz="330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sectors</a:t>
            </a:r>
            <a:r>
              <a:rPr lang="sl-SI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sl-SI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</a:t>
            </a:r>
            <a:r>
              <a:rPr lang="en-US" sz="33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the student needs</a:t>
            </a:r>
            <a:r>
              <a:rPr lang="en-US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sl-SI" sz="330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endParaRPr lang="sl-SI" sz="3300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b="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establishing links, institutions also have the opportunity to identify problems and </a:t>
            </a:r>
            <a:r>
              <a:rPr lang="en-US" b="0" i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optimise</a:t>
            </a:r>
            <a:r>
              <a:rPr lang="en-US" b="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their </a:t>
            </a:r>
            <a:r>
              <a:rPr lang="en-US" b="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sl-SI" b="0" i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sl-SI" b="0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b="0" i="1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b="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nergies</a:t>
            </a:r>
            <a:r>
              <a:rPr lang="en-US" b="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created 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enable individuals to achieve their goals, and the needs of NEETs in general are better identified and </a:t>
            </a:r>
            <a:r>
              <a:rPr lang="en-US" b="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profilled</a:t>
            </a:r>
            <a:r>
              <a:rPr lang="en-US" b="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Intersectoral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extended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team 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knowledge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sl-SI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NEETs</a:t>
            </a:r>
            <a: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sl-SI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l-SI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525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lvl="0" indent="-285750"/>
            <a:r>
              <a:rPr lang="sl-SI" b="0" kern="100" dirty="0" err="1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European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Union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with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budget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 80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percent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+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Slovenian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state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20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percent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 (</a:t>
            </a:r>
            <a:r>
              <a:rPr lang="en-US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Ministry of </a:t>
            </a:r>
            <a:r>
              <a:rPr lang="en-US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Labour</a:t>
            </a:r>
            <a:r>
              <a:rPr lang="en-US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Family, Social Affairs and Equal Opportunities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,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Employment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Service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of</a:t>
            </a:r>
            <a:r>
              <a:rPr lang="sl-SI" b="0" kern="100" dirty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b="0" kern="100" dirty="0" err="1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Slovenia</a:t>
            </a:r>
            <a:r>
              <a:rPr lang="sl-SI" b="0" kern="100" dirty="0" smtClean="0">
                <a:solidFill>
                  <a:srgbClr val="1541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)</a:t>
            </a:r>
          </a:p>
          <a:p>
            <a:pPr marL="0" lvl="0" indent="0">
              <a:buNone/>
            </a:pPr>
            <a:endParaRPr lang="sl-SI" b="0" kern="100" dirty="0">
              <a:solidFill>
                <a:srgbClr val="154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  <a:p>
            <a:pPr marL="285750" lvl="0" indent="-285750"/>
            <a:r>
              <a:rPr lang="sl-SI" b="0" dirty="0" err="1">
                <a:solidFill>
                  <a:srgbClr val="154194"/>
                </a:solidFill>
                <a:latin typeface="+mn-lt"/>
              </a:rPr>
              <a:t>Providers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of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adult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non-formal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education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in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local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level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(12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providers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allover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in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Slovenia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)</a:t>
            </a:r>
          </a:p>
          <a:p>
            <a:pPr marL="285750" lvl="0" indent="-285750"/>
            <a:r>
              <a:rPr lang="sl-SI" b="0" dirty="0">
                <a:solidFill>
                  <a:srgbClr val="154194"/>
                </a:solidFill>
                <a:latin typeface="+mn-lt"/>
              </a:rPr>
              <a:t>Mentor team (3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mentors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for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15-24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students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)</a:t>
            </a:r>
          </a:p>
          <a:p>
            <a:pPr marL="285750" lvl="0" indent="-285750"/>
            <a:r>
              <a:rPr lang="en-US" b="0" dirty="0" err="1">
                <a:solidFill>
                  <a:srgbClr val="154194"/>
                </a:solidFill>
                <a:latin typeface="+mn-lt"/>
              </a:rPr>
              <a:t>Intersectoral</a:t>
            </a:r>
            <a:r>
              <a:rPr lang="en-US" b="0" dirty="0">
                <a:solidFill>
                  <a:srgbClr val="154194"/>
                </a:solidFill>
                <a:latin typeface="+mn-lt"/>
              </a:rPr>
              <a:t> (extended) expert team (depending on the type of problems addressed by the participants)</a:t>
            </a:r>
            <a:endParaRPr lang="sl-SI" b="0" dirty="0">
              <a:solidFill>
                <a:srgbClr val="154194"/>
              </a:solidFill>
              <a:latin typeface="+mn-lt"/>
            </a:endParaRPr>
          </a:p>
          <a:p>
            <a:pPr marL="285750" lvl="0" indent="-285750"/>
            <a:r>
              <a:rPr lang="sl-SI" b="0" kern="100" dirty="0" err="1">
                <a:solidFill>
                  <a:srgbClr val="154194"/>
                </a:solidFill>
                <a:latin typeface="+mn-lt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en-GB" b="0" kern="100" dirty="0">
                <a:solidFill>
                  <a:srgbClr val="154194"/>
                </a:solidFill>
                <a:latin typeface="+mn-lt"/>
                <a:ea typeface="Times New Roman" panose="02020603050405020304" pitchFamily="18" charset="0"/>
                <a:cs typeface="Times New Roman (Body CS)"/>
              </a:rPr>
              <a:t> Slovenian Institute for Adult Education (SIAE) </a:t>
            </a:r>
            <a:r>
              <a:rPr lang="en-GB" b="0" dirty="0">
                <a:solidFill>
                  <a:srgbClr val="154194"/>
                </a:solidFill>
                <a:latin typeface="+mn-lt"/>
              </a:rPr>
              <a:t>has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designed</a:t>
            </a:r>
            <a:r>
              <a:rPr lang="en-GB" b="0" dirty="0">
                <a:solidFill>
                  <a:srgbClr val="154194"/>
                </a:solidFill>
                <a:latin typeface="+mn-lt"/>
              </a:rPr>
              <a:t> a project-based learning programme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+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mentorship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training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, monitoring 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common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trends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/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NEETs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state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of</a:t>
            </a:r>
            <a:r>
              <a:rPr lang="sl-SI" b="0" dirty="0">
                <a:solidFill>
                  <a:srgbClr val="154194"/>
                </a:solidFill>
                <a:latin typeface="+mn-lt"/>
              </a:rPr>
              <a:t> </a:t>
            </a:r>
            <a:r>
              <a:rPr lang="sl-SI" b="0" dirty="0" err="1">
                <a:solidFill>
                  <a:srgbClr val="154194"/>
                </a:solidFill>
                <a:latin typeface="+mn-lt"/>
              </a:rPr>
              <a:t>art</a:t>
            </a:r>
            <a:endParaRPr lang="sl-SI" b="0" dirty="0">
              <a:solidFill>
                <a:srgbClr val="154194"/>
              </a:solidFill>
              <a:latin typeface="+mn-lt"/>
            </a:endParaRPr>
          </a:p>
          <a:p>
            <a:endParaRPr lang="sl-SI" dirty="0">
              <a:latin typeface="+mn-lt"/>
            </a:endParaRP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Who</a:t>
            </a:r>
            <a:r>
              <a:rPr lang="sl-SI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enables</a:t>
            </a:r>
            <a:r>
              <a:rPr lang="sl-SI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the</a:t>
            </a:r>
            <a:r>
              <a:rPr lang="sl-SI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</a:t>
            </a:r>
            <a:r>
              <a:rPr lang="sl-SI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programme</a:t>
            </a:r>
            <a:r>
              <a:rPr lang="sl-SI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 to </a:t>
            </a:r>
            <a:r>
              <a:rPr lang="sl-SI" kern="100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work</a:t>
            </a:r>
            <a:r>
              <a:rPr lang="sl-SI" kern="1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 (Body CS)"/>
              </a:rPr>
              <a:t>?</a:t>
            </a:r>
            <a:endParaRPr lang="en-GB" kern="1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 (Body CS)"/>
            </a:endParaRPr>
          </a:p>
        </p:txBody>
      </p:sp>
    </p:spTree>
    <p:extLst>
      <p:ext uri="{BB962C8B-B14F-4D97-AF65-F5344CB8AC3E}">
        <p14:creationId xmlns:p14="http://schemas.microsoft.com/office/powerpoint/2010/main" val="365675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5948A"/>
      </a:lt2>
      <a:accent1>
        <a:srgbClr val="01A884"/>
      </a:accent1>
      <a:accent2>
        <a:srgbClr val="95C11E"/>
      </a:accent2>
      <a:accent3>
        <a:srgbClr val="F39200"/>
      </a:accent3>
      <a:accent4>
        <a:srgbClr val="E21D44"/>
      </a:accent4>
      <a:accent5>
        <a:srgbClr val="009FE3"/>
      </a:accent5>
      <a:accent6>
        <a:srgbClr val="154193"/>
      </a:accent6>
      <a:hlink>
        <a:srgbClr val="FEFFFE"/>
      </a:hlink>
      <a:folHlink>
        <a:srgbClr val="D9D7C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200" b="1" dirty="0">
            <a:solidFill>
              <a:srgbClr val="95948B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6E3B9CB-D344-C147-9C3E-36C884CF0AED}" vid="{737523F6-8BB6-244C-9D2D-8DA98AD551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5680805-e956-4cde-b5e2-b05f91aa9d1d" xsi:nil="true"/>
    <lcf76f155ced4ddcb4097134ff3c332f xmlns="ae1c26e0-bdd1-4ce2-bc5c-b06756f3bce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D2DF3EBC7804E8A2B82BBCDA4442D" ma:contentTypeVersion="16" ma:contentTypeDescription="Create a new document." ma:contentTypeScope="" ma:versionID="3c4b638baae15a5b444997fa80192f43">
  <xsd:schema xmlns:xsd="http://www.w3.org/2001/XMLSchema" xmlns:xs="http://www.w3.org/2001/XMLSchema" xmlns:p="http://schemas.microsoft.com/office/2006/metadata/properties" xmlns:ns2="ae1c26e0-bdd1-4ce2-bc5c-b06756f3bce7" xmlns:ns3="75680805-e956-4cde-b5e2-b05f91aa9d1d" targetNamespace="http://schemas.microsoft.com/office/2006/metadata/properties" ma:root="true" ma:fieldsID="50a472baa19f27197de283f39dd7ba95" ns2:_="" ns3:_="">
    <xsd:import namespace="ae1c26e0-bdd1-4ce2-bc5c-b06756f3bce7"/>
    <xsd:import namespace="75680805-e956-4cde-b5e2-b05f91aa9d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1c26e0-bdd1-4ce2-bc5c-b06756f3bc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2d59d95-237c-434b-8cac-eab795e7eb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680805-e956-4cde-b5e2-b05f91aa9d1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9f4ece0-f1e1-4b02-af4b-fb89e0005709}" ma:internalName="TaxCatchAll" ma:showField="CatchAllData" ma:web="75680805-e956-4cde-b5e2-b05f91aa9d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3FC793-0237-4EB2-9E54-581B2D1B3CF6}">
  <ds:schemaRefs>
    <ds:schemaRef ds:uri="http://schemas.microsoft.com/office/2006/documentManagement/types"/>
    <ds:schemaRef ds:uri="75680805-e956-4cde-b5e2-b05f91aa9d1d"/>
    <ds:schemaRef ds:uri="http://purl.org/dc/dcmitype/"/>
    <ds:schemaRef ds:uri="http://www.w3.org/XML/1998/namespace"/>
    <ds:schemaRef ds:uri="http://purl.org/dc/elements/1.1/"/>
    <ds:schemaRef ds:uri="ae1c26e0-bdd1-4ce2-bc5c-b06756f3bce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E18F123-7066-41AA-A8AE-84CC5F837B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1c26e0-bdd1-4ce2-bc5c-b06756f3bce7"/>
    <ds:schemaRef ds:uri="75680805-e956-4cde-b5e2-b05f91aa9d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ADCADD-F611-4F5C-BD5A-F3C3BD3F86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1550</TotalTime>
  <Words>682</Words>
  <Application>Microsoft Office PowerPoint</Application>
  <PresentationFormat>Širokozaslonsko</PresentationFormat>
  <Paragraphs>72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5" baseType="lpstr">
      <vt:lpstr>Arial</vt:lpstr>
      <vt:lpstr>Calibri</vt:lpstr>
      <vt:lpstr>Open Sans</vt:lpstr>
      <vt:lpstr>Times New Roman</vt:lpstr>
      <vt:lpstr>Times New Roman (Body CS)</vt:lpstr>
      <vt:lpstr>Office Theme</vt:lpstr>
      <vt:lpstr> Profiling of NEETs participating in the PLYA project</vt:lpstr>
      <vt:lpstr>PowerPointova predstavitev</vt:lpstr>
      <vt:lpstr>WHY IS this practice effective? </vt:lpstr>
      <vt:lpstr>IMPROVEMENTS: BELEIF IN SELF; BELEIF IN OTHERS; EMOTIONAL REGULATION; ENGAGED LEARNING/LEAVING </vt:lpstr>
      <vt:lpstr>Personal career /learnig plan</vt:lpstr>
      <vt:lpstr>4 Pillars of Effective Practice in PLYA (PUM-O+)</vt:lpstr>
      <vt:lpstr>Trained Mentors Group (Provided by SIAE)</vt:lpstr>
      <vt:lpstr>Intersectoral (extended) team support the knowledge on NEETs </vt:lpstr>
      <vt:lpstr>Who enables the programme to work?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Kurth</dc:creator>
  <cp:lastModifiedBy>Natalija Žalec</cp:lastModifiedBy>
  <cp:revision>68</cp:revision>
  <cp:lastPrinted>2024-09-10T07:32:26Z</cp:lastPrinted>
  <dcterms:created xsi:type="dcterms:W3CDTF">2021-10-28T12:22:03Z</dcterms:created>
  <dcterms:modified xsi:type="dcterms:W3CDTF">2025-05-27T09:36:02Z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0x010100311D2DF3EBC7804E8A2B82BBCDA4442D</vt:lpwstr>
  </property>
  <property fmtid="{D5CDD505-2E9C-101B-9397-08002B2CF9AE}" pid="3" name="MediaServiceImageTags">
    <vt:lpwstr/>
  </property>
</Properties>
</file>