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44"/>
  </p:notesMasterIdLst>
  <p:handoutMasterIdLst>
    <p:handoutMasterId r:id="rId45"/>
  </p:handoutMasterIdLst>
  <p:sldIdLst>
    <p:sldId id="256" r:id="rId6"/>
    <p:sldId id="414" r:id="rId7"/>
    <p:sldId id="415" r:id="rId8"/>
    <p:sldId id="416" r:id="rId9"/>
    <p:sldId id="417" r:id="rId10"/>
    <p:sldId id="788" r:id="rId11"/>
    <p:sldId id="784" r:id="rId12"/>
    <p:sldId id="790" r:id="rId13"/>
    <p:sldId id="776" r:id="rId14"/>
    <p:sldId id="423" r:id="rId15"/>
    <p:sldId id="802" r:id="rId16"/>
    <p:sldId id="791" r:id="rId17"/>
    <p:sldId id="794" r:id="rId18"/>
    <p:sldId id="795" r:id="rId19"/>
    <p:sldId id="796" r:id="rId20"/>
    <p:sldId id="792" r:id="rId21"/>
    <p:sldId id="781" r:id="rId22"/>
    <p:sldId id="797" r:id="rId23"/>
    <p:sldId id="778" r:id="rId24"/>
    <p:sldId id="777" r:id="rId25"/>
    <p:sldId id="798" r:id="rId26"/>
    <p:sldId id="783" r:id="rId27"/>
    <p:sldId id="793" r:id="rId28"/>
    <p:sldId id="779" r:id="rId29"/>
    <p:sldId id="780" r:id="rId30"/>
    <p:sldId id="771" r:id="rId31"/>
    <p:sldId id="772" r:id="rId32"/>
    <p:sldId id="799" r:id="rId33"/>
    <p:sldId id="773" r:id="rId34"/>
    <p:sldId id="424" r:id="rId35"/>
    <p:sldId id="782" r:id="rId36"/>
    <p:sldId id="801" r:id="rId37"/>
    <p:sldId id="769" r:id="rId38"/>
    <p:sldId id="422" r:id="rId39"/>
    <p:sldId id="803" r:id="rId40"/>
    <p:sldId id="257" r:id="rId41"/>
    <p:sldId id="785" r:id="rId42"/>
    <p:sldId id="7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E9F8FD"/>
    <a:srgbClr val="32BEF0"/>
    <a:srgbClr val="CCFFFF"/>
    <a:srgbClr val="009FE4"/>
    <a:srgbClr val="02A984"/>
    <a:srgbClr val="4AB698"/>
    <a:srgbClr val="95948B"/>
    <a:srgbClr val="E31D44"/>
    <a:srgbClr val="EB5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8" autoAdjust="0"/>
    <p:restoredTop sz="90363" autoAdjust="0"/>
  </p:normalViewPr>
  <p:slideViewPr>
    <p:cSldViewPr snapToGrid="0" snapToObjects="1">
      <p:cViewPr varScale="1">
        <p:scale>
          <a:sx n="74" d="100"/>
          <a:sy n="74" d="100"/>
        </p:scale>
        <p:origin x="941" y="7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70" d="100"/>
          <a:sy n="170" d="100"/>
        </p:scale>
        <p:origin x="73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F91A1-AF72-403B-998C-CCE83EA0A28F}" type="doc">
      <dgm:prSet loTypeId="urn:microsoft.com/office/officeart/2005/8/layout/vList3" loCatId="list" qsTypeId="urn:microsoft.com/office/officeart/2005/8/quickstyle/simple1" qsCatId="simple" csTypeId="urn:microsoft.com/office/officeart/2005/8/colors/accent5_3" csCatId="accent5" phldr="1"/>
      <dgm:spPr/>
    </dgm:pt>
    <dgm:pt modelId="{9D64CB7B-C77C-4E6D-8000-29E165666368}">
      <dgm:prSet phldrT="[Tex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Social</a:t>
          </a:r>
        </a:p>
      </dgm:t>
    </dgm:pt>
    <dgm:pt modelId="{53F1DCBE-D07E-471B-86DC-1D6FA71F3FB7}" type="parTrans" cxnId="{0B906824-50DD-4D3E-876F-ED9FC008E9A7}">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3659F8EE-30F5-4022-9A1F-291F81014D68}" type="sibTrans" cxnId="{0B906824-50DD-4D3E-876F-ED9FC008E9A7}">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FE6D4F71-9E52-425B-83BE-364BCE97C549}">
      <dgm:prSet phldrT="[Tex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Economic</a:t>
          </a:r>
        </a:p>
      </dgm:t>
    </dgm:pt>
    <dgm:pt modelId="{FB996D33-90EB-4DC8-A58B-CFAD150B89A6}" type="parTrans" cxnId="{70515ACE-AA52-48DE-A765-7AA4FCDA171F}">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F7387D10-72EE-4EC0-ABC0-8867AF300448}" type="sibTrans" cxnId="{70515ACE-AA52-48DE-A765-7AA4FCDA171F}">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9DD8BA4D-9641-4335-B9F8-1A0675CA179A}">
      <dgm:prSet phldrT="[Tex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Environmental</a:t>
          </a:r>
        </a:p>
      </dgm:t>
    </dgm:pt>
    <dgm:pt modelId="{511ED64E-2E60-4C61-BEFE-1431F33E6DCB}" type="parTrans" cxnId="{FABC486D-CB70-458A-888F-1B3DBC791F5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E8C1D769-EDFD-43F2-833E-D98A1F2A3B4C}" type="sibTrans" cxnId="{FABC486D-CB70-458A-888F-1B3DBC791F5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7E1ADB7A-F609-4BEC-8F7F-9A589A5B70C5}">
      <dgm:prSet phldrT="[Text]" custT="1"/>
      <dgm:spPr/>
      <dgm:t>
        <a:bodyPr/>
        <a:lstStyle/>
        <a:p>
          <a:r>
            <a:rPr lang="en-US" sz="1600">
              <a:latin typeface="Open Sans" panose="020B0606030504020204" pitchFamily="34" charset="0"/>
              <a:ea typeface="Open Sans" panose="020B0606030504020204" pitchFamily="34" charset="0"/>
              <a:cs typeface="Open Sans" panose="020B0606030504020204" pitchFamily="34" charset="0"/>
            </a:rPr>
            <a:t>Cultural</a:t>
          </a:r>
          <a:endParaRPr lang="pl-PL" sz="1600" dirty="0">
            <a:latin typeface="Open Sans" panose="020B0606030504020204" pitchFamily="34" charset="0"/>
            <a:ea typeface="Open Sans" panose="020B0606030504020204" pitchFamily="34" charset="0"/>
            <a:cs typeface="Open Sans" panose="020B0606030504020204" pitchFamily="34" charset="0"/>
          </a:endParaRPr>
        </a:p>
      </dgm:t>
    </dgm:pt>
    <dgm:pt modelId="{1D75F41C-35A3-48A7-881C-7BDD44BD04BA}" type="parTrans" cxnId="{19219649-CAFB-44EC-AED5-B3C85980DE37}">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311F5712-6D16-4C76-AF64-D8CA4F72A771}" type="sibTrans" cxnId="{19219649-CAFB-44EC-AED5-B3C85980DE37}">
      <dgm:prSet/>
      <dgm:spPr/>
      <dgm:t>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0F8E81F8-B0DB-419E-ADD9-76BB05625660}" type="pres">
      <dgm:prSet presAssocID="{C46F91A1-AF72-403B-998C-CCE83EA0A28F}" presName="linearFlow" presStyleCnt="0">
        <dgm:presLayoutVars>
          <dgm:dir/>
          <dgm:resizeHandles val="exact"/>
        </dgm:presLayoutVars>
      </dgm:prSet>
      <dgm:spPr/>
    </dgm:pt>
    <dgm:pt modelId="{4466B96F-5B4D-466B-9D9B-09100FFC3E54}" type="pres">
      <dgm:prSet presAssocID="{9D64CB7B-C77C-4E6D-8000-29E165666368}" presName="composite" presStyleCnt="0"/>
      <dgm:spPr/>
    </dgm:pt>
    <dgm:pt modelId="{827294FE-0C7F-4A29-B76E-F09988702555}" type="pres">
      <dgm:prSet presAssocID="{9D64CB7B-C77C-4E6D-8000-29E165666368}" presName="imgShp" presStyleLbl="fgImgPlace1" presStyleIdx="0" presStyleCnt="4"/>
      <dgm:spPr>
        <a:solidFill>
          <a:schemeClr val="accent5">
            <a:tint val="50000"/>
            <a:hueOff val="0"/>
            <a:satOff val="0"/>
            <a:lumOff val="0"/>
          </a:schemeClr>
        </a:solidFill>
      </dgm:spPr>
    </dgm:pt>
    <dgm:pt modelId="{038E6A44-5762-447A-B9A7-BD1A00021B42}" type="pres">
      <dgm:prSet presAssocID="{9D64CB7B-C77C-4E6D-8000-29E165666368}" presName="txShp" presStyleLbl="node1" presStyleIdx="0" presStyleCnt="4">
        <dgm:presLayoutVars>
          <dgm:bulletEnabled val="1"/>
        </dgm:presLayoutVars>
      </dgm:prSet>
      <dgm:spPr/>
    </dgm:pt>
    <dgm:pt modelId="{1371E5EB-069D-491C-9749-0B2FFB9F9E55}" type="pres">
      <dgm:prSet presAssocID="{3659F8EE-30F5-4022-9A1F-291F81014D68}" presName="spacing" presStyleCnt="0"/>
      <dgm:spPr/>
    </dgm:pt>
    <dgm:pt modelId="{E157AC11-5E8A-4B81-B5F6-5ACAEBB4D2BE}" type="pres">
      <dgm:prSet presAssocID="{FE6D4F71-9E52-425B-83BE-364BCE97C549}" presName="composite" presStyleCnt="0"/>
      <dgm:spPr/>
    </dgm:pt>
    <dgm:pt modelId="{C5EC5BEA-EDFA-4365-B5F7-54FE2D73E38D}" type="pres">
      <dgm:prSet presAssocID="{FE6D4F71-9E52-425B-83BE-364BCE97C549}" presName="imgShp" presStyleLbl="fgImgPlace1" presStyleIdx="1" presStyleCnt="4"/>
      <dgm:spPr>
        <a:solidFill>
          <a:schemeClr val="accent5">
            <a:tint val="50000"/>
            <a:hueOff val="51399"/>
            <a:satOff val="-1443"/>
            <a:lumOff val="5078"/>
          </a:schemeClr>
        </a:solidFill>
      </dgm:spPr>
    </dgm:pt>
    <dgm:pt modelId="{23D77894-AC9F-4FB1-A76C-BA47744E1F87}" type="pres">
      <dgm:prSet presAssocID="{FE6D4F71-9E52-425B-83BE-364BCE97C549}" presName="txShp" presStyleLbl="node1" presStyleIdx="1" presStyleCnt="4">
        <dgm:presLayoutVars>
          <dgm:bulletEnabled val="1"/>
        </dgm:presLayoutVars>
      </dgm:prSet>
      <dgm:spPr/>
    </dgm:pt>
    <dgm:pt modelId="{13B38BD3-24D3-4933-9BB6-3F09F000EB47}" type="pres">
      <dgm:prSet presAssocID="{F7387D10-72EE-4EC0-ABC0-8867AF300448}" presName="spacing" presStyleCnt="0"/>
      <dgm:spPr/>
    </dgm:pt>
    <dgm:pt modelId="{B7D14A61-8515-4A07-9C74-6028B17C4972}" type="pres">
      <dgm:prSet presAssocID="{9DD8BA4D-9641-4335-B9F8-1A0675CA179A}" presName="composite" presStyleCnt="0"/>
      <dgm:spPr/>
    </dgm:pt>
    <dgm:pt modelId="{0379BCFA-5055-4F73-859A-FBCA7C59EA97}" type="pres">
      <dgm:prSet presAssocID="{9DD8BA4D-9641-4335-B9F8-1A0675CA179A}" presName="imgShp" presStyleLbl="fgImgPlace1" presStyleIdx="2" presStyleCnt="4"/>
      <dgm:spPr>
        <a:solidFill>
          <a:schemeClr val="accent5">
            <a:tint val="50000"/>
            <a:hueOff val="102797"/>
            <a:satOff val="-2885"/>
            <a:lumOff val="10155"/>
          </a:schemeClr>
        </a:solidFill>
      </dgm:spPr>
    </dgm:pt>
    <dgm:pt modelId="{560C5E7D-D9C1-49E3-A2BC-B38A0154CC93}" type="pres">
      <dgm:prSet presAssocID="{9DD8BA4D-9641-4335-B9F8-1A0675CA179A}" presName="txShp" presStyleLbl="node1" presStyleIdx="2" presStyleCnt="4">
        <dgm:presLayoutVars>
          <dgm:bulletEnabled val="1"/>
        </dgm:presLayoutVars>
      </dgm:prSet>
      <dgm:spPr/>
    </dgm:pt>
    <dgm:pt modelId="{8BBE960F-CA55-4072-A46C-A84746CAD5C7}" type="pres">
      <dgm:prSet presAssocID="{E8C1D769-EDFD-43F2-833E-D98A1F2A3B4C}" presName="spacing" presStyleCnt="0"/>
      <dgm:spPr/>
    </dgm:pt>
    <dgm:pt modelId="{B7542EA0-71B0-4602-ADE7-25F2EC444EAF}" type="pres">
      <dgm:prSet presAssocID="{7E1ADB7A-F609-4BEC-8F7F-9A589A5B70C5}" presName="composite" presStyleCnt="0"/>
      <dgm:spPr/>
    </dgm:pt>
    <dgm:pt modelId="{4D5CD671-EA6F-4737-9D22-86647CD98FAA}" type="pres">
      <dgm:prSet presAssocID="{7E1ADB7A-F609-4BEC-8F7F-9A589A5B70C5}" presName="imgShp" presStyleLbl="fgImgPlace1" presStyleIdx="3" presStyleCnt="4"/>
      <dgm:spPr>
        <a:solidFill>
          <a:schemeClr val="accent5">
            <a:tint val="50000"/>
            <a:hueOff val="102797"/>
            <a:satOff val="-2885"/>
            <a:lumOff val="10155"/>
          </a:schemeClr>
        </a:solidFill>
      </dgm:spPr>
    </dgm:pt>
    <dgm:pt modelId="{6560E828-76C1-4B5B-B156-2A8B467768ED}" type="pres">
      <dgm:prSet presAssocID="{7E1ADB7A-F609-4BEC-8F7F-9A589A5B70C5}" presName="txShp" presStyleLbl="node1" presStyleIdx="3" presStyleCnt="4">
        <dgm:presLayoutVars>
          <dgm:bulletEnabled val="1"/>
        </dgm:presLayoutVars>
      </dgm:prSet>
      <dgm:spPr/>
    </dgm:pt>
  </dgm:ptLst>
  <dgm:cxnLst>
    <dgm:cxn modelId="{0D3E4114-97A3-4275-B194-99B86F3A6B31}" type="presOf" srcId="{FE6D4F71-9E52-425B-83BE-364BCE97C549}" destId="{23D77894-AC9F-4FB1-A76C-BA47744E1F87}" srcOrd="0" destOrd="0" presId="urn:microsoft.com/office/officeart/2005/8/layout/vList3"/>
    <dgm:cxn modelId="{0B906824-50DD-4D3E-876F-ED9FC008E9A7}" srcId="{C46F91A1-AF72-403B-998C-CCE83EA0A28F}" destId="{9D64CB7B-C77C-4E6D-8000-29E165666368}" srcOrd="0" destOrd="0" parTransId="{53F1DCBE-D07E-471B-86DC-1D6FA71F3FB7}" sibTransId="{3659F8EE-30F5-4022-9A1F-291F81014D68}"/>
    <dgm:cxn modelId="{87804243-101E-4FA5-9645-A6D23C599A87}" type="presOf" srcId="{7E1ADB7A-F609-4BEC-8F7F-9A589A5B70C5}" destId="{6560E828-76C1-4B5B-B156-2A8B467768ED}" srcOrd="0" destOrd="0" presId="urn:microsoft.com/office/officeart/2005/8/layout/vList3"/>
    <dgm:cxn modelId="{19219649-CAFB-44EC-AED5-B3C85980DE37}" srcId="{C46F91A1-AF72-403B-998C-CCE83EA0A28F}" destId="{7E1ADB7A-F609-4BEC-8F7F-9A589A5B70C5}" srcOrd="3" destOrd="0" parTransId="{1D75F41C-35A3-48A7-881C-7BDD44BD04BA}" sibTransId="{311F5712-6D16-4C76-AF64-D8CA4F72A771}"/>
    <dgm:cxn modelId="{FABC486D-CB70-458A-888F-1B3DBC791F5B}" srcId="{C46F91A1-AF72-403B-998C-CCE83EA0A28F}" destId="{9DD8BA4D-9641-4335-B9F8-1A0675CA179A}" srcOrd="2" destOrd="0" parTransId="{511ED64E-2E60-4C61-BEFE-1431F33E6DCB}" sibTransId="{E8C1D769-EDFD-43F2-833E-D98A1F2A3B4C}"/>
    <dgm:cxn modelId="{70515ACE-AA52-48DE-A765-7AA4FCDA171F}" srcId="{C46F91A1-AF72-403B-998C-CCE83EA0A28F}" destId="{FE6D4F71-9E52-425B-83BE-364BCE97C549}" srcOrd="1" destOrd="0" parTransId="{FB996D33-90EB-4DC8-A58B-CFAD150B89A6}" sibTransId="{F7387D10-72EE-4EC0-ABC0-8867AF300448}"/>
    <dgm:cxn modelId="{EF4900DD-0E29-42FB-934A-042C0ED64158}" type="presOf" srcId="{C46F91A1-AF72-403B-998C-CCE83EA0A28F}" destId="{0F8E81F8-B0DB-419E-ADD9-76BB05625660}" srcOrd="0" destOrd="0" presId="urn:microsoft.com/office/officeart/2005/8/layout/vList3"/>
    <dgm:cxn modelId="{C27882E9-D430-42B4-86A6-82D24E868187}" type="presOf" srcId="{9DD8BA4D-9641-4335-B9F8-1A0675CA179A}" destId="{560C5E7D-D9C1-49E3-A2BC-B38A0154CC93}" srcOrd="0" destOrd="0" presId="urn:microsoft.com/office/officeart/2005/8/layout/vList3"/>
    <dgm:cxn modelId="{484873F1-A618-4A82-9313-CA9B52781B12}" type="presOf" srcId="{9D64CB7B-C77C-4E6D-8000-29E165666368}" destId="{038E6A44-5762-447A-B9A7-BD1A00021B42}" srcOrd="0" destOrd="0" presId="urn:microsoft.com/office/officeart/2005/8/layout/vList3"/>
    <dgm:cxn modelId="{D2B408D9-1DA3-4535-84A5-41611F680C7E}" type="presParOf" srcId="{0F8E81F8-B0DB-419E-ADD9-76BB05625660}" destId="{4466B96F-5B4D-466B-9D9B-09100FFC3E54}" srcOrd="0" destOrd="0" presId="urn:microsoft.com/office/officeart/2005/8/layout/vList3"/>
    <dgm:cxn modelId="{5CF4C718-4113-4762-A42D-A27AD8F33E07}" type="presParOf" srcId="{4466B96F-5B4D-466B-9D9B-09100FFC3E54}" destId="{827294FE-0C7F-4A29-B76E-F09988702555}" srcOrd="0" destOrd="0" presId="urn:microsoft.com/office/officeart/2005/8/layout/vList3"/>
    <dgm:cxn modelId="{B8C0B964-128E-4ACB-84C0-856FC7E75981}" type="presParOf" srcId="{4466B96F-5B4D-466B-9D9B-09100FFC3E54}" destId="{038E6A44-5762-447A-B9A7-BD1A00021B42}" srcOrd="1" destOrd="0" presId="urn:microsoft.com/office/officeart/2005/8/layout/vList3"/>
    <dgm:cxn modelId="{86A6CC42-9669-484C-A28A-02B3FB03BC01}" type="presParOf" srcId="{0F8E81F8-B0DB-419E-ADD9-76BB05625660}" destId="{1371E5EB-069D-491C-9749-0B2FFB9F9E55}" srcOrd="1" destOrd="0" presId="urn:microsoft.com/office/officeart/2005/8/layout/vList3"/>
    <dgm:cxn modelId="{4E0AD89D-CFC9-47BA-B8F8-BDA64B4CE5CF}" type="presParOf" srcId="{0F8E81F8-B0DB-419E-ADD9-76BB05625660}" destId="{E157AC11-5E8A-4B81-B5F6-5ACAEBB4D2BE}" srcOrd="2" destOrd="0" presId="urn:microsoft.com/office/officeart/2005/8/layout/vList3"/>
    <dgm:cxn modelId="{179EDDF1-2A0F-4093-BDDC-D8B6649DDC2A}" type="presParOf" srcId="{E157AC11-5E8A-4B81-B5F6-5ACAEBB4D2BE}" destId="{C5EC5BEA-EDFA-4365-B5F7-54FE2D73E38D}" srcOrd="0" destOrd="0" presId="urn:microsoft.com/office/officeart/2005/8/layout/vList3"/>
    <dgm:cxn modelId="{58919771-3487-41A5-8A68-C8FD63037823}" type="presParOf" srcId="{E157AC11-5E8A-4B81-B5F6-5ACAEBB4D2BE}" destId="{23D77894-AC9F-4FB1-A76C-BA47744E1F87}" srcOrd="1" destOrd="0" presId="urn:microsoft.com/office/officeart/2005/8/layout/vList3"/>
    <dgm:cxn modelId="{FDBF8C8F-9ED6-48F7-9F91-7A6DCDAF2F84}" type="presParOf" srcId="{0F8E81F8-B0DB-419E-ADD9-76BB05625660}" destId="{13B38BD3-24D3-4933-9BB6-3F09F000EB47}" srcOrd="3" destOrd="0" presId="urn:microsoft.com/office/officeart/2005/8/layout/vList3"/>
    <dgm:cxn modelId="{28BA4203-37CA-41DD-B493-1BFBDD0BF3C0}" type="presParOf" srcId="{0F8E81F8-B0DB-419E-ADD9-76BB05625660}" destId="{B7D14A61-8515-4A07-9C74-6028B17C4972}" srcOrd="4" destOrd="0" presId="urn:microsoft.com/office/officeart/2005/8/layout/vList3"/>
    <dgm:cxn modelId="{72B36EE2-D284-4AAC-A79D-09696F4CE48D}" type="presParOf" srcId="{B7D14A61-8515-4A07-9C74-6028B17C4972}" destId="{0379BCFA-5055-4F73-859A-FBCA7C59EA97}" srcOrd="0" destOrd="0" presId="urn:microsoft.com/office/officeart/2005/8/layout/vList3"/>
    <dgm:cxn modelId="{FEE4104E-2209-450F-85B1-C5383C396E7F}" type="presParOf" srcId="{B7D14A61-8515-4A07-9C74-6028B17C4972}" destId="{560C5E7D-D9C1-49E3-A2BC-B38A0154CC93}" srcOrd="1" destOrd="0" presId="urn:microsoft.com/office/officeart/2005/8/layout/vList3"/>
    <dgm:cxn modelId="{8E340293-5D2C-42EC-9D91-06AAB9FD94A4}" type="presParOf" srcId="{0F8E81F8-B0DB-419E-ADD9-76BB05625660}" destId="{8BBE960F-CA55-4072-A46C-A84746CAD5C7}" srcOrd="5" destOrd="0" presId="urn:microsoft.com/office/officeart/2005/8/layout/vList3"/>
    <dgm:cxn modelId="{E2FE650D-F6F6-45BA-A8AC-CBB92C850C38}" type="presParOf" srcId="{0F8E81F8-B0DB-419E-ADD9-76BB05625660}" destId="{B7542EA0-71B0-4602-ADE7-25F2EC444EAF}" srcOrd="6" destOrd="0" presId="urn:microsoft.com/office/officeart/2005/8/layout/vList3"/>
    <dgm:cxn modelId="{64BF0C69-9860-47D9-A8BC-F7A64845E660}" type="presParOf" srcId="{B7542EA0-71B0-4602-ADE7-25F2EC444EAF}" destId="{4D5CD671-EA6F-4737-9D22-86647CD98FAA}" srcOrd="0" destOrd="0" presId="urn:microsoft.com/office/officeart/2005/8/layout/vList3"/>
    <dgm:cxn modelId="{DEC443FE-2578-4475-A3D5-3D993AC44080}" type="presParOf" srcId="{B7542EA0-71B0-4602-ADE7-25F2EC444EAF}" destId="{6560E828-76C1-4B5B-B156-2A8B467768E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88D7A-98DF-4DBB-AA80-70786AE533CD}" type="doc">
      <dgm:prSet loTypeId="urn:microsoft.com/office/officeart/2011/layout/HexagonRadial" loCatId="officeonline" qsTypeId="urn:microsoft.com/office/officeart/2005/8/quickstyle/simple1" qsCatId="simple" csTypeId="urn:microsoft.com/office/officeart/2005/8/colors/accent5_2" csCatId="accent5" phldr="1"/>
      <dgm:spPr/>
      <dgm:t>
        <a:bodyPr/>
        <a:lstStyle/>
        <a:p>
          <a:endParaRPr lang="pl-PL"/>
        </a:p>
      </dgm:t>
    </dgm:pt>
    <dgm:pt modelId="{235EB94A-CBE7-4009-BF4E-6ACEFF44E77A}">
      <dgm:prSet phldrT="[Text]" custT="1"/>
      <dgm:spPr/>
      <dgm:t>
        <a:bodyPr/>
        <a:lstStyle/>
        <a:p>
          <a:r>
            <a:rPr lang="pl-PL" sz="1600" b="0" dirty="0">
              <a:latin typeface="Open Sans" panose="020B0606030504020204" pitchFamily="34" charset="0"/>
              <a:ea typeface="Open Sans" panose="020B0606030504020204" pitchFamily="34" charset="0"/>
              <a:cs typeface="Open Sans" panose="020B0606030504020204" pitchFamily="34" charset="0"/>
            </a:rPr>
            <a:t>Revitalisation</a:t>
          </a:r>
        </a:p>
      </dgm:t>
    </dgm:pt>
    <dgm:pt modelId="{06237775-4D86-4CAB-8DD8-0E55E40F8BE8}" type="parTrans" cxnId="{574CCE00-B562-4822-AA80-40F338CFC004}">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56F6FBC7-CEC1-45A8-8C4B-521E2A74D664}" type="sibTrans" cxnId="{574CCE00-B562-4822-AA80-40F338CFC004}">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984FB0C5-3C4E-4D5F-9370-7AB752813EE2}">
      <dgm:prSet phldrT="[Text]" custT="1"/>
      <dgm:spPr/>
      <dgm:t>
        <a:bodyPr/>
        <a:lstStyle/>
        <a:p>
          <a:r>
            <a:rPr lang="pl-PL" sz="1000" b="0" dirty="0">
              <a:latin typeface="Open Sans" panose="020B0606030504020204" pitchFamily="34" charset="0"/>
              <a:ea typeface="Open Sans" panose="020B0606030504020204" pitchFamily="34" charset="0"/>
              <a:cs typeface="Open Sans" panose="020B0606030504020204" pitchFamily="34" charset="0"/>
            </a:rPr>
            <a:t>Urban development</a:t>
          </a:r>
        </a:p>
      </dgm:t>
    </dgm:pt>
    <dgm:pt modelId="{F88AA973-100B-4524-B60C-167576C08318}" type="parTrans" cxnId="{F70DAA85-DA3D-4AE1-9352-8C81D1EA741A}">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9946CA05-0E52-4C12-BD9F-FDCEA229F4F9}" type="sibTrans" cxnId="{F70DAA85-DA3D-4AE1-9352-8C81D1EA741A}">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E795739A-D063-444C-BFAD-50DB109FBD6F}">
      <dgm:prSet phldrT="[Text]" custT="1"/>
      <dgm:spPr/>
      <dgm:t>
        <a:bodyPr/>
        <a:lstStyle/>
        <a:p>
          <a:r>
            <a:rPr lang="pl-PL" sz="1000" b="0" dirty="0">
              <a:latin typeface="Open Sans" panose="020B0606030504020204" pitchFamily="34" charset="0"/>
              <a:ea typeface="Open Sans" panose="020B0606030504020204" pitchFamily="34" charset="0"/>
              <a:cs typeface="Open Sans" panose="020B0606030504020204" pitchFamily="34" charset="0"/>
            </a:rPr>
            <a:t>E</a:t>
          </a:r>
          <a:r>
            <a:rPr lang="en-GB" sz="1000" b="0" dirty="0">
              <a:latin typeface="Open Sans" panose="020B0606030504020204" pitchFamily="34" charset="0"/>
              <a:ea typeface="Open Sans" panose="020B0606030504020204" pitchFamily="34" charset="0"/>
              <a:cs typeface="Open Sans" panose="020B0606030504020204" pitchFamily="34" charset="0"/>
            </a:rPr>
            <a:t>nvironmenta</a:t>
          </a:r>
          <a:r>
            <a:rPr lang="pl-PL" sz="1000" b="0" dirty="0">
              <a:latin typeface="Open Sans" panose="020B0606030504020204" pitchFamily="34" charset="0"/>
              <a:ea typeface="Open Sans" panose="020B0606030504020204" pitchFamily="34" charset="0"/>
              <a:cs typeface="Open Sans" panose="020B0606030504020204" pitchFamily="34" charset="0"/>
            </a:rPr>
            <a:t>l</a:t>
          </a:r>
          <a:r>
            <a:rPr lang="en-GB" sz="1000" b="0" dirty="0">
              <a:latin typeface="Open Sans" panose="020B0606030504020204" pitchFamily="34" charset="0"/>
              <a:ea typeface="Open Sans" panose="020B0606030504020204" pitchFamily="34" charset="0"/>
              <a:cs typeface="Open Sans" panose="020B0606030504020204" pitchFamily="34" charset="0"/>
            </a:rPr>
            <a:t> sustainability</a:t>
          </a:r>
          <a:endParaRPr lang="pl-PL" sz="1000" b="0" dirty="0">
            <a:latin typeface="Open Sans" panose="020B0606030504020204" pitchFamily="34" charset="0"/>
            <a:ea typeface="Open Sans" panose="020B0606030504020204" pitchFamily="34" charset="0"/>
            <a:cs typeface="Open Sans" panose="020B0606030504020204" pitchFamily="34" charset="0"/>
          </a:endParaRPr>
        </a:p>
      </dgm:t>
    </dgm:pt>
    <dgm:pt modelId="{521E6A82-8CD1-49E1-956F-38CB11AAE0BB}" type="parTrans" cxnId="{96B55C0C-1B3E-4B54-A81E-8A9A87307AA6}">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41EF187B-F244-4D9B-BD13-A31081AC8B28}" type="sibTrans" cxnId="{96B55C0C-1B3E-4B54-A81E-8A9A87307AA6}">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E3DB50E6-8C5A-4707-ADDA-8687DC59DDE3}">
      <dgm:prSet phldrT="[Text]" custT="1"/>
      <dgm:spPr/>
      <dgm:t>
        <a:bodyPr/>
        <a:lstStyle/>
        <a:p>
          <a:r>
            <a:rPr lang="pl-PL" sz="1000" b="0" dirty="0">
              <a:latin typeface="Open Sans" panose="020B0606030504020204" pitchFamily="34" charset="0"/>
              <a:ea typeface="Open Sans" panose="020B0606030504020204" pitchFamily="34" charset="0"/>
              <a:cs typeface="Open Sans" panose="020B0606030504020204" pitchFamily="34" charset="0"/>
            </a:rPr>
            <a:t>S</a:t>
          </a:r>
          <a:r>
            <a:rPr lang="en-GB" sz="1000" b="0" dirty="0">
              <a:latin typeface="Open Sans" panose="020B0606030504020204" pitchFamily="34" charset="0"/>
              <a:ea typeface="Open Sans" panose="020B0606030504020204" pitchFamily="34" charset="0"/>
              <a:cs typeface="Open Sans" panose="020B0606030504020204" pitchFamily="34" charset="0"/>
            </a:rPr>
            <a:t>ocio-economic renewal</a:t>
          </a:r>
          <a:endParaRPr lang="pl-PL" sz="1000" b="0" dirty="0">
            <a:latin typeface="Open Sans" panose="020B0606030504020204" pitchFamily="34" charset="0"/>
            <a:ea typeface="Open Sans" panose="020B0606030504020204" pitchFamily="34" charset="0"/>
            <a:cs typeface="Open Sans" panose="020B0606030504020204" pitchFamily="34" charset="0"/>
          </a:endParaRPr>
        </a:p>
      </dgm:t>
    </dgm:pt>
    <dgm:pt modelId="{4229D52B-741A-4FAE-BCD0-F9A1E857EE0E}" type="parTrans" cxnId="{4161C331-5F1E-4A30-8B1A-6FD17C42C9C3}">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3B66E030-2DB8-4930-B472-2821611727CE}" type="sibTrans" cxnId="{4161C331-5F1E-4A30-8B1A-6FD17C42C9C3}">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3EF43989-2FB2-40B7-A7DE-85D31E926EBF}">
      <dgm:prSet phldrT="[Text]" custT="1"/>
      <dgm:spPr/>
      <dgm:t>
        <a:bodyPr/>
        <a:lstStyle/>
        <a:p>
          <a:r>
            <a:rPr lang="pl-PL" sz="1000" b="0" dirty="0">
              <a:latin typeface="Open Sans" panose="020B0606030504020204" pitchFamily="34" charset="0"/>
              <a:ea typeface="Open Sans" panose="020B0606030504020204" pitchFamily="34" charset="0"/>
              <a:cs typeface="Open Sans" panose="020B0606030504020204" pitchFamily="34" charset="0"/>
            </a:rPr>
            <a:t>C</a:t>
          </a:r>
          <a:r>
            <a:rPr lang="en-GB" sz="1000" b="0" dirty="0">
              <a:latin typeface="Open Sans" panose="020B0606030504020204" pitchFamily="34" charset="0"/>
              <a:ea typeface="Open Sans" panose="020B0606030504020204" pitchFamily="34" charset="0"/>
              <a:cs typeface="Open Sans" panose="020B0606030504020204" pitchFamily="34" charset="0"/>
            </a:rPr>
            <a:t>limate change </a:t>
          </a:r>
          <a:r>
            <a:rPr lang="pl-PL" sz="1000" b="0" dirty="0">
              <a:latin typeface="Open Sans" panose="020B0606030504020204" pitchFamily="34" charset="0"/>
              <a:ea typeface="Open Sans" panose="020B0606030504020204" pitchFamily="34" charset="0"/>
              <a:cs typeface="Open Sans" panose="020B0606030504020204" pitchFamily="34" charset="0"/>
            </a:rPr>
            <a:t>resilience</a:t>
          </a:r>
        </a:p>
      </dgm:t>
    </dgm:pt>
    <dgm:pt modelId="{1FF6E6D0-5AA1-4C6A-A868-955B29D43BA3}" type="parTrans" cxnId="{FC1CE731-84B7-45A8-BF01-6EAC7871340A}">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8586C4E4-761E-4053-8179-A7D3B7614D39}" type="sibTrans" cxnId="{FC1CE731-84B7-45A8-BF01-6EAC7871340A}">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98FC407F-2F6B-4BEB-B7D6-458DCCB47DC3}">
      <dgm:prSet phldrT="[Text]" custT="1"/>
      <dgm:spPr/>
      <dgm:t>
        <a:bodyPr/>
        <a:lstStyle/>
        <a:p>
          <a:r>
            <a:rPr lang="pl-PL" sz="1000" b="0" dirty="0">
              <a:latin typeface="Open Sans" panose="020B0606030504020204" pitchFamily="34" charset="0"/>
              <a:ea typeface="Open Sans" panose="020B0606030504020204" pitchFamily="34" charset="0"/>
              <a:cs typeface="Open Sans" panose="020B0606030504020204" pitchFamily="34" charset="0"/>
            </a:rPr>
            <a:t>C</a:t>
          </a:r>
          <a:r>
            <a:rPr lang="en-GB" sz="1000" b="0" dirty="0">
              <a:latin typeface="Open Sans" panose="020B0606030504020204" pitchFamily="34" charset="0"/>
              <a:ea typeface="Open Sans" panose="020B0606030504020204" pitchFamily="34" charset="0"/>
              <a:cs typeface="Open Sans" panose="020B0606030504020204" pitchFamily="34" charset="0"/>
            </a:rPr>
            <a:t>ommunity well-being</a:t>
          </a:r>
          <a:endParaRPr lang="pl-PL" sz="1000" b="0" dirty="0">
            <a:latin typeface="Open Sans" panose="020B0606030504020204" pitchFamily="34" charset="0"/>
            <a:ea typeface="Open Sans" panose="020B0606030504020204" pitchFamily="34" charset="0"/>
            <a:cs typeface="Open Sans" panose="020B0606030504020204" pitchFamily="34" charset="0"/>
          </a:endParaRPr>
        </a:p>
      </dgm:t>
    </dgm:pt>
    <dgm:pt modelId="{EFFEF04A-F35B-4865-9778-E102010163CF}" type="parTrans" cxnId="{FCC2739F-7F86-4ABC-B2BE-7C08AA687773}">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29889A28-F7CD-495D-86B7-BE7A70657BF4}" type="sibTrans" cxnId="{FCC2739F-7F86-4ABC-B2BE-7C08AA687773}">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E30180ED-19B4-4BB8-8F29-12E033560295}">
      <dgm:prSet phldrT="[Text]" custT="1"/>
      <dgm:spPr/>
      <dgm:t>
        <a:bodyPr/>
        <a:lstStyle/>
        <a:p>
          <a:r>
            <a:rPr lang="pl-PL" sz="1000" b="0" dirty="0">
              <a:latin typeface="Open Sans" panose="020B0606030504020204" pitchFamily="34" charset="0"/>
              <a:ea typeface="Open Sans" panose="020B0606030504020204" pitchFamily="34" charset="0"/>
              <a:cs typeface="Open Sans" panose="020B0606030504020204" pitchFamily="34" charset="0"/>
            </a:rPr>
            <a:t>L</a:t>
          </a:r>
          <a:r>
            <a:rPr lang="en-GB" sz="1000" b="0" dirty="0">
              <a:latin typeface="Open Sans" panose="020B0606030504020204" pitchFamily="34" charset="0"/>
              <a:ea typeface="Open Sans" panose="020B0606030504020204" pitchFamily="34" charset="0"/>
              <a:cs typeface="Open Sans" panose="020B0606030504020204" pitchFamily="34" charset="0"/>
            </a:rPr>
            <a:t>ocal entrepreneurship </a:t>
          </a:r>
          <a:endParaRPr lang="pl-PL" sz="1000" b="0" dirty="0">
            <a:latin typeface="Open Sans" panose="020B0606030504020204" pitchFamily="34" charset="0"/>
            <a:ea typeface="Open Sans" panose="020B0606030504020204" pitchFamily="34" charset="0"/>
            <a:cs typeface="Open Sans" panose="020B0606030504020204" pitchFamily="34" charset="0"/>
          </a:endParaRPr>
        </a:p>
      </dgm:t>
    </dgm:pt>
    <dgm:pt modelId="{82AC39BE-B466-4D5F-A58D-8CB2E14C1087}" type="parTrans" cxnId="{3A75F572-4C57-479A-AEF0-FCF2F05BB967}">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42AF55BD-6000-494C-9044-C778B193FC80}" type="sibTrans" cxnId="{3A75F572-4C57-479A-AEF0-FCF2F05BB967}">
      <dgm:prSet/>
      <dgm:spPr/>
      <dgm:t>
        <a:bodyPr/>
        <a:lstStyle/>
        <a:p>
          <a:endParaRPr lang="pl-PL" sz="1000">
            <a:latin typeface="Open Sans" panose="020B0606030504020204" pitchFamily="34" charset="0"/>
            <a:ea typeface="Open Sans" panose="020B0606030504020204" pitchFamily="34" charset="0"/>
            <a:cs typeface="Open Sans" panose="020B0606030504020204" pitchFamily="34" charset="0"/>
          </a:endParaRPr>
        </a:p>
      </dgm:t>
    </dgm:pt>
    <dgm:pt modelId="{AC047EDB-F526-4F66-A4C3-73ED540829CC}">
      <dgm:prSet phldrT="[Text]" custT="1"/>
      <dgm:spPr/>
      <dgm:t>
        <a:bodyPr/>
        <a:lstStyle/>
        <a:p>
          <a:endParaRPr lang="pl-PL" dirty="0"/>
        </a:p>
      </dgm:t>
    </dgm:pt>
    <dgm:pt modelId="{3C95FBF5-43F4-4532-846B-020FFA3EA3E0}" type="parTrans" cxnId="{8E6974EE-EBA4-44EF-894D-FAEAF0BCACDB}">
      <dgm:prSet/>
      <dgm:spPr/>
      <dgm:t>
        <a:bodyPr/>
        <a:lstStyle/>
        <a:p>
          <a:endParaRPr lang="en-US" sz="1000">
            <a:latin typeface="Open Sans" panose="020B0606030504020204" pitchFamily="34" charset="0"/>
            <a:ea typeface="Open Sans" panose="020B0606030504020204" pitchFamily="34" charset="0"/>
            <a:cs typeface="Open Sans" panose="020B0606030504020204" pitchFamily="34" charset="0"/>
          </a:endParaRPr>
        </a:p>
      </dgm:t>
    </dgm:pt>
    <dgm:pt modelId="{D9199185-302A-44F6-8937-E26A648C875B}" type="sibTrans" cxnId="{8E6974EE-EBA4-44EF-894D-FAEAF0BCACDB}">
      <dgm:prSet/>
      <dgm:spPr/>
      <dgm:t>
        <a:bodyPr/>
        <a:lstStyle/>
        <a:p>
          <a:endParaRPr lang="en-US" sz="1000">
            <a:latin typeface="Open Sans" panose="020B0606030504020204" pitchFamily="34" charset="0"/>
            <a:ea typeface="Open Sans" panose="020B0606030504020204" pitchFamily="34" charset="0"/>
            <a:cs typeface="Open Sans" panose="020B0606030504020204" pitchFamily="34" charset="0"/>
          </a:endParaRPr>
        </a:p>
      </dgm:t>
    </dgm:pt>
    <dgm:pt modelId="{27B39F55-C7AC-46F3-8721-528C159D2E61}" type="pres">
      <dgm:prSet presAssocID="{8C888D7A-98DF-4DBB-AA80-70786AE533CD}" presName="Name0" presStyleCnt="0">
        <dgm:presLayoutVars>
          <dgm:chMax val="1"/>
          <dgm:chPref val="1"/>
          <dgm:dir/>
          <dgm:animOne val="branch"/>
          <dgm:animLvl val="lvl"/>
        </dgm:presLayoutVars>
      </dgm:prSet>
      <dgm:spPr/>
    </dgm:pt>
    <dgm:pt modelId="{C9F9E538-BA3B-4CD5-A8AC-EE33DCBED267}" type="pres">
      <dgm:prSet presAssocID="{235EB94A-CBE7-4009-BF4E-6ACEFF44E77A}" presName="Parent" presStyleLbl="node0" presStyleIdx="0" presStyleCnt="1">
        <dgm:presLayoutVars>
          <dgm:chMax val="6"/>
          <dgm:chPref val="6"/>
        </dgm:presLayoutVars>
      </dgm:prSet>
      <dgm:spPr/>
    </dgm:pt>
    <dgm:pt modelId="{2DE32BAB-BE42-42FE-9C2C-1C1D8BB897F9}" type="pres">
      <dgm:prSet presAssocID="{984FB0C5-3C4E-4D5F-9370-7AB752813EE2}" presName="Accent1" presStyleCnt="0"/>
      <dgm:spPr/>
    </dgm:pt>
    <dgm:pt modelId="{D2F38916-3868-4D02-BC5B-16F9B20E35A4}" type="pres">
      <dgm:prSet presAssocID="{984FB0C5-3C4E-4D5F-9370-7AB752813EE2}" presName="Accent" presStyleLbl="bgShp" presStyleIdx="0" presStyleCnt="6"/>
      <dgm:spPr/>
    </dgm:pt>
    <dgm:pt modelId="{01CD411C-9AC9-4D86-AE5F-34CFC8DE8F55}" type="pres">
      <dgm:prSet presAssocID="{984FB0C5-3C4E-4D5F-9370-7AB752813EE2}" presName="Child1" presStyleLbl="node1" presStyleIdx="0" presStyleCnt="6">
        <dgm:presLayoutVars>
          <dgm:chMax val="0"/>
          <dgm:chPref val="0"/>
          <dgm:bulletEnabled val="1"/>
        </dgm:presLayoutVars>
      </dgm:prSet>
      <dgm:spPr/>
    </dgm:pt>
    <dgm:pt modelId="{76F575C0-3B3F-4863-B1E8-A69CE60FD52D}" type="pres">
      <dgm:prSet presAssocID="{E795739A-D063-444C-BFAD-50DB109FBD6F}" presName="Accent2" presStyleCnt="0"/>
      <dgm:spPr/>
    </dgm:pt>
    <dgm:pt modelId="{128640D9-EE65-4AB6-AF05-443F49898807}" type="pres">
      <dgm:prSet presAssocID="{E795739A-D063-444C-BFAD-50DB109FBD6F}" presName="Accent" presStyleLbl="bgShp" presStyleIdx="1" presStyleCnt="6"/>
      <dgm:spPr/>
    </dgm:pt>
    <dgm:pt modelId="{957923A5-7DFE-43C3-BE03-7BD830407F92}" type="pres">
      <dgm:prSet presAssocID="{E795739A-D063-444C-BFAD-50DB109FBD6F}" presName="Child2" presStyleLbl="node1" presStyleIdx="1" presStyleCnt="6">
        <dgm:presLayoutVars>
          <dgm:chMax val="0"/>
          <dgm:chPref val="0"/>
          <dgm:bulletEnabled val="1"/>
        </dgm:presLayoutVars>
      </dgm:prSet>
      <dgm:spPr/>
    </dgm:pt>
    <dgm:pt modelId="{CE4609BD-A5D9-4ABE-AD61-7505EAC8657F}" type="pres">
      <dgm:prSet presAssocID="{E3DB50E6-8C5A-4707-ADDA-8687DC59DDE3}" presName="Accent3" presStyleCnt="0"/>
      <dgm:spPr/>
    </dgm:pt>
    <dgm:pt modelId="{AA22662F-5F54-4994-BE0E-3EBF5EFCA905}" type="pres">
      <dgm:prSet presAssocID="{E3DB50E6-8C5A-4707-ADDA-8687DC59DDE3}" presName="Accent" presStyleLbl="bgShp" presStyleIdx="2" presStyleCnt="6"/>
      <dgm:spPr/>
    </dgm:pt>
    <dgm:pt modelId="{5A049C31-D2EA-424B-87C9-CD28DEDAA0B0}" type="pres">
      <dgm:prSet presAssocID="{E3DB50E6-8C5A-4707-ADDA-8687DC59DDE3}" presName="Child3" presStyleLbl="node1" presStyleIdx="2" presStyleCnt="6">
        <dgm:presLayoutVars>
          <dgm:chMax val="0"/>
          <dgm:chPref val="0"/>
          <dgm:bulletEnabled val="1"/>
        </dgm:presLayoutVars>
      </dgm:prSet>
      <dgm:spPr/>
    </dgm:pt>
    <dgm:pt modelId="{33BB79C4-CE47-4407-95F7-FD1468A5C5D7}" type="pres">
      <dgm:prSet presAssocID="{3EF43989-2FB2-40B7-A7DE-85D31E926EBF}" presName="Accent4" presStyleCnt="0"/>
      <dgm:spPr/>
    </dgm:pt>
    <dgm:pt modelId="{65317398-B92F-4F3B-BD73-E3BD5D07F59B}" type="pres">
      <dgm:prSet presAssocID="{3EF43989-2FB2-40B7-A7DE-85D31E926EBF}" presName="Accent" presStyleLbl="bgShp" presStyleIdx="3" presStyleCnt="6"/>
      <dgm:spPr/>
    </dgm:pt>
    <dgm:pt modelId="{873210AE-E164-454F-8C6E-45184074D2E1}" type="pres">
      <dgm:prSet presAssocID="{3EF43989-2FB2-40B7-A7DE-85D31E926EBF}" presName="Child4" presStyleLbl="node1" presStyleIdx="3" presStyleCnt="6">
        <dgm:presLayoutVars>
          <dgm:chMax val="0"/>
          <dgm:chPref val="0"/>
          <dgm:bulletEnabled val="1"/>
        </dgm:presLayoutVars>
      </dgm:prSet>
      <dgm:spPr/>
    </dgm:pt>
    <dgm:pt modelId="{421F4EF1-2D3C-4902-A455-6E18489FF687}" type="pres">
      <dgm:prSet presAssocID="{98FC407F-2F6B-4BEB-B7D6-458DCCB47DC3}" presName="Accent5" presStyleCnt="0"/>
      <dgm:spPr/>
    </dgm:pt>
    <dgm:pt modelId="{3DDAD547-5092-4FC6-84F3-3F9ED5BE49E3}" type="pres">
      <dgm:prSet presAssocID="{98FC407F-2F6B-4BEB-B7D6-458DCCB47DC3}" presName="Accent" presStyleLbl="bgShp" presStyleIdx="4" presStyleCnt="6"/>
      <dgm:spPr/>
    </dgm:pt>
    <dgm:pt modelId="{9BABB47F-6C40-4E98-A749-345BC3F6695D}" type="pres">
      <dgm:prSet presAssocID="{98FC407F-2F6B-4BEB-B7D6-458DCCB47DC3}" presName="Child5" presStyleLbl="node1" presStyleIdx="4" presStyleCnt="6">
        <dgm:presLayoutVars>
          <dgm:chMax val="0"/>
          <dgm:chPref val="0"/>
          <dgm:bulletEnabled val="1"/>
        </dgm:presLayoutVars>
      </dgm:prSet>
      <dgm:spPr/>
    </dgm:pt>
    <dgm:pt modelId="{AF42B4A5-7F7E-43DB-9E2D-520C2C30088D}" type="pres">
      <dgm:prSet presAssocID="{E30180ED-19B4-4BB8-8F29-12E033560295}" presName="Accent6" presStyleCnt="0"/>
      <dgm:spPr/>
    </dgm:pt>
    <dgm:pt modelId="{701BD926-76FB-40A5-99FC-4EAD87CE4625}" type="pres">
      <dgm:prSet presAssocID="{E30180ED-19B4-4BB8-8F29-12E033560295}" presName="Accent" presStyleLbl="bgShp" presStyleIdx="5" presStyleCnt="6"/>
      <dgm:spPr/>
    </dgm:pt>
    <dgm:pt modelId="{DE30FA63-B13A-45C1-8470-3F8D18AF1FAE}" type="pres">
      <dgm:prSet presAssocID="{E30180ED-19B4-4BB8-8F29-12E033560295}" presName="Child6" presStyleLbl="node1" presStyleIdx="5" presStyleCnt="6">
        <dgm:presLayoutVars>
          <dgm:chMax val="0"/>
          <dgm:chPref val="0"/>
          <dgm:bulletEnabled val="1"/>
        </dgm:presLayoutVars>
      </dgm:prSet>
      <dgm:spPr/>
    </dgm:pt>
  </dgm:ptLst>
  <dgm:cxnLst>
    <dgm:cxn modelId="{574CCE00-B562-4822-AA80-40F338CFC004}" srcId="{8C888D7A-98DF-4DBB-AA80-70786AE533CD}" destId="{235EB94A-CBE7-4009-BF4E-6ACEFF44E77A}" srcOrd="0" destOrd="0" parTransId="{06237775-4D86-4CAB-8DD8-0E55E40F8BE8}" sibTransId="{56F6FBC7-CEC1-45A8-8C4B-521E2A74D664}"/>
    <dgm:cxn modelId="{96B55C0C-1B3E-4B54-A81E-8A9A87307AA6}" srcId="{235EB94A-CBE7-4009-BF4E-6ACEFF44E77A}" destId="{E795739A-D063-444C-BFAD-50DB109FBD6F}" srcOrd="1" destOrd="0" parTransId="{521E6A82-8CD1-49E1-956F-38CB11AAE0BB}" sibTransId="{41EF187B-F244-4D9B-BD13-A31081AC8B28}"/>
    <dgm:cxn modelId="{B0550A15-3CA8-4F00-A160-37FD520DC453}" type="presOf" srcId="{E30180ED-19B4-4BB8-8F29-12E033560295}" destId="{DE30FA63-B13A-45C1-8470-3F8D18AF1FAE}" srcOrd="0" destOrd="0" presId="urn:microsoft.com/office/officeart/2011/layout/HexagonRadial"/>
    <dgm:cxn modelId="{AC296125-177B-4381-90BB-07E089603C6B}" type="presOf" srcId="{235EB94A-CBE7-4009-BF4E-6ACEFF44E77A}" destId="{C9F9E538-BA3B-4CD5-A8AC-EE33DCBED267}" srcOrd="0" destOrd="0" presId="urn:microsoft.com/office/officeart/2011/layout/HexagonRadial"/>
    <dgm:cxn modelId="{4161C331-5F1E-4A30-8B1A-6FD17C42C9C3}" srcId="{235EB94A-CBE7-4009-BF4E-6ACEFF44E77A}" destId="{E3DB50E6-8C5A-4707-ADDA-8687DC59DDE3}" srcOrd="2" destOrd="0" parTransId="{4229D52B-741A-4FAE-BCD0-F9A1E857EE0E}" sibTransId="{3B66E030-2DB8-4930-B472-2821611727CE}"/>
    <dgm:cxn modelId="{FC1CE731-84B7-45A8-BF01-6EAC7871340A}" srcId="{235EB94A-CBE7-4009-BF4E-6ACEFF44E77A}" destId="{3EF43989-2FB2-40B7-A7DE-85D31E926EBF}" srcOrd="3" destOrd="0" parTransId="{1FF6E6D0-5AA1-4C6A-A868-955B29D43BA3}" sibTransId="{8586C4E4-761E-4053-8179-A7D3B7614D39}"/>
    <dgm:cxn modelId="{3A75F572-4C57-479A-AEF0-FCF2F05BB967}" srcId="{235EB94A-CBE7-4009-BF4E-6ACEFF44E77A}" destId="{E30180ED-19B4-4BB8-8F29-12E033560295}" srcOrd="5" destOrd="0" parTransId="{82AC39BE-B466-4D5F-A58D-8CB2E14C1087}" sibTransId="{42AF55BD-6000-494C-9044-C778B193FC80}"/>
    <dgm:cxn modelId="{140AA859-256B-41F1-AF1D-D40212AC7DFC}" type="presOf" srcId="{98FC407F-2F6B-4BEB-B7D6-458DCCB47DC3}" destId="{9BABB47F-6C40-4E98-A749-345BC3F6695D}" srcOrd="0" destOrd="0" presId="urn:microsoft.com/office/officeart/2011/layout/HexagonRadial"/>
    <dgm:cxn modelId="{9C594785-9C9E-4B43-A067-04B3F0E8508C}" type="presOf" srcId="{E795739A-D063-444C-BFAD-50DB109FBD6F}" destId="{957923A5-7DFE-43C3-BE03-7BD830407F92}" srcOrd="0" destOrd="0" presId="urn:microsoft.com/office/officeart/2011/layout/HexagonRadial"/>
    <dgm:cxn modelId="{F70DAA85-DA3D-4AE1-9352-8C81D1EA741A}" srcId="{235EB94A-CBE7-4009-BF4E-6ACEFF44E77A}" destId="{984FB0C5-3C4E-4D5F-9370-7AB752813EE2}" srcOrd="0" destOrd="0" parTransId="{F88AA973-100B-4524-B60C-167576C08318}" sibTransId="{9946CA05-0E52-4C12-BD9F-FDCEA229F4F9}"/>
    <dgm:cxn modelId="{FCC2739F-7F86-4ABC-B2BE-7C08AA687773}" srcId="{235EB94A-CBE7-4009-BF4E-6ACEFF44E77A}" destId="{98FC407F-2F6B-4BEB-B7D6-458DCCB47DC3}" srcOrd="4" destOrd="0" parTransId="{EFFEF04A-F35B-4865-9778-E102010163CF}" sibTransId="{29889A28-F7CD-495D-86B7-BE7A70657BF4}"/>
    <dgm:cxn modelId="{622399A8-E061-4776-B6D5-2B99AFD6AD89}" type="presOf" srcId="{E3DB50E6-8C5A-4707-ADDA-8687DC59DDE3}" destId="{5A049C31-D2EA-424B-87C9-CD28DEDAA0B0}" srcOrd="0" destOrd="0" presId="urn:microsoft.com/office/officeart/2011/layout/HexagonRadial"/>
    <dgm:cxn modelId="{1CEA1FC2-8262-460F-8AAF-C7CE3FBF559D}" type="presOf" srcId="{984FB0C5-3C4E-4D5F-9370-7AB752813EE2}" destId="{01CD411C-9AC9-4D86-AE5F-34CFC8DE8F55}" srcOrd="0" destOrd="0" presId="urn:microsoft.com/office/officeart/2011/layout/HexagonRadial"/>
    <dgm:cxn modelId="{4FE36DD9-33AE-42D0-925F-4265FBF3F384}" type="presOf" srcId="{3EF43989-2FB2-40B7-A7DE-85D31E926EBF}" destId="{873210AE-E164-454F-8C6E-45184074D2E1}" srcOrd="0" destOrd="0" presId="urn:microsoft.com/office/officeart/2011/layout/HexagonRadial"/>
    <dgm:cxn modelId="{CE326DEC-2FB4-4F9A-BD60-8ADA83C89320}" type="presOf" srcId="{8C888D7A-98DF-4DBB-AA80-70786AE533CD}" destId="{27B39F55-C7AC-46F3-8721-528C159D2E61}" srcOrd="0" destOrd="0" presId="urn:microsoft.com/office/officeart/2011/layout/HexagonRadial"/>
    <dgm:cxn modelId="{8E6974EE-EBA4-44EF-894D-FAEAF0BCACDB}" srcId="{8C888D7A-98DF-4DBB-AA80-70786AE533CD}" destId="{AC047EDB-F526-4F66-A4C3-73ED540829CC}" srcOrd="1" destOrd="0" parTransId="{3C95FBF5-43F4-4532-846B-020FFA3EA3E0}" sibTransId="{D9199185-302A-44F6-8937-E26A648C875B}"/>
    <dgm:cxn modelId="{FA69E906-FAA6-4BEC-9562-8E6CA42B8BEB}" type="presParOf" srcId="{27B39F55-C7AC-46F3-8721-528C159D2E61}" destId="{C9F9E538-BA3B-4CD5-A8AC-EE33DCBED267}" srcOrd="0" destOrd="0" presId="urn:microsoft.com/office/officeart/2011/layout/HexagonRadial"/>
    <dgm:cxn modelId="{4A3866E3-98D7-4DC2-B4E8-B6DC15EF5B62}" type="presParOf" srcId="{27B39F55-C7AC-46F3-8721-528C159D2E61}" destId="{2DE32BAB-BE42-42FE-9C2C-1C1D8BB897F9}" srcOrd="1" destOrd="0" presId="urn:microsoft.com/office/officeart/2011/layout/HexagonRadial"/>
    <dgm:cxn modelId="{462DFC94-C8F8-4AD1-9B01-2B6C7C0671DE}" type="presParOf" srcId="{2DE32BAB-BE42-42FE-9C2C-1C1D8BB897F9}" destId="{D2F38916-3868-4D02-BC5B-16F9B20E35A4}" srcOrd="0" destOrd="0" presId="urn:microsoft.com/office/officeart/2011/layout/HexagonRadial"/>
    <dgm:cxn modelId="{F7928C30-4C9E-4018-9F70-0333523FEB19}" type="presParOf" srcId="{27B39F55-C7AC-46F3-8721-528C159D2E61}" destId="{01CD411C-9AC9-4D86-AE5F-34CFC8DE8F55}" srcOrd="2" destOrd="0" presId="urn:microsoft.com/office/officeart/2011/layout/HexagonRadial"/>
    <dgm:cxn modelId="{D412AF27-64DB-4658-B529-C3814FEEF63D}" type="presParOf" srcId="{27B39F55-C7AC-46F3-8721-528C159D2E61}" destId="{76F575C0-3B3F-4863-B1E8-A69CE60FD52D}" srcOrd="3" destOrd="0" presId="urn:microsoft.com/office/officeart/2011/layout/HexagonRadial"/>
    <dgm:cxn modelId="{38FEE6B4-88D3-438A-86D0-F559382652EB}" type="presParOf" srcId="{76F575C0-3B3F-4863-B1E8-A69CE60FD52D}" destId="{128640D9-EE65-4AB6-AF05-443F49898807}" srcOrd="0" destOrd="0" presId="urn:microsoft.com/office/officeart/2011/layout/HexagonRadial"/>
    <dgm:cxn modelId="{D4D13252-3160-4AD7-80DE-6AFF9B55EAA3}" type="presParOf" srcId="{27B39F55-C7AC-46F3-8721-528C159D2E61}" destId="{957923A5-7DFE-43C3-BE03-7BD830407F92}" srcOrd="4" destOrd="0" presId="urn:microsoft.com/office/officeart/2011/layout/HexagonRadial"/>
    <dgm:cxn modelId="{C070087A-A281-479A-ACA9-850563D9B1CA}" type="presParOf" srcId="{27B39F55-C7AC-46F3-8721-528C159D2E61}" destId="{CE4609BD-A5D9-4ABE-AD61-7505EAC8657F}" srcOrd="5" destOrd="0" presId="urn:microsoft.com/office/officeart/2011/layout/HexagonRadial"/>
    <dgm:cxn modelId="{2B5875A5-FA71-4DAB-AFA6-399AB4D82C88}" type="presParOf" srcId="{CE4609BD-A5D9-4ABE-AD61-7505EAC8657F}" destId="{AA22662F-5F54-4994-BE0E-3EBF5EFCA905}" srcOrd="0" destOrd="0" presId="urn:microsoft.com/office/officeart/2011/layout/HexagonRadial"/>
    <dgm:cxn modelId="{5DFC5CF4-90BB-476D-A372-8F9BEF34580C}" type="presParOf" srcId="{27B39F55-C7AC-46F3-8721-528C159D2E61}" destId="{5A049C31-D2EA-424B-87C9-CD28DEDAA0B0}" srcOrd="6" destOrd="0" presId="urn:microsoft.com/office/officeart/2011/layout/HexagonRadial"/>
    <dgm:cxn modelId="{ED1E518D-4540-4437-B8CA-494A6C6FF08D}" type="presParOf" srcId="{27B39F55-C7AC-46F3-8721-528C159D2E61}" destId="{33BB79C4-CE47-4407-95F7-FD1468A5C5D7}" srcOrd="7" destOrd="0" presId="urn:microsoft.com/office/officeart/2011/layout/HexagonRadial"/>
    <dgm:cxn modelId="{D9EB7EF0-32A3-43CE-819C-9AF901C7CE88}" type="presParOf" srcId="{33BB79C4-CE47-4407-95F7-FD1468A5C5D7}" destId="{65317398-B92F-4F3B-BD73-E3BD5D07F59B}" srcOrd="0" destOrd="0" presId="urn:microsoft.com/office/officeart/2011/layout/HexagonRadial"/>
    <dgm:cxn modelId="{2C60BCC9-B424-4D79-8CFB-40F8CE9B281D}" type="presParOf" srcId="{27B39F55-C7AC-46F3-8721-528C159D2E61}" destId="{873210AE-E164-454F-8C6E-45184074D2E1}" srcOrd="8" destOrd="0" presId="urn:microsoft.com/office/officeart/2011/layout/HexagonRadial"/>
    <dgm:cxn modelId="{41F54C04-A73F-44FC-B954-DB52E423C2E0}" type="presParOf" srcId="{27B39F55-C7AC-46F3-8721-528C159D2E61}" destId="{421F4EF1-2D3C-4902-A455-6E18489FF687}" srcOrd="9" destOrd="0" presId="urn:microsoft.com/office/officeart/2011/layout/HexagonRadial"/>
    <dgm:cxn modelId="{F4E38C14-B768-412C-B8FB-14CB36BF05DC}" type="presParOf" srcId="{421F4EF1-2D3C-4902-A455-6E18489FF687}" destId="{3DDAD547-5092-4FC6-84F3-3F9ED5BE49E3}" srcOrd="0" destOrd="0" presId="urn:microsoft.com/office/officeart/2011/layout/HexagonRadial"/>
    <dgm:cxn modelId="{CA51FC75-8AA1-430F-8464-7D78E71768C2}" type="presParOf" srcId="{27B39F55-C7AC-46F3-8721-528C159D2E61}" destId="{9BABB47F-6C40-4E98-A749-345BC3F6695D}" srcOrd="10" destOrd="0" presId="urn:microsoft.com/office/officeart/2011/layout/HexagonRadial"/>
    <dgm:cxn modelId="{CDB6095A-C3C7-4B96-A622-C21B7F0792F2}" type="presParOf" srcId="{27B39F55-C7AC-46F3-8721-528C159D2E61}" destId="{AF42B4A5-7F7E-43DB-9E2D-520C2C30088D}" srcOrd="11" destOrd="0" presId="urn:microsoft.com/office/officeart/2011/layout/HexagonRadial"/>
    <dgm:cxn modelId="{40FCB4ED-334B-41E0-8655-802195CCEBDC}" type="presParOf" srcId="{AF42B4A5-7F7E-43DB-9E2D-520C2C30088D}" destId="{701BD926-76FB-40A5-99FC-4EAD87CE4625}" srcOrd="0" destOrd="0" presId="urn:microsoft.com/office/officeart/2011/layout/HexagonRadial"/>
    <dgm:cxn modelId="{E602F79C-F52C-47B5-8A44-7D3F57ED9E2B}" type="presParOf" srcId="{27B39F55-C7AC-46F3-8721-528C159D2E61}" destId="{DE30FA63-B13A-45C1-8470-3F8D18AF1FA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E6A44-5762-447A-B9A7-BD1A00021B42}">
      <dsp:nvSpPr>
        <dsp:cNvPr id="0" name=""/>
        <dsp:cNvSpPr/>
      </dsp:nvSpPr>
      <dsp:spPr>
        <a:xfrm rot="10800000">
          <a:off x="907769" y="1783"/>
          <a:ext cx="3130839" cy="476699"/>
        </a:xfrm>
        <a:prstGeom prst="homePlat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11" tIns="60960" rIns="113792" bIns="60960" numCol="1" spcCol="1270" anchor="ctr" anchorCtr="0">
          <a:noAutofit/>
        </a:bodyPr>
        <a:lstStyle/>
        <a:p>
          <a:pPr marL="0" lvl="0" indent="0" algn="ctr" defTabSz="711200">
            <a:lnSpc>
              <a:spcPct val="90000"/>
            </a:lnSpc>
            <a:spcBef>
              <a:spcPct val="0"/>
            </a:spcBef>
            <a:spcAft>
              <a:spcPct val="35000"/>
            </a:spcAft>
            <a:buNone/>
          </a:pPr>
          <a:r>
            <a:rPr lang="pl-PL" sz="1600" kern="1200" dirty="0">
              <a:latin typeface="Open Sans" panose="020B0606030504020204" pitchFamily="34" charset="0"/>
              <a:ea typeface="Open Sans" panose="020B0606030504020204" pitchFamily="34" charset="0"/>
              <a:cs typeface="Open Sans" panose="020B0606030504020204" pitchFamily="34" charset="0"/>
            </a:rPr>
            <a:t>Social</a:t>
          </a:r>
        </a:p>
      </dsp:txBody>
      <dsp:txXfrm rot="10800000">
        <a:off x="1026944" y="1783"/>
        <a:ext cx="3011664" cy="476699"/>
      </dsp:txXfrm>
    </dsp:sp>
    <dsp:sp modelId="{827294FE-0C7F-4A29-B76E-F09988702555}">
      <dsp:nvSpPr>
        <dsp:cNvPr id="0" name=""/>
        <dsp:cNvSpPr/>
      </dsp:nvSpPr>
      <dsp:spPr>
        <a:xfrm>
          <a:off x="669419" y="1783"/>
          <a:ext cx="476699" cy="476699"/>
        </a:xfrm>
        <a:prstGeom prst="ellipse">
          <a:avLst/>
        </a:prstGeom>
        <a:solidFill>
          <a:schemeClr val="accent5">
            <a:tint val="50000"/>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77894-AC9F-4FB1-A76C-BA47744E1F87}">
      <dsp:nvSpPr>
        <dsp:cNvPr id="0" name=""/>
        <dsp:cNvSpPr/>
      </dsp:nvSpPr>
      <dsp:spPr>
        <a:xfrm rot="10800000">
          <a:off x="907769" y="620780"/>
          <a:ext cx="3130839" cy="476699"/>
        </a:xfrm>
        <a:prstGeom prst="homePlate">
          <a:avLst/>
        </a:prstGeom>
        <a:solidFill>
          <a:schemeClr val="accent5">
            <a:shade val="80000"/>
            <a:hueOff val="208762"/>
            <a:satOff val="-10185"/>
            <a:lumOff val="117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11" tIns="60960" rIns="113792" bIns="60960" numCol="1" spcCol="1270" anchor="ctr" anchorCtr="0">
          <a:noAutofit/>
        </a:bodyPr>
        <a:lstStyle/>
        <a:p>
          <a:pPr marL="0" lvl="0" indent="0" algn="ctr" defTabSz="711200">
            <a:lnSpc>
              <a:spcPct val="90000"/>
            </a:lnSpc>
            <a:spcBef>
              <a:spcPct val="0"/>
            </a:spcBef>
            <a:spcAft>
              <a:spcPct val="35000"/>
            </a:spcAft>
            <a:buNone/>
          </a:pPr>
          <a:r>
            <a:rPr lang="pl-PL" sz="1600" kern="1200" dirty="0">
              <a:latin typeface="Open Sans" panose="020B0606030504020204" pitchFamily="34" charset="0"/>
              <a:ea typeface="Open Sans" panose="020B0606030504020204" pitchFamily="34" charset="0"/>
              <a:cs typeface="Open Sans" panose="020B0606030504020204" pitchFamily="34" charset="0"/>
            </a:rPr>
            <a:t>Economic</a:t>
          </a:r>
        </a:p>
      </dsp:txBody>
      <dsp:txXfrm rot="10800000">
        <a:off x="1026944" y="620780"/>
        <a:ext cx="3011664" cy="476699"/>
      </dsp:txXfrm>
    </dsp:sp>
    <dsp:sp modelId="{C5EC5BEA-EDFA-4365-B5F7-54FE2D73E38D}">
      <dsp:nvSpPr>
        <dsp:cNvPr id="0" name=""/>
        <dsp:cNvSpPr/>
      </dsp:nvSpPr>
      <dsp:spPr>
        <a:xfrm>
          <a:off x="669419" y="620780"/>
          <a:ext cx="476699" cy="476699"/>
        </a:xfrm>
        <a:prstGeom prst="ellipse">
          <a:avLst/>
        </a:prstGeom>
        <a:solidFill>
          <a:schemeClr val="accent5">
            <a:tint val="50000"/>
            <a:hueOff val="51399"/>
            <a:satOff val="-1443"/>
            <a:lumOff val="50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0C5E7D-D9C1-49E3-A2BC-B38A0154CC93}">
      <dsp:nvSpPr>
        <dsp:cNvPr id="0" name=""/>
        <dsp:cNvSpPr/>
      </dsp:nvSpPr>
      <dsp:spPr>
        <a:xfrm rot="10800000">
          <a:off x="907769" y="1239778"/>
          <a:ext cx="3130839" cy="476699"/>
        </a:xfrm>
        <a:prstGeom prst="homePlate">
          <a:avLst/>
        </a:prstGeom>
        <a:solidFill>
          <a:schemeClr val="accent5">
            <a:shade val="80000"/>
            <a:hueOff val="417523"/>
            <a:satOff val="-20370"/>
            <a:lumOff val="23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11" tIns="60960" rIns="113792" bIns="60960" numCol="1" spcCol="1270" anchor="ctr" anchorCtr="0">
          <a:noAutofit/>
        </a:bodyPr>
        <a:lstStyle/>
        <a:p>
          <a:pPr marL="0" lvl="0" indent="0" algn="ctr" defTabSz="711200">
            <a:lnSpc>
              <a:spcPct val="90000"/>
            </a:lnSpc>
            <a:spcBef>
              <a:spcPct val="0"/>
            </a:spcBef>
            <a:spcAft>
              <a:spcPct val="35000"/>
            </a:spcAft>
            <a:buNone/>
          </a:pPr>
          <a:r>
            <a:rPr lang="pl-PL" sz="1600" kern="1200" dirty="0">
              <a:latin typeface="Open Sans" panose="020B0606030504020204" pitchFamily="34" charset="0"/>
              <a:ea typeface="Open Sans" panose="020B0606030504020204" pitchFamily="34" charset="0"/>
              <a:cs typeface="Open Sans" panose="020B0606030504020204" pitchFamily="34" charset="0"/>
            </a:rPr>
            <a:t>Environmental</a:t>
          </a:r>
        </a:p>
      </dsp:txBody>
      <dsp:txXfrm rot="10800000">
        <a:off x="1026944" y="1239778"/>
        <a:ext cx="3011664" cy="476699"/>
      </dsp:txXfrm>
    </dsp:sp>
    <dsp:sp modelId="{0379BCFA-5055-4F73-859A-FBCA7C59EA97}">
      <dsp:nvSpPr>
        <dsp:cNvPr id="0" name=""/>
        <dsp:cNvSpPr/>
      </dsp:nvSpPr>
      <dsp:spPr>
        <a:xfrm>
          <a:off x="669419" y="1239778"/>
          <a:ext cx="476699" cy="476699"/>
        </a:xfrm>
        <a:prstGeom prst="ellipse">
          <a:avLst/>
        </a:prstGeom>
        <a:solidFill>
          <a:schemeClr val="accent5">
            <a:tint val="50000"/>
            <a:hueOff val="102797"/>
            <a:satOff val="-2885"/>
            <a:lumOff val="10155"/>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0E828-76C1-4B5B-B156-2A8B467768ED}">
      <dsp:nvSpPr>
        <dsp:cNvPr id="0" name=""/>
        <dsp:cNvSpPr/>
      </dsp:nvSpPr>
      <dsp:spPr>
        <a:xfrm rot="10800000">
          <a:off x="907769" y="1858776"/>
          <a:ext cx="3130839" cy="476699"/>
        </a:xfrm>
        <a:prstGeom prst="homePlate">
          <a:avLst/>
        </a:prstGeom>
        <a:solidFill>
          <a:schemeClr val="accent5">
            <a:shade val="80000"/>
            <a:hueOff val="626285"/>
            <a:satOff val="-30555"/>
            <a:lumOff val="351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21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Cultural</a:t>
          </a:r>
          <a:endParaRPr lang="pl-PL" sz="1600" kern="1200" dirty="0">
            <a:latin typeface="Open Sans" panose="020B0606030504020204" pitchFamily="34" charset="0"/>
            <a:ea typeface="Open Sans" panose="020B0606030504020204" pitchFamily="34" charset="0"/>
            <a:cs typeface="Open Sans" panose="020B0606030504020204" pitchFamily="34" charset="0"/>
          </a:endParaRPr>
        </a:p>
      </dsp:txBody>
      <dsp:txXfrm rot="10800000">
        <a:off x="1026944" y="1858776"/>
        <a:ext cx="3011664" cy="476699"/>
      </dsp:txXfrm>
    </dsp:sp>
    <dsp:sp modelId="{4D5CD671-EA6F-4737-9D22-86647CD98FAA}">
      <dsp:nvSpPr>
        <dsp:cNvPr id="0" name=""/>
        <dsp:cNvSpPr/>
      </dsp:nvSpPr>
      <dsp:spPr>
        <a:xfrm>
          <a:off x="669419" y="1858776"/>
          <a:ext cx="476699" cy="476699"/>
        </a:xfrm>
        <a:prstGeom prst="ellipse">
          <a:avLst/>
        </a:prstGeom>
        <a:solidFill>
          <a:schemeClr val="accent5">
            <a:tint val="50000"/>
            <a:hueOff val="102797"/>
            <a:satOff val="-2885"/>
            <a:lumOff val="10155"/>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9E538-BA3B-4CD5-A8AC-EE33DCBED267}">
      <dsp:nvSpPr>
        <dsp:cNvPr id="0" name=""/>
        <dsp:cNvSpPr/>
      </dsp:nvSpPr>
      <dsp:spPr>
        <a:xfrm>
          <a:off x="2863384" y="1597619"/>
          <a:ext cx="2030644" cy="1756589"/>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b="0" kern="1200" dirty="0">
              <a:latin typeface="Open Sans" panose="020B0606030504020204" pitchFamily="34" charset="0"/>
              <a:ea typeface="Open Sans" panose="020B0606030504020204" pitchFamily="34" charset="0"/>
              <a:cs typeface="Open Sans" panose="020B0606030504020204" pitchFamily="34" charset="0"/>
            </a:rPr>
            <a:t>Revitalisation</a:t>
          </a:r>
        </a:p>
      </dsp:txBody>
      <dsp:txXfrm>
        <a:off x="3199890" y="1888710"/>
        <a:ext cx="1357632" cy="1174407"/>
      </dsp:txXfrm>
    </dsp:sp>
    <dsp:sp modelId="{128640D9-EE65-4AB6-AF05-443F49898807}">
      <dsp:nvSpPr>
        <dsp:cNvPr id="0" name=""/>
        <dsp:cNvSpPr/>
      </dsp:nvSpPr>
      <dsp:spPr>
        <a:xfrm>
          <a:off x="4134958" y="757210"/>
          <a:ext cx="766156" cy="660144"/>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D411C-9AC9-4D86-AE5F-34CFC8DE8F55}">
      <dsp:nvSpPr>
        <dsp:cNvPr id="0" name=""/>
        <dsp:cNvSpPr/>
      </dsp:nvSpPr>
      <dsp:spPr>
        <a:xfrm>
          <a:off x="3050436" y="0"/>
          <a:ext cx="1664098" cy="143964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0" kern="1200" dirty="0">
              <a:latin typeface="Open Sans" panose="020B0606030504020204" pitchFamily="34" charset="0"/>
              <a:ea typeface="Open Sans" panose="020B0606030504020204" pitchFamily="34" charset="0"/>
              <a:cs typeface="Open Sans" panose="020B0606030504020204" pitchFamily="34" charset="0"/>
            </a:rPr>
            <a:t>Urban development</a:t>
          </a:r>
        </a:p>
      </dsp:txBody>
      <dsp:txXfrm>
        <a:off x="3326213" y="238579"/>
        <a:ext cx="1112544" cy="962482"/>
      </dsp:txXfrm>
    </dsp:sp>
    <dsp:sp modelId="{AA22662F-5F54-4994-BE0E-3EBF5EFCA905}">
      <dsp:nvSpPr>
        <dsp:cNvPr id="0" name=""/>
        <dsp:cNvSpPr/>
      </dsp:nvSpPr>
      <dsp:spPr>
        <a:xfrm>
          <a:off x="5029121" y="1991329"/>
          <a:ext cx="766156" cy="660144"/>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7923A5-7DFE-43C3-BE03-7BD830407F92}">
      <dsp:nvSpPr>
        <dsp:cNvPr id="0" name=""/>
        <dsp:cNvSpPr/>
      </dsp:nvSpPr>
      <dsp:spPr>
        <a:xfrm>
          <a:off x="4576607" y="885475"/>
          <a:ext cx="1664098" cy="143964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0" kern="1200" dirty="0">
              <a:latin typeface="Open Sans" panose="020B0606030504020204" pitchFamily="34" charset="0"/>
              <a:ea typeface="Open Sans" panose="020B0606030504020204" pitchFamily="34" charset="0"/>
              <a:cs typeface="Open Sans" panose="020B0606030504020204" pitchFamily="34" charset="0"/>
            </a:rPr>
            <a:t>E</a:t>
          </a:r>
          <a:r>
            <a:rPr lang="en-GB" sz="1000" b="0" kern="1200" dirty="0">
              <a:latin typeface="Open Sans" panose="020B0606030504020204" pitchFamily="34" charset="0"/>
              <a:ea typeface="Open Sans" panose="020B0606030504020204" pitchFamily="34" charset="0"/>
              <a:cs typeface="Open Sans" panose="020B0606030504020204" pitchFamily="34" charset="0"/>
            </a:rPr>
            <a:t>nvironmenta</a:t>
          </a:r>
          <a:r>
            <a:rPr lang="pl-PL" sz="1000" b="0" kern="1200" dirty="0">
              <a:latin typeface="Open Sans" panose="020B0606030504020204" pitchFamily="34" charset="0"/>
              <a:ea typeface="Open Sans" panose="020B0606030504020204" pitchFamily="34" charset="0"/>
              <a:cs typeface="Open Sans" panose="020B0606030504020204" pitchFamily="34" charset="0"/>
            </a:rPr>
            <a:t>l</a:t>
          </a:r>
          <a:r>
            <a:rPr lang="en-GB" sz="1000" b="0" kern="1200" dirty="0">
              <a:latin typeface="Open Sans" panose="020B0606030504020204" pitchFamily="34" charset="0"/>
              <a:ea typeface="Open Sans" panose="020B0606030504020204" pitchFamily="34" charset="0"/>
              <a:cs typeface="Open Sans" panose="020B0606030504020204" pitchFamily="34" charset="0"/>
            </a:rPr>
            <a:t> sustainability</a:t>
          </a:r>
          <a:endParaRPr lang="pl-PL" sz="1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4852384" y="1124054"/>
        <a:ext cx="1112544" cy="962482"/>
      </dsp:txXfrm>
    </dsp:sp>
    <dsp:sp modelId="{65317398-B92F-4F3B-BD73-E3BD5D07F59B}">
      <dsp:nvSpPr>
        <dsp:cNvPr id="0" name=""/>
        <dsp:cNvSpPr/>
      </dsp:nvSpPr>
      <dsp:spPr>
        <a:xfrm>
          <a:off x="4407977" y="3384418"/>
          <a:ext cx="766156" cy="660144"/>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049C31-D2EA-424B-87C9-CD28DEDAA0B0}">
      <dsp:nvSpPr>
        <dsp:cNvPr id="0" name=""/>
        <dsp:cNvSpPr/>
      </dsp:nvSpPr>
      <dsp:spPr>
        <a:xfrm>
          <a:off x="4576607" y="2626217"/>
          <a:ext cx="1664098" cy="143964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0" kern="1200" dirty="0">
              <a:latin typeface="Open Sans" panose="020B0606030504020204" pitchFamily="34" charset="0"/>
              <a:ea typeface="Open Sans" panose="020B0606030504020204" pitchFamily="34" charset="0"/>
              <a:cs typeface="Open Sans" panose="020B0606030504020204" pitchFamily="34" charset="0"/>
            </a:rPr>
            <a:t>S</a:t>
          </a:r>
          <a:r>
            <a:rPr lang="en-GB" sz="1000" b="0" kern="1200" dirty="0">
              <a:latin typeface="Open Sans" panose="020B0606030504020204" pitchFamily="34" charset="0"/>
              <a:ea typeface="Open Sans" panose="020B0606030504020204" pitchFamily="34" charset="0"/>
              <a:cs typeface="Open Sans" panose="020B0606030504020204" pitchFamily="34" charset="0"/>
            </a:rPr>
            <a:t>ocio-economic renewal</a:t>
          </a:r>
          <a:endParaRPr lang="pl-PL" sz="1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4852384" y="2864796"/>
        <a:ext cx="1112544" cy="962482"/>
      </dsp:txXfrm>
    </dsp:sp>
    <dsp:sp modelId="{3DDAD547-5092-4FC6-84F3-3F9ED5BE49E3}">
      <dsp:nvSpPr>
        <dsp:cNvPr id="0" name=""/>
        <dsp:cNvSpPr/>
      </dsp:nvSpPr>
      <dsp:spPr>
        <a:xfrm>
          <a:off x="2867163" y="3529026"/>
          <a:ext cx="766156" cy="660144"/>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3210AE-E164-454F-8C6E-45184074D2E1}">
      <dsp:nvSpPr>
        <dsp:cNvPr id="0" name=""/>
        <dsp:cNvSpPr/>
      </dsp:nvSpPr>
      <dsp:spPr>
        <a:xfrm>
          <a:off x="3050436" y="3512683"/>
          <a:ext cx="1664098" cy="143964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0" kern="1200" dirty="0">
              <a:latin typeface="Open Sans" panose="020B0606030504020204" pitchFamily="34" charset="0"/>
              <a:ea typeface="Open Sans" panose="020B0606030504020204" pitchFamily="34" charset="0"/>
              <a:cs typeface="Open Sans" panose="020B0606030504020204" pitchFamily="34" charset="0"/>
            </a:rPr>
            <a:t>C</a:t>
          </a:r>
          <a:r>
            <a:rPr lang="en-GB" sz="1000" b="0" kern="1200" dirty="0">
              <a:latin typeface="Open Sans" panose="020B0606030504020204" pitchFamily="34" charset="0"/>
              <a:ea typeface="Open Sans" panose="020B0606030504020204" pitchFamily="34" charset="0"/>
              <a:cs typeface="Open Sans" panose="020B0606030504020204" pitchFamily="34" charset="0"/>
            </a:rPr>
            <a:t>limate change </a:t>
          </a:r>
          <a:r>
            <a:rPr lang="pl-PL" sz="1000" b="0" kern="1200" dirty="0">
              <a:latin typeface="Open Sans" panose="020B0606030504020204" pitchFamily="34" charset="0"/>
              <a:ea typeface="Open Sans" panose="020B0606030504020204" pitchFamily="34" charset="0"/>
              <a:cs typeface="Open Sans" panose="020B0606030504020204" pitchFamily="34" charset="0"/>
            </a:rPr>
            <a:t>resilience</a:t>
          </a:r>
        </a:p>
      </dsp:txBody>
      <dsp:txXfrm>
        <a:off x="3326213" y="3751262"/>
        <a:ext cx="1112544" cy="962482"/>
      </dsp:txXfrm>
    </dsp:sp>
    <dsp:sp modelId="{701BD926-76FB-40A5-99FC-4EAD87CE4625}">
      <dsp:nvSpPr>
        <dsp:cNvPr id="0" name=""/>
        <dsp:cNvSpPr/>
      </dsp:nvSpPr>
      <dsp:spPr>
        <a:xfrm>
          <a:off x="1958357" y="2295402"/>
          <a:ext cx="766156" cy="660144"/>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ABB47F-6C40-4E98-A749-345BC3F6695D}">
      <dsp:nvSpPr>
        <dsp:cNvPr id="0" name=""/>
        <dsp:cNvSpPr/>
      </dsp:nvSpPr>
      <dsp:spPr>
        <a:xfrm>
          <a:off x="1517179" y="2627207"/>
          <a:ext cx="1664098" cy="143964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0" kern="1200" dirty="0">
              <a:latin typeface="Open Sans" panose="020B0606030504020204" pitchFamily="34" charset="0"/>
              <a:ea typeface="Open Sans" panose="020B0606030504020204" pitchFamily="34" charset="0"/>
              <a:cs typeface="Open Sans" panose="020B0606030504020204" pitchFamily="34" charset="0"/>
            </a:rPr>
            <a:t>C</a:t>
          </a:r>
          <a:r>
            <a:rPr lang="en-GB" sz="1000" b="0" kern="1200" dirty="0">
              <a:latin typeface="Open Sans" panose="020B0606030504020204" pitchFamily="34" charset="0"/>
              <a:ea typeface="Open Sans" panose="020B0606030504020204" pitchFamily="34" charset="0"/>
              <a:cs typeface="Open Sans" panose="020B0606030504020204" pitchFamily="34" charset="0"/>
            </a:rPr>
            <a:t>ommunity well-being</a:t>
          </a:r>
          <a:endParaRPr lang="pl-PL" sz="1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792956" y="2865786"/>
        <a:ext cx="1112544" cy="962482"/>
      </dsp:txXfrm>
    </dsp:sp>
    <dsp:sp modelId="{DE30FA63-B13A-45C1-8470-3F8D18AF1FAE}">
      <dsp:nvSpPr>
        <dsp:cNvPr id="0" name=""/>
        <dsp:cNvSpPr/>
      </dsp:nvSpPr>
      <dsp:spPr>
        <a:xfrm>
          <a:off x="1517179" y="883494"/>
          <a:ext cx="1664098" cy="1439640"/>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l-PL" sz="1000" b="0" kern="1200" dirty="0">
              <a:latin typeface="Open Sans" panose="020B0606030504020204" pitchFamily="34" charset="0"/>
              <a:ea typeface="Open Sans" panose="020B0606030504020204" pitchFamily="34" charset="0"/>
              <a:cs typeface="Open Sans" panose="020B0606030504020204" pitchFamily="34" charset="0"/>
            </a:rPr>
            <a:t>L</a:t>
          </a:r>
          <a:r>
            <a:rPr lang="en-GB" sz="1000" b="0" kern="1200" dirty="0">
              <a:latin typeface="Open Sans" panose="020B0606030504020204" pitchFamily="34" charset="0"/>
              <a:ea typeface="Open Sans" panose="020B0606030504020204" pitchFamily="34" charset="0"/>
              <a:cs typeface="Open Sans" panose="020B0606030504020204" pitchFamily="34" charset="0"/>
            </a:rPr>
            <a:t>ocal entrepreneurship </a:t>
          </a:r>
          <a:endParaRPr lang="pl-PL" sz="10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792956" y="1122073"/>
        <a:ext cx="1112544" cy="96248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234C5E-F7D7-2046-B4D3-FEAAD11E33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5943C7-AFFB-0A44-B14A-71AD8E924E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9BFFEE-02C1-D34F-B368-531E7AF6C298}" type="datetimeFigureOut">
              <a:rPr lang="en-US" smtClean="0"/>
              <a:t>12/23/2024</a:t>
            </a:fld>
            <a:endParaRPr lang="en-US"/>
          </a:p>
        </p:txBody>
      </p:sp>
      <p:sp>
        <p:nvSpPr>
          <p:cNvPr id="4" name="Footer Placeholder 3">
            <a:extLst>
              <a:ext uri="{FF2B5EF4-FFF2-40B4-BE49-F238E27FC236}">
                <a16:creationId xmlns:a16="http://schemas.microsoft.com/office/drawing/2014/main" id="{CDA366BF-BC85-4647-9A27-F5DBBF483D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7A96A0-2516-2641-8F36-69962D37D7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05213F-2B90-9B46-AA6B-5C3A9C1784DF}" type="slidenum">
              <a:rPr lang="en-US" smtClean="0"/>
              <a:t>‹#›</a:t>
            </a:fld>
            <a:endParaRPr lang="en-US"/>
          </a:p>
        </p:txBody>
      </p:sp>
    </p:spTree>
    <p:extLst>
      <p:ext uri="{BB962C8B-B14F-4D97-AF65-F5344CB8AC3E}">
        <p14:creationId xmlns:p14="http://schemas.microsoft.com/office/powerpoint/2010/main" val="4291521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8AFC2-B9AD-9D45-A312-C31134993081}" type="datetimeFigureOut">
              <a:rPr lang="en-LU" smtClean="0"/>
              <a:t>12/23/2024</a:t>
            </a:fld>
            <a:endParaRPr lang="en-L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78849-6A58-5242-AAB8-69E086EC2380}" type="slidenum">
              <a:rPr lang="en-LU" smtClean="0"/>
              <a:t>‹#›</a:t>
            </a:fld>
            <a:endParaRPr lang="en-LU"/>
          </a:p>
        </p:txBody>
      </p:sp>
    </p:spTree>
    <p:extLst>
      <p:ext uri="{BB962C8B-B14F-4D97-AF65-F5344CB8AC3E}">
        <p14:creationId xmlns:p14="http://schemas.microsoft.com/office/powerpoint/2010/main" val="251828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78849-6A58-5242-AAB8-69E086EC2380}" type="slidenum">
              <a:rPr lang="en-LU" smtClean="0"/>
              <a:t>1</a:t>
            </a:fld>
            <a:endParaRPr lang="en-LU"/>
          </a:p>
        </p:txBody>
      </p:sp>
    </p:spTree>
    <p:extLst>
      <p:ext uri="{BB962C8B-B14F-4D97-AF65-F5344CB8AC3E}">
        <p14:creationId xmlns:p14="http://schemas.microsoft.com/office/powerpoint/2010/main" val="239939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8C2A4A1-8157-62EC-472B-5A50E4C0EF9E}"/>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B4A664BA-D89A-1831-DE15-E6892EFA9EF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EC0A0C96-E429-27B4-E4E8-5A75816C9A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9904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3D903BC-90E2-AC6B-E3E2-56E2054DE7F6}"/>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A519B9B3-83D5-51BD-DC34-4DB8DDB1662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F8865196-1181-5F99-6585-87C36A0F85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9767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E9F622C0-666C-1961-27F1-C55085B765E4}"/>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72144C31-B1F6-70A2-31B7-3B38897D40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7FC63C4C-D337-1CAD-C0C4-E458D6A7A5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245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FA3A2FB-98BE-D015-C013-B3904A856377}"/>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045BAA2F-B04D-1604-3DA8-AACFF52F7F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BB7542D6-881E-8F25-E47A-562F55EFE2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19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AD1F33D-6B6C-6FCD-85B4-91AFCD815B78}"/>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9ED3877D-9A0D-6778-2059-CCB0BA8E70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BC049AB6-F30E-E5A6-F64B-F810EAFAC9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622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A4FBB56-06AD-CFDC-1F85-C78239EBF5EA}"/>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ACD45DA2-C813-CB75-B56D-C4D8C35C97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5D649F4F-F4D9-2457-E6D3-1E51DC8EA8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9867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DAE0642E-0F0E-6323-7ABE-40CB5CCA60D1}"/>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96081C3E-43D3-F181-7522-F8799565A0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F3F5CB76-32D1-888E-B8F9-807E161C26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314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156CDCC4-5CB8-FD22-E1C9-B5D70D0A42EB}"/>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94AE28D2-5198-3555-148D-2D9BDBFB926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52E09EF9-2420-AEB3-E1A3-F15A5FCAF0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519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258E34BD-E291-E589-4D9D-B531EB98C4D5}"/>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5C4D74C8-A8DA-50A7-5751-E59591C6436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B6CF02E1-49C9-D59D-D858-FFA6143CF6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5159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4779E22-7673-8D4A-091D-A06981D98149}"/>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DA598D73-385D-D6C6-2FCA-BCCF9C81612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EC982240-E795-0C9A-1D1A-500DDC0411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57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C7D4AC6-D3D5-A14B-DAE2-6EC475F0F36C}"/>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32F8F3E1-CF5B-5CAD-72E5-5B471A870DC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C32701EE-3B2C-FBCF-8026-C8613568CF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8312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BAC9BFE7-68A8-04BD-A0DB-A5309BC76ECF}"/>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500438EB-3F27-ECC6-B1F5-BF28955F15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EAF4154C-A296-E423-2B2D-0DED913A81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1782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ECB7F57-9954-24D6-BE51-4F139A227B68}"/>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A4F962DE-97DB-CF19-138B-3554563DEA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F389340C-3B71-C43B-C509-85D006D4AD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9322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1BEBBF73-55E0-7D40-749C-E4F4D78E8674}"/>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92AFB6A1-F964-76EF-DBAD-7C672A3A240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1F46ADAB-0672-8634-6EC8-DD93F9889E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4559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7206085-DD06-3957-682A-927288BC7EED}"/>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0C538DCA-7D34-25EE-81BD-98185EC8B40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20230487-5219-701F-2059-5419C29D56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0040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DD92744-276E-ED82-86FA-249B10B934DD}"/>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A7590778-4BB7-BBC6-3924-57133E427C1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20FC9896-D3E1-35D0-D522-45FEA5F29B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9800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85D3F26F-4F75-1648-085F-0D1D985BFB35}"/>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5DB01EBE-3F59-D7A3-A5DB-A306E21DC4C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EAF37614-A7C3-0FBA-7DAA-55E3620606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5294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CD6C51D-7C73-315F-3EE1-9444CDC81C50}"/>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AC9B14C1-65AF-BD28-5CCC-A1A5557A8A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C96C6E54-0A4C-0042-19FC-368B289A12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4990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B1085FDF-622D-8FD6-9797-E61D1F57F736}"/>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A5FA315B-C365-B5FE-F329-1BF6AFE9EFA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64816EFD-115D-CA17-F254-48402F5D3E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155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1662AE0-ACBA-B98D-B4C1-1AE6430B12A7}"/>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64468823-A383-7432-707D-725D306817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1DBF40F0-B9D0-8C3A-6223-F043518F2D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662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99F6123-D2FA-3155-FE9D-49DC6CD62792}"/>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D19D7CE1-9A27-3F47-9594-15D469E204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7AD70944-3AFC-0C20-B147-38DAF3FA11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4907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07153B4-932B-88DE-9139-327C5AE35C7F}"/>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87A9C047-576A-0ACC-A29E-918EEF63B1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28E6845C-3BED-AE28-D763-DD8C2EC649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152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3FEEE31A-B012-74F8-E0A0-86077AB02C42}"/>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E59D120B-8EBA-80CC-A1E5-C6B83587CD0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AB4DE1FB-3A18-BC6D-01F7-9CE7710260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42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D16ACC3B-4E4A-647F-E517-40A3C8177EE2}"/>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13D57BBC-EDC0-4C18-44D2-E6AC6DF3E2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A652AAD7-10A9-320A-4D9C-F8CFA0A2A2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1013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39478BD-C530-B533-56E3-86C3EAF595DB}"/>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2AF3731B-C881-64C7-A96F-50C430DC68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2A27C3B6-092F-8FEA-7738-AB74C509A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942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DB6A1656-E451-2625-7C21-CE55A520708B}"/>
            </a:ext>
          </a:extLst>
        </p:cNvPr>
        <p:cNvGrpSpPr/>
        <p:nvPr/>
      </p:nvGrpSpPr>
      <p:grpSpPr>
        <a:xfrm>
          <a:off x="0" y="0"/>
          <a:ext cx="0" cy="0"/>
          <a:chOff x="0" y="0"/>
          <a:chExt cx="0" cy="0"/>
        </a:xfrm>
      </p:grpSpPr>
      <p:sp>
        <p:nvSpPr>
          <p:cNvPr id="69" name="Google Shape;69;p2:notes">
            <a:extLst>
              <a:ext uri="{FF2B5EF4-FFF2-40B4-BE49-F238E27FC236}">
                <a16:creationId xmlns:a16="http://schemas.microsoft.com/office/drawing/2014/main" id="{87D87D05-C616-1DD2-C78B-3DD152C70A0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p2:notes">
            <a:extLst>
              <a:ext uri="{FF2B5EF4-FFF2-40B4-BE49-F238E27FC236}">
                <a16:creationId xmlns:a16="http://schemas.microsoft.com/office/drawing/2014/main" id="{C0DA4FF6-3CCA-BBE3-EAD5-7C4C97CDEF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255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Title page">
    <p:spTree>
      <p:nvGrpSpPr>
        <p:cNvPr id="1" name=""/>
        <p:cNvGrpSpPr/>
        <p:nvPr/>
      </p:nvGrpSpPr>
      <p:grpSpPr>
        <a:xfrm>
          <a:off x="0" y="0"/>
          <a:ext cx="0" cy="0"/>
          <a:chOff x="0" y="0"/>
          <a:chExt cx="0" cy="0"/>
        </a:xfrm>
      </p:grpSpPr>
      <p:sp>
        <p:nvSpPr>
          <p:cNvPr id="8" name="PH nr">
            <a:extLst>
              <a:ext uri="{FF2B5EF4-FFF2-40B4-BE49-F238E27FC236}">
                <a16:creationId xmlns:a16="http://schemas.microsoft.com/office/drawing/2014/main" id="{39562968-8106-F841-9635-7E9E4D159A24}"/>
              </a:ext>
            </a:extLst>
          </p:cNvPr>
          <p:cNvSpPr>
            <a:spLocks noGrp="1"/>
          </p:cNvSpPr>
          <p:nvPr>
            <p:ph type="body" sz="quarter" idx="11" hasCustomPrompt="1"/>
          </p:nvPr>
        </p:nvSpPr>
        <p:spPr>
          <a:xfrm>
            <a:off x="6056" y="1787131"/>
            <a:ext cx="3960000" cy="2880000"/>
          </a:xfrm>
        </p:spPr>
        <p:txBody>
          <a:bodyPr>
            <a:noAutofit/>
          </a:bodyPr>
          <a:lstStyle>
            <a:lvl1pPr marL="0" indent="0" algn="r">
              <a:buNone/>
              <a:defRPr sz="19600">
                <a:solidFill>
                  <a:srgbClr val="95948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LU" dirty="0"/>
              <a:t>1.</a:t>
            </a:r>
          </a:p>
        </p:txBody>
      </p:sp>
      <p:sp>
        <p:nvSpPr>
          <p:cNvPr id="9" name="PH Title">
            <a:extLst>
              <a:ext uri="{FF2B5EF4-FFF2-40B4-BE49-F238E27FC236}">
                <a16:creationId xmlns:a16="http://schemas.microsoft.com/office/drawing/2014/main" id="{12814867-7861-A94F-A615-7F86553830A3}"/>
              </a:ext>
            </a:extLst>
          </p:cNvPr>
          <p:cNvSpPr>
            <a:spLocks noGrp="1"/>
          </p:cNvSpPr>
          <p:nvPr>
            <p:ph type="body" sz="quarter" idx="12" hasCustomPrompt="1"/>
          </p:nvPr>
        </p:nvSpPr>
        <p:spPr>
          <a:xfrm>
            <a:off x="4136172" y="1871011"/>
            <a:ext cx="7200000" cy="2880000"/>
          </a:xfrm>
        </p:spPr>
        <p:txBody>
          <a:bodyPr>
            <a:normAutofit/>
          </a:bodyPr>
          <a:lstStyle>
            <a:lvl1pPr marL="0" indent="0">
              <a:lnSpc>
                <a:spcPct val="100000"/>
              </a:lnSpc>
              <a:spcBef>
                <a:spcPts val="0"/>
              </a:spcBef>
              <a:buNone/>
              <a:defRPr sz="4800" b="0" i="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fr-CH" dirty="0" err="1"/>
              <a:t>Chapter</a:t>
            </a:r>
            <a:r>
              <a:rPr lang="fr-CH" dirty="0"/>
              <a:t> </a:t>
            </a:r>
          </a:p>
          <a:p>
            <a:pPr lvl="0"/>
            <a:r>
              <a:rPr lang="en-LU"/>
              <a:t>Title</a:t>
            </a:r>
            <a:endParaRPr lang="en-LU" dirty="0"/>
          </a:p>
        </p:txBody>
      </p:sp>
    </p:spTree>
    <p:extLst>
      <p:ext uri="{BB962C8B-B14F-4D97-AF65-F5344CB8AC3E}">
        <p14:creationId xmlns:p14="http://schemas.microsoft.com/office/powerpoint/2010/main" val="139955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0A14-D314-0F4D-87E0-282918077907}"/>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1057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hapterbreak">
    <p:bg>
      <p:bgPr>
        <a:solidFill>
          <a:srgbClr val="708792"/>
        </a:solidFill>
        <a:effectLst/>
      </p:bgPr>
    </p:bg>
    <p:spTree>
      <p:nvGrpSpPr>
        <p:cNvPr id="1" name=""/>
        <p:cNvGrpSpPr/>
        <p:nvPr/>
      </p:nvGrpSpPr>
      <p:grpSpPr>
        <a:xfrm>
          <a:off x="0" y="0"/>
          <a:ext cx="0" cy="0"/>
          <a:chOff x="0" y="0"/>
          <a:chExt cx="0" cy="0"/>
        </a:xfrm>
      </p:grpSpPr>
      <p:sp>
        <p:nvSpPr>
          <p:cNvPr id="6" name="Textplatzhalter 6"/>
          <p:cNvSpPr>
            <a:spLocks noGrp="1"/>
          </p:cNvSpPr>
          <p:nvPr>
            <p:ph type="body" sz="quarter" idx="11" hasCustomPrompt="1"/>
          </p:nvPr>
        </p:nvSpPr>
        <p:spPr>
          <a:xfrm>
            <a:off x="719666" y="1526493"/>
            <a:ext cx="10879668" cy="2580216"/>
          </a:xfrm>
        </p:spPr>
        <p:txBody>
          <a:bodyPr anchor="b">
            <a:normAutofit/>
          </a:bodyPr>
          <a:lstStyle>
            <a:lvl1pPr marL="0" indent="0" algn="ctr">
              <a:buNone/>
              <a:defRPr sz="4267" b="1" baseline="0">
                <a:solidFill>
                  <a:schemeClr val="bg1"/>
                </a:solidFill>
              </a:defRPr>
            </a:lvl1pPr>
          </a:lstStyle>
          <a:p>
            <a:pPr lvl="0"/>
            <a:r>
              <a:rPr lang="de-DE" dirty="0" err="1"/>
              <a:t>Define</a:t>
            </a:r>
            <a:r>
              <a:rPr lang="de-DE" dirty="0"/>
              <a:t> </a:t>
            </a:r>
            <a:r>
              <a:rPr lang="de-DE" dirty="0" err="1"/>
              <a:t>your</a:t>
            </a:r>
            <a:r>
              <a:rPr lang="de-DE" dirty="0"/>
              <a:t> </a:t>
            </a:r>
            <a:r>
              <a:rPr lang="de-DE" dirty="0" err="1"/>
              <a:t>channel</a:t>
            </a:r>
            <a:r>
              <a:rPr lang="de-DE" dirty="0"/>
              <a:t> mix </a:t>
            </a:r>
            <a:r>
              <a:rPr lang="de-DE" dirty="0" err="1"/>
              <a:t>carefully</a:t>
            </a:r>
            <a:br>
              <a:rPr lang="de-DE" dirty="0"/>
            </a:br>
            <a:r>
              <a:rPr lang="de-DE" dirty="0"/>
              <a:t>to </a:t>
            </a:r>
            <a:r>
              <a:rPr lang="de-DE" dirty="0" err="1"/>
              <a:t>ensure</a:t>
            </a:r>
            <a:r>
              <a:rPr lang="de-DE" dirty="0"/>
              <a:t> that </a:t>
            </a:r>
            <a:r>
              <a:rPr lang="de-DE" dirty="0" err="1"/>
              <a:t>you</a:t>
            </a:r>
            <a:r>
              <a:rPr lang="de-DE" dirty="0"/>
              <a:t> </a:t>
            </a:r>
            <a:r>
              <a:rPr lang="de-DE" dirty="0" err="1"/>
              <a:t>really</a:t>
            </a:r>
            <a:br>
              <a:rPr lang="de-DE" dirty="0"/>
            </a:br>
            <a:r>
              <a:rPr lang="de-DE" dirty="0" err="1"/>
              <a:t>reach</a:t>
            </a:r>
            <a:r>
              <a:rPr lang="de-DE" dirty="0"/>
              <a:t> </a:t>
            </a:r>
            <a:r>
              <a:rPr lang="de-DE" dirty="0" err="1"/>
              <a:t>your</a:t>
            </a:r>
            <a:r>
              <a:rPr lang="de-DE" dirty="0"/>
              <a:t> </a:t>
            </a:r>
            <a:r>
              <a:rPr lang="de-DE" dirty="0" err="1"/>
              <a:t>audience</a:t>
            </a:r>
            <a:endParaRPr lang="de-DE" dirty="0"/>
          </a:p>
        </p:txBody>
      </p:sp>
      <p:sp>
        <p:nvSpPr>
          <p:cNvPr id="7" name="Textplatzhalter 10"/>
          <p:cNvSpPr>
            <a:spLocks noGrp="1"/>
          </p:cNvSpPr>
          <p:nvPr>
            <p:ph type="body" sz="quarter" idx="12" hasCustomPrompt="1"/>
          </p:nvPr>
        </p:nvSpPr>
        <p:spPr>
          <a:xfrm>
            <a:off x="3963455" y="4640826"/>
            <a:ext cx="4392084" cy="1281364"/>
          </a:xfrm>
        </p:spPr>
        <p:txBody>
          <a:bodyPr>
            <a:normAutofit/>
          </a:bodyPr>
          <a:lstStyle>
            <a:lvl1pPr marL="0" indent="0" algn="ctr">
              <a:buNone/>
              <a:defRPr sz="2667">
                <a:solidFill>
                  <a:schemeClr val="bg1"/>
                </a:solidFill>
              </a:defRPr>
            </a:lvl1pPr>
          </a:lstStyle>
          <a:p>
            <a:pPr lvl="0"/>
            <a:r>
              <a:rPr lang="de-DE" dirty="0"/>
              <a:t>Subtext</a:t>
            </a:r>
          </a:p>
        </p:txBody>
      </p:sp>
      <p:cxnSp>
        <p:nvCxnSpPr>
          <p:cNvPr id="10" name="Gerade Verbindung 7"/>
          <p:cNvCxnSpPr/>
          <p:nvPr userDrawn="1"/>
        </p:nvCxnSpPr>
        <p:spPr>
          <a:xfrm>
            <a:off x="4219802" y="4433911"/>
            <a:ext cx="37523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55346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563E3-5589-7A4D-913F-2C0DB99C2C6C}"/>
              </a:ext>
            </a:extLst>
          </p:cNvPr>
          <p:cNvSpPr>
            <a:spLocks noGrp="1"/>
          </p:cNvSpPr>
          <p:nvPr>
            <p:ph idx="1"/>
          </p:nvPr>
        </p:nvSpPr>
        <p:spPr/>
        <p:txBody>
          <a:bodyPr/>
          <a:lstStyle>
            <a:lvl1pPr>
              <a:defRPr b="1" i="0"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8">
            <a:extLst>
              <a:ext uri="{FF2B5EF4-FFF2-40B4-BE49-F238E27FC236}">
                <a16:creationId xmlns:a16="http://schemas.microsoft.com/office/drawing/2014/main" id="{6441D523-8FB1-0741-9A90-3EB7DA5E6C6B}"/>
              </a:ext>
            </a:extLst>
          </p:cNvPr>
          <p:cNvSpPr>
            <a:spLocks noGrp="1"/>
          </p:cNvSpPr>
          <p:nvPr>
            <p:ph type="title"/>
          </p:nvPr>
        </p:nvSpPr>
        <p:spPr/>
        <p:txBody>
          <a:bodyPr>
            <a:normAutofit/>
          </a:bodyPr>
          <a:lstStyle>
            <a:lvl1pPr>
              <a:defRPr sz="3600" baseline="0"/>
            </a:lvl1pPr>
          </a:lstStyle>
          <a:p>
            <a:r>
              <a:rPr lang="en-GB"/>
              <a:t>Click to edit Master title style</a:t>
            </a:r>
            <a:endParaRPr lang="en-US" dirty="0"/>
          </a:p>
        </p:txBody>
      </p:sp>
    </p:spTree>
    <p:extLst>
      <p:ext uri="{BB962C8B-B14F-4D97-AF65-F5344CB8AC3E}">
        <p14:creationId xmlns:p14="http://schemas.microsoft.com/office/powerpoint/2010/main" val="245696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91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40D-F525-4C4B-9C01-A04F319008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6CFB876-C58C-724F-AB30-DDB121D8C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50049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0A14-D314-0F4D-87E0-282918077907}"/>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64264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itle page">
    <p:spTree>
      <p:nvGrpSpPr>
        <p:cNvPr id="1" name=""/>
        <p:cNvGrpSpPr/>
        <p:nvPr/>
      </p:nvGrpSpPr>
      <p:grpSpPr>
        <a:xfrm>
          <a:off x="0" y="0"/>
          <a:ext cx="0" cy="0"/>
          <a:chOff x="0" y="0"/>
          <a:chExt cx="0" cy="0"/>
        </a:xfrm>
      </p:grpSpPr>
      <p:sp>
        <p:nvSpPr>
          <p:cNvPr id="8" name="PH nr">
            <a:extLst>
              <a:ext uri="{FF2B5EF4-FFF2-40B4-BE49-F238E27FC236}">
                <a16:creationId xmlns:a16="http://schemas.microsoft.com/office/drawing/2014/main" id="{39562968-8106-F841-9635-7E9E4D159A24}"/>
              </a:ext>
            </a:extLst>
          </p:cNvPr>
          <p:cNvSpPr>
            <a:spLocks noGrp="1"/>
          </p:cNvSpPr>
          <p:nvPr>
            <p:ph type="body" sz="quarter" idx="11" hasCustomPrompt="1"/>
          </p:nvPr>
        </p:nvSpPr>
        <p:spPr>
          <a:xfrm>
            <a:off x="6056" y="1787131"/>
            <a:ext cx="3960000" cy="2880000"/>
          </a:xfrm>
        </p:spPr>
        <p:txBody>
          <a:bodyPr>
            <a:noAutofit/>
          </a:bodyPr>
          <a:lstStyle>
            <a:lvl1pPr marL="0" indent="0" algn="r">
              <a:buNone/>
              <a:defRPr sz="19600">
                <a:solidFill>
                  <a:srgbClr val="95948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LU" dirty="0"/>
              <a:t>1.</a:t>
            </a:r>
          </a:p>
        </p:txBody>
      </p:sp>
      <p:sp>
        <p:nvSpPr>
          <p:cNvPr id="9" name="PH Title">
            <a:extLst>
              <a:ext uri="{FF2B5EF4-FFF2-40B4-BE49-F238E27FC236}">
                <a16:creationId xmlns:a16="http://schemas.microsoft.com/office/drawing/2014/main" id="{12814867-7861-A94F-A615-7F86553830A3}"/>
              </a:ext>
            </a:extLst>
          </p:cNvPr>
          <p:cNvSpPr>
            <a:spLocks noGrp="1"/>
          </p:cNvSpPr>
          <p:nvPr>
            <p:ph type="body" sz="quarter" idx="12" hasCustomPrompt="1"/>
          </p:nvPr>
        </p:nvSpPr>
        <p:spPr>
          <a:xfrm>
            <a:off x="4136172" y="1871011"/>
            <a:ext cx="7200000" cy="2880000"/>
          </a:xfrm>
        </p:spPr>
        <p:txBody>
          <a:bodyPr>
            <a:normAutofit/>
          </a:bodyPr>
          <a:lstStyle>
            <a:lvl1pPr marL="0" indent="0">
              <a:lnSpc>
                <a:spcPct val="100000"/>
              </a:lnSpc>
              <a:spcBef>
                <a:spcPts val="0"/>
              </a:spcBef>
              <a:buNone/>
              <a:defRPr sz="4800" b="0" i="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fr-CH" dirty="0" err="1"/>
              <a:t>Chapter</a:t>
            </a:r>
            <a:r>
              <a:rPr lang="fr-CH" dirty="0"/>
              <a:t> </a:t>
            </a:r>
          </a:p>
          <a:p>
            <a:pPr lvl="0"/>
            <a:r>
              <a:rPr lang="en-LU"/>
              <a:t>Title</a:t>
            </a:r>
            <a:endParaRPr lang="en-LU" dirty="0"/>
          </a:p>
        </p:txBody>
      </p:sp>
    </p:spTree>
    <p:extLst>
      <p:ext uri="{BB962C8B-B14F-4D97-AF65-F5344CB8AC3E}">
        <p14:creationId xmlns:p14="http://schemas.microsoft.com/office/powerpoint/2010/main" val="130432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563E3-5589-7A4D-913F-2C0DB99C2C6C}"/>
              </a:ext>
            </a:extLst>
          </p:cNvPr>
          <p:cNvSpPr>
            <a:spLocks noGrp="1"/>
          </p:cNvSpPr>
          <p:nvPr>
            <p:ph idx="1"/>
          </p:nvPr>
        </p:nvSpPr>
        <p:spPr/>
        <p:txBody>
          <a:bodyPr/>
          <a:lstStyle>
            <a:lvl1pPr>
              <a:defRPr b="1" i="0"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8">
            <a:extLst>
              <a:ext uri="{FF2B5EF4-FFF2-40B4-BE49-F238E27FC236}">
                <a16:creationId xmlns:a16="http://schemas.microsoft.com/office/drawing/2014/main" id="{6441D523-8FB1-0741-9A90-3EB7DA5E6C6B}"/>
              </a:ext>
            </a:extLst>
          </p:cNvPr>
          <p:cNvSpPr>
            <a:spLocks noGrp="1"/>
          </p:cNvSpPr>
          <p:nvPr>
            <p:ph type="title"/>
          </p:nvPr>
        </p:nvSpPr>
        <p:spPr/>
        <p:txBody>
          <a:bodyPr>
            <a:normAutofit/>
          </a:bodyPr>
          <a:lstStyle>
            <a:lvl1pPr>
              <a:defRPr sz="3600" baseline="0"/>
            </a:lvl1pPr>
          </a:lstStyle>
          <a:p>
            <a:r>
              <a:rPr lang="en-GB"/>
              <a:t>Click to edit Master title style</a:t>
            </a:r>
            <a:endParaRPr lang="en-US" dirty="0"/>
          </a:p>
        </p:txBody>
      </p:sp>
    </p:spTree>
    <p:extLst>
      <p:ext uri="{BB962C8B-B14F-4D97-AF65-F5344CB8AC3E}">
        <p14:creationId xmlns:p14="http://schemas.microsoft.com/office/powerpoint/2010/main" val="513168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858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40D-F525-4C4B-9C01-A04F319008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6CFB876-C58C-724F-AB30-DDB121D8C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827422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E1E204-95BD-C64E-9AF8-3484D6D8E776}"/>
              </a:ext>
            </a:extLst>
          </p:cNvPr>
          <p:cNvSpPr/>
          <p:nvPr userDrawn="1"/>
        </p:nvSpPr>
        <p:spPr>
          <a:xfrm>
            <a:off x="0" y="6655202"/>
            <a:ext cx="12192000" cy="216319"/>
          </a:xfrm>
          <a:prstGeom prst="rect">
            <a:avLst/>
          </a:prstGeom>
          <a:solidFill>
            <a:srgbClr val="32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 name="Title Placeholder 1">
            <a:extLst>
              <a:ext uri="{FF2B5EF4-FFF2-40B4-BE49-F238E27FC236}">
                <a16:creationId xmlns:a16="http://schemas.microsoft.com/office/drawing/2014/main" id="{55790542-D4A0-4449-9B95-7C3D8BCFA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304ABBD-A6F1-6647-B544-59258C2B0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Box 7">
            <a:extLst>
              <a:ext uri="{FF2B5EF4-FFF2-40B4-BE49-F238E27FC236}">
                <a16:creationId xmlns:a16="http://schemas.microsoft.com/office/drawing/2014/main" id="{58CBB389-1FC5-9241-8F0E-5EFE45C6A136}"/>
              </a:ext>
            </a:extLst>
          </p:cNvPr>
          <p:cNvSpPr txBox="1"/>
          <p:nvPr userDrawn="1"/>
        </p:nvSpPr>
        <p:spPr>
          <a:xfrm>
            <a:off x="11043090" y="-5631"/>
            <a:ext cx="1152220" cy="276999"/>
          </a:xfrm>
          <a:prstGeom prst="rect">
            <a:avLst/>
          </a:prstGeom>
          <a:solidFill>
            <a:schemeClr val="tx1"/>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4835AFB5-5EA9-C74E-A07C-DC34F95845EC}" type="slidenum">
              <a:rPr lang="en-US" sz="12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a:extLst>
              <a:ext uri="{FF2B5EF4-FFF2-40B4-BE49-F238E27FC236}">
                <a16:creationId xmlns:a16="http://schemas.microsoft.com/office/drawing/2014/main" id="{75A039BC-8FD7-7749-A038-07FB45CF9C9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883788" y="6655202"/>
            <a:ext cx="1308212" cy="216319"/>
          </a:xfrm>
          <a:prstGeom prst="rect">
            <a:avLst/>
          </a:prstGeom>
        </p:spPr>
      </p:pic>
    </p:spTree>
    <p:extLst>
      <p:ext uri="{BB962C8B-B14F-4D97-AF65-F5344CB8AC3E}">
        <p14:creationId xmlns:p14="http://schemas.microsoft.com/office/powerpoint/2010/main" val="1913419296"/>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5" r:id="rId3"/>
    <p:sldLayoutId id="2147483649" r:id="rId4"/>
    <p:sldLayoutId id="2147483654" r:id="rId5"/>
  </p:sldLayoutIdLst>
  <p:txStyles>
    <p:titleStyle>
      <a:lvl1pPr algn="l" defTabSz="914400" rtl="0" eaLnBrk="1" latinLnBrk="0" hangingPunct="1">
        <a:lnSpc>
          <a:spcPct val="90000"/>
        </a:lnSpc>
        <a:spcBef>
          <a:spcPct val="0"/>
        </a:spcBef>
        <a:buNone/>
        <a:defRPr sz="4400" b="1" i="0" kern="1200" baseline="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E1E204-95BD-C64E-9AF8-3484D6D8E776}"/>
              </a:ext>
            </a:extLst>
          </p:cNvPr>
          <p:cNvSpPr/>
          <p:nvPr userDrawn="1"/>
        </p:nvSpPr>
        <p:spPr>
          <a:xfrm>
            <a:off x="0" y="6655202"/>
            <a:ext cx="12192000" cy="216319"/>
          </a:xfrm>
          <a:prstGeom prst="rect">
            <a:avLst/>
          </a:prstGeom>
          <a:solidFill>
            <a:srgbClr val="32B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 name="Title Placeholder 1">
            <a:extLst>
              <a:ext uri="{FF2B5EF4-FFF2-40B4-BE49-F238E27FC236}">
                <a16:creationId xmlns:a16="http://schemas.microsoft.com/office/drawing/2014/main" id="{55790542-D4A0-4449-9B95-7C3D8BCFA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304ABBD-A6F1-6647-B544-59258C2B0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Box 7">
            <a:extLst>
              <a:ext uri="{FF2B5EF4-FFF2-40B4-BE49-F238E27FC236}">
                <a16:creationId xmlns:a16="http://schemas.microsoft.com/office/drawing/2014/main" id="{58CBB389-1FC5-9241-8F0E-5EFE45C6A136}"/>
              </a:ext>
            </a:extLst>
          </p:cNvPr>
          <p:cNvSpPr txBox="1"/>
          <p:nvPr userDrawn="1"/>
        </p:nvSpPr>
        <p:spPr>
          <a:xfrm>
            <a:off x="11043090" y="-5631"/>
            <a:ext cx="1152220" cy="276999"/>
          </a:xfrm>
          <a:prstGeom prst="rect">
            <a:avLst/>
          </a:prstGeom>
          <a:solidFill>
            <a:schemeClr val="tx1"/>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4835AFB5-5EA9-C74E-A07C-DC34F95845EC}" type="slidenum">
              <a:rPr lang="en-US" sz="12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a:extLst>
              <a:ext uri="{FF2B5EF4-FFF2-40B4-BE49-F238E27FC236}">
                <a16:creationId xmlns:a16="http://schemas.microsoft.com/office/drawing/2014/main" id="{75A039BC-8FD7-7749-A038-07FB45CF9C9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83788" y="6655202"/>
            <a:ext cx="1308212" cy="216319"/>
          </a:xfrm>
          <a:prstGeom prst="rect">
            <a:avLst/>
          </a:prstGeom>
        </p:spPr>
      </p:pic>
    </p:spTree>
    <p:extLst>
      <p:ext uri="{BB962C8B-B14F-4D97-AF65-F5344CB8AC3E}">
        <p14:creationId xmlns:p14="http://schemas.microsoft.com/office/powerpoint/2010/main" val="3527681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b="1" i="0" kern="1200" baseline="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www.interregeurope.eu/good-practices/low-cost-actions-to-mobilize-citizens-in-climate-adaptatio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www.interregeurope.eu/sites/default/files/2024-04/2.2.%20Collection%20of%20practices%20-%20conclusions%20and%20recommendations_def.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interregeurope.eu/sites/default/files/2024-04/2.2.%20Collection%20of%20practices%20-%20conclusions%20and%20recommendations_def.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terregeurope.eu/good-practices/the-st-joseph-church-area-deseals-sint-jozef-breekt-uit"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interregeurope.eu/sites/default/files/2024-04/2.2.%20Collection%20of%20practices%20-%20conclusions%20and%20recommendations_def.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fotopolska.eu/Nowy_Dwor_Mazowiecki/u81062,pl_Solny.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udela.es/noticia/hoy-27-de-marzo-se-abre-al-publico-el-corredor-verde-turistico-de-tudela"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hyperlink" Target="https://www.interregeurope.eu/sites/default/files/2024-04/2.2.%20Collection%20of%20practices%20-%20conclusions%20and%20recommendations_def.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nowydwormaz.pl/biblioteka/635,aktualnosci?tresc=2729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youtube.com/watch?v=9MbUa-d8H1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interregeurope.eu/good-practices/rsl-op-post"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hyperlink" Target="https://www.interregeurope.eu/good-practices/association-tuvu-close-to-be-close-to-those-who-need-it"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hyperlink" Target="https://www.interregeurope.eu/sites/default/files/2024-04/2.2.%20Collection%20of%20practices%20-%20conclusions%20and%20recommendations_def.pdf" TargetMode="External"/><Relationship Id="rId4" Type="http://schemas.openxmlformats.org/officeDocument/2006/relationships/hyperlink" Target="http://www.biedribatuvu.lv/hom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nowydwormaz.pl/96,kasyno-oficerskie"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buurten.roeselare.be/een-nieuwe-groene-speelruimt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hyperlink" Target="https://www.youtube.com/watch?v=vuuU-rK_cJI"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iudadagroalimentaria.es/?lang=e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hyperlink" Target="https://www.interregeurope.eu/good-practices/bruveru-klets-bruveru-barn-relaxation-leisure-time-celebrations-wedding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hyperlink" Target="https://www.interregeurope.eu/sites/default/files/2024-04/2.2.%20Collection%20of%20practices%20-%20conclusions%20and%20recommendations_def.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commission.europa.eu/eu-regional-and-urban-development/topics/cities-and-urban-development/urban-agenda-eu_en"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www.interregeurope.eu/policy-solutions/policy-briefs" TargetMode="External"/><Relationship Id="rId4" Type="http://schemas.openxmlformats.org/officeDocument/2006/relationships/hyperlink" Target="https://new-european-bauhaus.europa.eu/policy-ecosystem_en#ref-2-territorial-policie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www.interregeurope.eu/sites/default/files/2024-04/2.2.%20Collection%20of%20practices%20-%20conclusions%20and%20recommendations_def.pdf"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new-european-bauhaus.europa.eu/tools-and-resources/use-compass_en"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C57B26F-45BD-D83E-6BD1-5EF482904FC5}"/>
              </a:ext>
            </a:extLst>
          </p:cNvPr>
          <p:cNvPicPr>
            <a:picLocks noChangeAspect="1"/>
          </p:cNvPicPr>
          <p:nvPr/>
        </p:nvPicPr>
        <p:blipFill>
          <a:blip r:embed="rId3"/>
          <a:stretch>
            <a:fillRect/>
          </a:stretch>
        </p:blipFill>
        <p:spPr>
          <a:xfrm>
            <a:off x="659814" y="296370"/>
            <a:ext cx="6300229" cy="2261621"/>
          </a:xfrm>
          <a:prstGeom prst="rect">
            <a:avLst/>
          </a:prstGeom>
        </p:spPr>
      </p:pic>
      <p:sp>
        <p:nvSpPr>
          <p:cNvPr id="7" name="TextBox 6">
            <a:extLst>
              <a:ext uri="{FF2B5EF4-FFF2-40B4-BE49-F238E27FC236}">
                <a16:creationId xmlns:a16="http://schemas.microsoft.com/office/drawing/2014/main" id="{8AA1F93D-AEF5-EF1E-1402-5155E893AF89}"/>
              </a:ext>
            </a:extLst>
          </p:cNvPr>
          <p:cNvSpPr txBox="1"/>
          <p:nvPr/>
        </p:nvSpPr>
        <p:spPr>
          <a:xfrm>
            <a:off x="914655" y="4585295"/>
            <a:ext cx="8310264" cy="815608"/>
          </a:xfrm>
          <a:prstGeom prst="rect">
            <a:avLst/>
          </a:prstGeom>
          <a:noFill/>
        </p:spPr>
        <p:txBody>
          <a:bodyPr wrap="square" rtlCol="0">
            <a:spAutoFit/>
          </a:bodyPr>
          <a:lstStyle/>
          <a:p>
            <a:pPr>
              <a:spcAft>
                <a:spcPts val="600"/>
              </a:spcAft>
            </a:pPr>
            <a:r>
              <a:rPr lang="pl-PL" sz="2400" b="1" dirty="0">
                <a:latin typeface="Open Sans Semibold" panose="020B0606030504020204" pitchFamily="34" charset="0"/>
                <a:ea typeface="Open Sans Semibold" panose="020B0606030504020204" pitchFamily="34" charset="0"/>
                <a:cs typeface="Open Sans Semibold" panose="020B0606030504020204" pitchFamily="34" charset="0"/>
              </a:rPr>
              <a:t>Foundation for </a:t>
            </a:r>
            <a:r>
              <a:rPr lang="pl-PL" sz="2400" b="1">
                <a:latin typeface="Open Sans Semibold" panose="020B0606030504020204" pitchFamily="34" charset="0"/>
                <a:ea typeface="Open Sans Semibold" panose="020B0606030504020204" pitchFamily="34" charset="0"/>
                <a:cs typeface="Open Sans Semibold" panose="020B0606030504020204" pitchFamily="34" charset="0"/>
              </a:rPr>
              <a:t>Landscape Protection (FOK)</a:t>
            </a:r>
            <a:endParaRPr lang="en-US" sz="2400" b="1" dirty="0">
              <a:latin typeface="Open Sans Semibold" panose="020B0606030504020204" pitchFamily="34" charset="0"/>
              <a:ea typeface="Open Sans Semibold" panose="020B0606030504020204" pitchFamily="34" charset="0"/>
              <a:cs typeface="Open Sans Semibold" panose="020B0606030504020204" pitchFamily="34" charset="0"/>
            </a:endParaRPr>
          </a:p>
          <a:p>
            <a:pPr>
              <a:spcAft>
                <a:spcPts val="600"/>
              </a:spcAft>
            </a:pPr>
            <a:r>
              <a:rPr lang="pl-PL">
                <a:latin typeface="Open Sans" panose="020B0606030504020204" pitchFamily="34" charset="0"/>
                <a:ea typeface="Open Sans" panose="020B0606030504020204" pitchFamily="34" charset="0"/>
                <a:cs typeface="Open Sans" panose="020B0606030504020204" pitchFamily="34" charset="0"/>
              </a:rPr>
              <a:t>Advisory partner</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6" name="Google Shape;51;p1">
            <a:extLst>
              <a:ext uri="{FF2B5EF4-FFF2-40B4-BE49-F238E27FC236}">
                <a16:creationId xmlns:a16="http://schemas.microsoft.com/office/drawing/2014/main" id="{021EBF94-C623-5645-1812-D06307260DB3}"/>
              </a:ext>
            </a:extLst>
          </p:cNvPr>
          <p:cNvGrpSpPr/>
          <p:nvPr/>
        </p:nvGrpSpPr>
        <p:grpSpPr>
          <a:xfrm>
            <a:off x="7340685" y="1496965"/>
            <a:ext cx="4851315" cy="4378795"/>
            <a:chOff x="7340685" y="1811102"/>
            <a:chExt cx="4851315" cy="4378795"/>
          </a:xfrm>
        </p:grpSpPr>
        <p:pic>
          <p:nvPicPr>
            <p:cNvPr id="27" name="Google Shape;52;p1" descr="A map of europe with grey and white colors">
              <a:extLst>
                <a:ext uri="{FF2B5EF4-FFF2-40B4-BE49-F238E27FC236}">
                  <a16:creationId xmlns:a16="http://schemas.microsoft.com/office/drawing/2014/main" id="{2EBD2772-01F4-CD7E-FCB8-D6FC4BC3FB24}"/>
                </a:ext>
              </a:extLst>
            </p:cNvPr>
            <p:cNvPicPr preferRelativeResize="0"/>
            <p:nvPr/>
          </p:nvPicPr>
          <p:blipFill rotWithShape="1">
            <a:blip r:embed="rId4">
              <a:alphaModFix/>
            </a:blip>
            <a:srcRect/>
            <a:stretch/>
          </p:blipFill>
          <p:spPr>
            <a:xfrm>
              <a:off x="7703925" y="1811102"/>
              <a:ext cx="4488075" cy="4378795"/>
            </a:xfrm>
            <a:prstGeom prst="rect">
              <a:avLst/>
            </a:prstGeom>
            <a:noFill/>
            <a:ln>
              <a:noFill/>
            </a:ln>
          </p:spPr>
        </p:pic>
        <p:sp>
          <p:nvSpPr>
            <p:cNvPr id="29" name="Google Shape;54;p1">
              <a:extLst>
                <a:ext uri="{FF2B5EF4-FFF2-40B4-BE49-F238E27FC236}">
                  <a16:creationId xmlns:a16="http://schemas.microsoft.com/office/drawing/2014/main" id="{45E8F8BF-9730-8B27-6631-92FCDA8CC962}"/>
                </a:ext>
              </a:extLst>
            </p:cNvPr>
            <p:cNvSpPr txBox="1"/>
            <p:nvPr/>
          </p:nvSpPr>
          <p:spPr>
            <a:xfrm>
              <a:off x="7340685" y="2423075"/>
              <a:ext cx="877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Open Sans"/>
                  <a:ea typeface="Open Sans"/>
                  <a:cs typeface="Open Sans"/>
                  <a:sym typeface="Open Sans"/>
                </a:rPr>
                <a:t>7 </a:t>
              </a:r>
              <a:r>
                <a:rPr lang="en-GB" sz="800" b="0" i="0" u="none" strike="noStrike" cap="none">
                  <a:solidFill>
                    <a:schemeClr val="lt1"/>
                  </a:solidFill>
                  <a:latin typeface="Open Sans"/>
                  <a:ea typeface="Open Sans"/>
                  <a:cs typeface="Open Sans"/>
                  <a:sym typeface="Open Sans"/>
                </a:rPr>
                <a:t>COUNTRIES</a:t>
              </a:r>
              <a:endParaRPr sz="800" b="0" i="0" u="none" strike="noStrike" cap="none">
                <a:solidFill>
                  <a:schemeClr val="lt1"/>
                </a:solidFill>
                <a:latin typeface="Open Sans"/>
                <a:ea typeface="Open Sans"/>
                <a:cs typeface="Open Sans"/>
                <a:sym typeface="Open Sans"/>
              </a:endParaRPr>
            </a:p>
          </p:txBody>
        </p:sp>
        <p:sp>
          <p:nvSpPr>
            <p:cNvPr id="31" name="Google Shape;56;p1">
              <a:extLst>
                <a:ext uri="{FF2B5EF4-FFF2-40B4-BE49-F238E27FC236}">
                  <a16:creationId xmlns:a16="http://schemas.microsoft.com/office/drawing/2014/main" id="{5E7A161F-5364-A87B-C1D0-A6490FF1094E}"/>
                </a:ext>
              </a:extLst>
            </p:cNvPr>
            <p:cNvSpPr/>
            <p:nvPr/>
          </p:nvSpPr>
          <p:spPr>
            <a:xfrm>
              <a:off x="9495700" y="2428025"/>
              <a:ext cx="1036800" cy="45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lt1"/>
                  </a:solidFill>
                  <a:latin typeface="Open Sans"/>
                  <a:ea typeface="Open Sans"/>
                  <a:cs typeface="Open Sans"/>
                  <a:sym typeface="Open Sans"/>
                </a:rPr>
                <a:t>8</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800" b="0" i="0" u="none" strike="noStrike" cap="none" dirty="0">
                  <a:solidFill>
                    <a:schemeClr val="lt1"/>
                  </a:solidFill>
                  <a:latin typeface="Open Sans"/>
                  <a:ea typeface="Open Sans"/>
                  <a:cs typeface="Open Sans"/>
                  <a:sym typeface="Open Sans"/>
                </a:rPr>
                <a:t>Partners Project </a:t>
              </a:r>
              <a:endParaRPr sz="800" b="0" i="0" u="none" strike="noStrike" cap="none" dirty="0">
                <a:solidFill>
                  <a:schemeClr val="lt1"/>
                </a:solidFill>
                <a:latin typeface="Open Sans"/>
                <a:ea typeface="Open Sans"/>
                <a:cs typeface="Open Sans"/>
                <a:sym typeface="Open Sans"/>
              </a:endParaRPr>
            </a:p>
          </p:txBody>
        </p:sp>
        <p:sp>
          <p:nvSpPr>
            <p:cNvPr id="33" name="Google Shape;58;p1">
              <a:extLst>
                <a:ext uri="{FF2B5EF4-FFF2-40B4-BE49-F238E27FC236}">
                  <a16:creationId xmlns:a16="http://schemas.microsoft.com/office/drawing/2014/main" id="{7D83EC25-53C1-0DBE-8274-FE7049B7A0D7}"/>
                </a:ext>
              </a:extLst>
            </p:cNvPr>
            <p:cNvSpPr txBox="1"/>
            <p:nvPr/>
          </p:nvSpPr>
          <p:spPr>
            <a:xfrm>
              <a:off x="8466975" y="2295650"/>
              <a:ext cx="8778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Open Sans"/>
                  <a:ea typeface="Open Sans"/>
                  <a:cs typeface="Open Sans"/>
                  <a:sym typeface="Open Sans"/>
                </a:rPr>
                <a:t>Poland </a:t>
              </a:r>
              <a:endParaRPr sz="800" b="1"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Open Sans"/>
                  <a:ea typeface="Open Sans"/>
                  <a:cs typeface="Open Sans"/>
                  <a:sym typeface="Open Sans"/>
                </a:rPr>
                <a:t>Germany</a:t>
              </a:r>
              <a:endParaRPr sz="800" b="1"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Open Sans"/>
                  <a:ea typeface="Open Sans"/>
                  <a:cs typeface="Open Sans"/>
                  <a:sym typeface="Open Sans"/>
                </a:rPr>
                <a:t>Hungary </a:t>
              </a:r>
              <a:endParaRPr sz="800" b="1"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Open Sans"/>
                  <a:ea typeface="Open Sans"/>
                  <a:cs typeface="Open Sans"/>
                  <a:sym typeface="Open Sans"/>
                </a:rPr>
                <a:t>Ireland</a:t>
              </a:r>
              <a:endParaRPr sz="800" b="1"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Open Sans"/>
                  <a:ea typeface="Open Sans"/>
                  <a:cs typeface="Open Sans"/>
                  <a:sym typeface="Open Sans"/>
                </a:rPr>
                <a:t>Italy </a:t>
              </a:r>
              <a:endParaRPr sz="800" b="1"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Open Sans"/>
                  <a:ea typeface="Open Sans"/>
                  <a:cs typeface="Open Sans"/>
                  <a:sym typeface="Open Sans"/>
                </a:rPr>
                <a:t>Latvia</a:t>
              </a:r>
              <a:endParaRPr sz="800" b="1"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Open Sans"/>
                  <a:ea typeface="Open Sans"/>
                  <a:cs typeface="Open Sans"/>
                  <a:sym typeface="Open Sans"/>
                </a:rPr>
                <a:t>Spain</a:t>
              </a:r>
              <a:endParaRPr sz="200" b="1" i="0" u="none" strike="noStrike" cap="none">
                <a:solidFill>
                  <a:schemeClr val="lt1"/>
                </a:solidFill>
                <a:latin typeface="Open Sans"/>
                <a:ea typeface="Open Sans"/>
                <a:cs typeface="Open Sans"/>
                <a:sym typeface="Open Sans"/>
              </a:endParaRPr>
            </a:p>
          </p:txBody>
        </p:sp>
      </p:grpSp>
      <p:sp>
        <p:nvSpPr>
          <p:cNvPr id="8" name="Subtitle 2">
            <a:extLst>
              <a:ext uri="{FF2B5EF4-FFF2-40B4-BE49-F238E27FC236}">
                <a16:creationId xmlns:a16="http://schemas.microsoft.com/office/drawing/2014/main" id="{3DE66410-69E0-60BF-A07D-37D848F27C65}"/>
              </a:ext>
            </a:extLst>
          </p:cNvPr>
          <p:cNvSpPr txBox="1">
            <a:spLocks/>
          </p:cNvSpPr>
          <p:nvPr/>
        </p:nvSpPr>
        <p:spPr>
          <a:xfrm>
            <a:off x="870100" y="3022094"/>
            <a:ext cx="9144000" cy="17224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800" b="1" dirty="0">
                <a:ea typeface="Open Sans" panose="020B0606030504020204" pitchFamily="34" charset="0"/>
                <a:cs typeface="Open Sans" panose="020B0606030504020204" pitchFamily="34" charset="0"/>
              </a:rPr>
              <a:t>Policy recommendations document on revitalisation</a:t>
            </a:r>
            <a:endParaRPr lang="en-US" sz="4800" b="1" dirty="0">
              <a:solidFill>
                <a:srgbClr val="009FE3"/>
              </a:solidFill>
              <a:ea typeface="Open Sans" panose="020B0606030504020204" pitchFamily="34" charset="0"/>
              <a:cs typeface="Open Sans" panose="020B0606030504020204" pitchFamily="34" charset="0"/>
            </a:endParaRPr>
          </a:p>
        </p:txBody>
      </p:sp>
      <p:pic>
        <p:nvPicPr>
          <p:cNvPr id="42" name="Graphic 41">
            <a:extLst>
              <a:ext uri="{FF2B5EF4-FFF2-40B4-BE49-F238E27FC236}">
                <a16:creationId xmlns:a16="http://schemas.microsoft.com/office/drawing/2014/main" id="{41116FBB-F855-129D-A38F-3340193BE2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6669" y="1649453"/>
            <a:ext cx="2290579" cy="928870"/>
          </a:xfrm>
          <a:prstGeom prst="rect">
            <a:avLst/>
          </a:prstGeom>
        </p:spPr>
      </p:pic>
      <p:sp>
        <p:nvSpPr>
          <p:cNvPr id="43" name="TextBox 42">
            <a:extLst>
              <a:ext uri="{FF2B5EF4-FFF2-40B4-BE49-F238E27FC236}">
                <a16:creationId xmlns:a16="http://schemas.microsoft.com/office/drawing/2014/main" id="{A29F95AC-6186-040E-3A5B-7F5474CBA573}"/>
              </a:ext>
            </a:extLst>
          </p:cNvPr>
          <p:cNvSpPr txBox="1"/>
          <p:nvPr/>
        </p:nvSpPr>
        <p:spPr>
          <a:xfrm>
            <a:off x="7275693" y="1663168"/>
            <a:ext cx="1959741" cy="938719"/>
          </a:xfrm>
          <a:prstGeom prst="rect">
            <a:avLst/>
          </a:prstGeom>
          <a:noFill/>
        </p:spPr>
        <p:txBody>
          <a:bodyPr wrap="square" rtlCol="0">
            <a:spAutoFit/>
          </a:bodyPr>
          <a:lstStyle/>
          <a:p>
            <a:pPr algn="r"/>
            <a:r>
              <a:rPr lang="pl-PL"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BELGIUM</a:t>
            </a:r>
          </a:p>
          <a:p>
            <a:pPr algn="r"/>
            <a:r>
              <a:rPr lang="pl-PL"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ITALY</a:t>
            </a:r>
          </a:p>
          <a:p>
            <a:pPr algn="r"/>
            <a:r>
              <a:rPr lang="pl-PL"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LITHUANIA</a:t>
            </a:r>
          </a:p>
          <a:p>
            <a:pPr algn="r"/>
            <a:r>
              <a:rPr lang="pl-PL"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LATVIA</a:t>
            </a:r>
          </a:p>
          <a:p>
            <a:pPr algn="r"/>
            <a:r>
              <a:rPr lang="pl-PL"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POLAND</a:t>
            </a:r>
          </a:p>
          <a:p>
            <a:pPr algn="r"/>
            <a:r>
              <a:rPr lang="pl-PL"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SPAIN</a:t>
            </a:r>
            <a:endParaRPr lang="en-LU"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Graphic 43">
            <a:extLst>
              <a:ext uri="{FF2B5EF4-FFF2-40B4-BE49-F238E27FC236}">
                <a16:creationId xmlns:a16="http://schemas.microsoft.com/office/drawing/2014/main" id="{16EE8EB4-808C-6587-0AC0-10FA2F68B9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47248" y="1649453"/>
            <a:ext cx="1133704" cy="928870"/>
          </a:xfrm>
          <a:prstGeom prst="rect">
            <a:avLst/>
          </a:prstGeom>
        </p:spPr>
      </p:pic>
      <p:sp>
        <p:nvSpPr>
          <p:cNvPr id="45" name="Rectangle 44">
            <a:extLst>
              <a:ext uri="{FF2B5EF4-FFF2-40B4-BE49-F238E27FC236}">
                <a16:creationId xmlns:a16="http://schemas.microsoft.com/office/drawing/2014/main" id="{EB4E89B5-A3F0-6586-115A-39F57E505238}"/>
              </a:ext>
            </a:extLst>
          </p:cNvPr>
          <p:cNvSpPr/>
          <p:nvPr/>
        </p:nvSpPr>
        <p:spPr>
          <a:xfrm>
            <a:off x="9473860" y="1807288"/>
            <a:ext cx="1124026" cy="600164"/>
          </a:xfrm>
          <a:prstGeom prst="rect">
            <a:avLst/>
          </a:prstGeom>
        </p:spPr>
        <p:txBody>
          <a:bodyPr wrap="none">
            <a:spAutoFit/>
          </a:bodyPr>
          <a:lstStyle/>
          <a:p>
            <a:pPr algn="ctr"/>
            <a:r>
              <a:rPr lang="pl-PL" sz="2400" b="1">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900" b="1">
                <a:solidFill>
                  <a:schemeClr val="bg1"/>
                </a:solidFill>
                <a:latin typeface="Open Sans" panose="020B0606030504020204" pitchFamily="34" charset="0"/>
                <a:ea typeface="Open Sans" panose="020B0606030504020204" pitchFamily="34" charset="0"/>
                <a:cs typeface="Open Sans" panose="020B0606030504020204" pitchFamily="34" charset="0"/>
              </a:rPr>
              <a:t>Project Partners</a:t>
            </a:r>
            <a:endPar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Graphic 45">
            <a:extLst>
              <a:ext uri="{FF2B5EF4-FFF2-40B4-BE49-F238E27FC236}">
                <a16:creationId xmlns:a16="http://schemas.microsoft.com/office/drawing/2014/main" id="{1CF30A90-9143-AE2E-B47E-9969264F29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9301387" y="2560082"/>
            <a:ext cx="276225" cy="285750"/>
          </a:xfrm>
          <a:prstGeom prst="rect">
            <a:avLst/>
          </a:prstGeom>
        </p:spPr>
      </p:pic>
      <p:sp>
        <p:nvSpPr>
          <p:cNvPr id="47" name="Rectangle 46">
            <a:extLst>
              <a:ext uri="{FF2B5EF4-FFF2-40B4-BE49-F238E27FC236}">
                <a16:creationId xmlns:a16="http://schemas.microsoft.com/office/drawing/2014/main" id="{F01E4159-BA49-9B7A-A519-8620C6B022AA}"/>
              </a:ext>
            </a:extLst>
          </p:cNvPr>
          <p:cNvSpPr/>
          <p:nvPr/>
        </p:nvSpPr>
        <p:spPr>
          <a:xfrm>
            <a:off x="7468204" y="1739820"/>
            <a:ext cx="841897" cy="600164"/>
          </a:xfrm>
          <a:prstGeom prst="rect">
            <a:avLst/>
          </a:prstGeom>
        </p:spPr>
        <p:txBody>
          <a:bodyPr wrap="none">
            <a:spAutoFit/>
          </a:bodyPr>
          <a:lstStyle/>
          <a:p>
            <a:pPr algn="ctr"/>
            <a:r>
              <a:rPr lang="pl-PL"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COUNTRIES</a:t>
            </a:r>
            <a:endPar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8" name="Graphic 47">
            <a:extLst>
              <a:ext uri="{FF2B5EF4-FFF2-40B4-BE49-F238E27FC236}">
                <a16:creationId xmlns:a16="http://schemas.microsoft.com/office/drawing/2014/main" id="{F1853DCD-4A19-5490-ED83-AABE3E5DB99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19879" y="3632811"/>
            <a:ext cx="158909" cy="227013"/>
          </a:xfrm>
          <a:prstGeom prst="rect">
            <a:avLst/>
          </a:prstGeom>
        </p:spPr>
      </p:pic>
      <p:pic>
        <p:nvPicPr>
          <p:cNvPr id="49" name="Graphic 48">
            <a:extLst>
              <a:ext uri="{FF2B5EF4-FFF2-40B4-BE49-F238E27FC236}">
                <a16:creationId xmlns:a16="http://schemas.microsoft.com/office/drawing/2014/main" id="{63AE8016-D666-79AC-91CE-5841009579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58805" y="3736624"/>
            <a:ext cx="158909" cy="227013"/>
          </a:xfrm>
          <a:prstGeom prst="rect">
            <a:avLst/>
          </a:prstGeom>
        </p:spPr>
      </p:pic>
      <p:pic>
        <p:nvPicPr>
          <p:cNvPr id="50" name="Graphic 49">
            <a:extLst>
              <a:ext uri="{FF2B5EF4-FFF2-40B4-BE49-F238E27FC236}">
                <a16:creationId xmlns:a16="http://schemas.microsoft.com/office/drawing/2014/main" id="{AA85D3A5-8A36-3600-DA72-AA4FB55D56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948381" y="3736624"/>
            <a:ext cx="158909" cy="227013"/>
          </a:xfrm>
          <a:prstGeom prst="rect">
            <a:avLst/>
          </a:prstGeom>
        </p:spPr>
      </p:pic>
      <p:pic>
        <p:nvPicPr>
          <p:cNvPr id="56" name="Graphic 55">
            <a:extLst>
              <a:ext uri="{FF2B5EF4-FFF2-40B4-BE49-F238E27FC236}">
                <a16:creationId xmlns:a16="http://schemas.microsoft.com/office/drawing/2014/main" id="{ABDB255F-7D96-426F-E57F-EF9AC10700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85376" y="4358282"/>
            <a:ext cx="158909" cy="227013"/>
          </a:xfrm>
          <a:prstGeom prst="rect">
            <a:avLst/>
          </a:prstGeom>
        </p:spPr>
      </p:pic>
      <p:pic>
        <p:nvPicPr>
          <p:cNvPr id="57" name="Graphic 56">
            <a:extLst>
              <a:ext uri="{FF2B5EF4-FFF2-40B4-BE49-F238E27FC236}">
                <a16:creationId xmlns:a16="http://schemas.microsoft.com/office/drawing/2014/main" id="{C31B2299-9033-3087-9AE7-E888F0DED2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9714" y="3233325"/>
            <a:ext cx="158909" cy="227013"/>
          </a:xfrm>
          <a:prstGeom prst="rect">
            <a:avLst/>
          </a:prstGeom>
        </p:spPr>
      </p:pic>
      <p:pic>
        <p:nvPicPr>
          <p:cNvPr id="58" name="Graphic 57">
            <a:extLst>
              <a:ext uri="{FF2B5EF4-FFF2-40B4-BE49-F238E27FC236}">
                <a16:creationId xmlns:a16="http://schemas.microsoft.com/office/drawing/2014/main" id="{3E681FA1-60FE-7D9A-B42B-517CB26C0A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62114" y="3111682"/>
            <a:ext cx="158909" cy="227013"/>
          </a:xfrm>
          <a:prstGeom prst="rect">
            <a:avLst/>
          </a:prstGeom>
        </p:spPr>
      </p:pic>
      <p:pic>
        <p:nvPicPr>
          <p:cNvPr id="59" name="Graphic 58">
            <a:extLst>
              <a:ext uri="{FF2B5EF4-FFF2-40B4-BE49-F238E27FC236}">
                <a16:creationId xmlns:a16="http://schemas.microsoft.com/office/drawing/2014/main" id="{3F3D8FF5-C5F6-6649-0E7E-8BE6F2429C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70096" y="4564232"/>
            <a:ext cx="158909" cy="227013"/>
          </a:xfrm>
          <a:prstGeom prst="rect">
            <a:avLst/>
          </a:prstGeom>
        </p:spPr>
      </p:pic>
      <p:pic>
        <p:nvPicPr>
          <p:cNvPr id="60" name="Obraz 1" descr="Obraz zawierający tekst&#10;&#10;Opis wygenerowany automatycznie">
            <a:extLst>
              <a:ext uri="{FF2B5EF4-FFF2-40B4-BE49-F238E27FC236}">
                <a16:creationId xmlns:a16="http://schemas.microsoft.com/office/drawing/2014/main" id="{3CF8C75A-3845-9BA7-DA85-1CD2802BD8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0544" y="6016604"/>
            <a:ext cx="2137036" cy="461070"/>
          </a:xfrm>
          <a:prstGeom prst="rect">
            <a:avLst/>
          </a:prstGeom>
        </p:spPr>
      </p:pic>
    </p:spTree>
    <p:extLst>
      <p:ext uri="{BB962C8B-B14F-4D97-AF65-F5344CB8AC3E}">
        <p14:creationId xmlns:p14="http://schemas.microsoft.com/office/powerpoint/2010/main" val="2378688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364FA4C3-896B-EC18-ED08-B8DA7D8488B8}"/>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B48081F6-978F-A1D7-6024-2539500BB8C5}"/>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ea typeface="Open Sans" panose="020B0606030504020204" pitchFamily="34" charset="0"/>
                <a:cs typeface="Open Sans" panose="020B0606030504020204" pitchFamily="34" charset="0"/>
              </a:rPr>
              <a:t>Low-cost </a:t>
            </a:r>
            <a:r>
              <a:rPr lang="en-GB" sz="3200" b="1" dirty="0">
                <a:solidFill>
                  <a:srgbClr val="009FE3"/>
                </a:solidFill>
                <a:ea typeface="Open Sans" panose="020B0606030504020204" pitchFamily="34" charset="0"/>
                <a:cs typeface="Open Sans" panose="020B0606030504020204" pitchFamily="34" charset="0"/>
              </a:rPr>
              <a:t>actions to mobilize citizens in climate adaptation</a:t>
            </a:r>
            <a:r>
              <a:rPr lang="pl-PL" sz="3200" b="1" dirty="0">
                <a:solidFill>
                  <a:srgbClr val="009FE3"/>
                </a:solidFill>
                <a:ea typeface="Open Sans" panose="020B0606030504020204" pitchFamily="34" charset="0"/>
                <a:cs typeface="Open Sans" panose="020B0606030504020204" pitchFamily="34" charset="0"/>
              </a:rPr>
              <a:t>, Belgium</a:t>
            </a:r>
            <a:endParaRPr lang="en-US" sz="3200" b="1" dirty="0">
              <a:solidFill>
                <a:srgbClr val="009FE3"/>
              </a:solidFill>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C756DBED-DF94-1A59-67B6-05A3FBF25127}"/>
              </a:ext>
            </a:extLst>
          </p:cNvPr>
          <p:cNvSpPr/>
          <p:nvPr/>
        </p:nvSpPr>
        <p:spPr>
          <a:xfrm>
            <a:off x="599163" y="1501751"/>
            <a:ext cx="11017007" cy="4924385"/>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Low-cost actions to mobilize citizens in climate adaptation</a:t>
            </a:r>
            <a:endPar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65EB6145-5AB9-4E9B-EDA4-26E5AEBD3E78}"/>
              </a:ext>
            </a:extLst>
          </p:cNvPr>
          <p:cNvSpPr txBox="1"/>
          <p:nvPr/>
        </p:nvSpPr>
        <p:spPr>
          <a:xfrm>
            <a:off x="5808517" y="2340617"/>
            <a:ext cx="5486401" cy="3600986"/>
          </a:xfrm>
          <a:prstGeom prst="rect">
            <a:avLst/>
          </a:prstGeom>
          <a:noFill/>
        </p:spPr>
        <p:txBody>
          <a:bodyPr wrap="square" rtlCol="0">
            <a:spAutoFit/>
          </a:bodyPr>
          <a:lstStyle/>
          <a:p>
            <a:pPr algn="just"/>
            <a:r>
              <a:rPr lang="pl-PL" dirty="0">
                <a:solidFill>
                  <a:srgbClr val="292929"/>
                </a:solidFill>
                <a:latin typeface="Open Sans" panose="020B0606030504020204" pitchFamily="34" charset="0"/>
              </a:rPr>
              <a:t>T</a:t>
            </a:r>
            <a:r>
              <a:rPr lang="en-GB" dirty="0">
                <a:solidFill>
                  <a:srgbClr val="292929"/>
                </a:solidFill>
                <a:latin typeface="Open Sans" panose="020B0606030504020204" pitchFamily="34" charset="0"/>
              </a:rPr>
              <a:t>he </a:t>
            </a:r>
            <a:r>
              <a:rPr lang="pl-PL" dirty="0">
                <a:solidFill>
                  <a:srgbClr val="292929"/>
                </a:solidFill>
                <a:latin typeface="Open Sans" panose="020B0606030504020204" pitchFamily="34" charset="0"/>
              </a:rPr>
              <a:t>C</a:t>
            </a:r>
            <a:r>
              <a:rPr lang="en-GB" dirty="0">
                <a:solidFill>
                  <a:srgbClr val="292929"/>
                </a:solidFill>
                <a:latin typeface="Open Sans" panose="020B0606030504020204" pitchFamily="34" charset="0"/>
              </a:rPr>
              <a:t>ity</a:t>
            </a:r>
            <a:r>
              <a:rPr lang="pl-PL" dirty="0">
                <a:solidFill>
                  <a:srgbClr val="292929"/>
                </a:solidFill>
                <a:latin typeface="Open Sans" panose="020B0606030504020204" pitchFamily="34" charset="0"/>
              </a:rPr>
              <a:t> of Roeselare</a:t>
            </a:r>
            <a:r>
              <a:rPr lang="en-GB" dirty="0">
                <a:solidFill>
                  <a:srgbClr val="292929"/>
                </a:solidFill>
                <a:latin typeface="Open Sans" panose="020B0606030504020204" pitchFamily="34" charset="0"/>
              </a:rPr>
              <a:t> is running various actions in which citizens/neighbourhoods can participate.</a:t>
            </a:r>
            <a:r>
              <a:rPr lang="pl-PL" dirty="0">
                <a:solidFill>
                  <a:srgbClr val="292929"/>
                </a:solidFill>
                <a:latin typeface="Open Sans" panose="020B0606030504020204" pitchFamily="34" charset="0"/>
              </a:rPr>
              <a:t> </a:t>
            </a:r>
            <a:r>
              <a:rPr lang="en-US" dirty="0">
                <a:solidFill>
                  <a:srgbClr val="292929"/>
                </a:solidFill>
                <a:latin typeface="Open Sans" panose="020B0606030504020204" pitchFamily="34" charset="0"/>
              </a:rPr>
              <a:t>An example of this is the planting of a facade garden by residents. </a:t>
            </a:r>
            <a:endParaRPr lang="pl-PL" dirty="0">
              <a:solidFill>
                <a:srgbClr val="292929"/>
              </a:solidFill>
              <a:latin typeface="Open Sans" panose="020B0606030504020204" pitchFamily="34" charset="0"/>
            </a:endParaRPr>
          </a:p>
          <a:p>
            <a:pPr algn="just"/>
            <a:endParaRPr lang="pl-PL" dirty="0">
              <a:solidFill>
                <a:srgbClr val="292929"/>
              </a:solidFill>
              <a:latin typeface="Open Sans" panose="020B0606030504020204" pitchFamily="34" charset="0"/>
            </a:endParaRPr>
          </a:p>
          <a:p>
            <a:pPr algn="just"/>
            <a:r>
              <a:rPr lang="en-GB" dirty="0">
                <a:solidFill>
                  <a:srgbClr val="292929"/>
                </a:solidFill>
                <a:latin typeface="Open Sans" panose="020B0606030504020204" pitchFamily="34" charset="0"/>
              </a:rPr>
              <a:t>If more than 8 people in a street opt ​​for a facade garden, the city constructs and plant them and pays for the plants. Citizens are also encouraged, independently of this joint project, to create a facade garden.</a:t>
            </a:r>
            <a:endParaRPr lang="pl-PL" dirty="0">
              <a:solidFill>
                <a:srgbClr val="292929"/>
              </a:solidFill>
              <a:latin typeface="Open Sans" panose="020B0606030504020204" pitchFamily="34" charset="0"/>
            </a:endParaRP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1.png" descr="Afbeelding met buitenshuis, gebouw, raam, bloempot&#10;&#10;Automatisch gegenereerde beschrijving">
            <a:extLst>
              <a:ext uri="{FF2B5EF4-FFF2-40B4-BE49-F238E27FC236}">
                <a16:creationId xmlns:a16="http://schemas.microsoft.com/office/drawing/2014/main" id="{DFCCC40A-A9CE-197C-588C-3393559EEEF1}"/>
              </a:ext>
            </a:extLst>
          </p:cNvPr>
          <p:cNvPicPr/>
          <p:nvPr/>
        </p:nvPicPr>
        <p:blipFill>
          <a:blip r:embed="rId5"/>
          <a:srcRect/>
          <a:stretch>
            <a:fillRect/>
          </a:stretch>
        </p:blipFill>
        <p:spPr>
          <a:xfrm>
            <a:off x="824055" y="2340617"/>
            <a:ext cx="4330700" cy="2884805"/>
          </a:xfrm>
          <a:prstGeom prst="rect">
            <a:avLst/>
          </a:prstGeom>
          <a:ln/>
        </p:spPr>
      </p:pic>
    </p:spTree>
    <p:extLst>
      <p:ext uri="{BB962C8B-B14F-4D97-AF65-F5344CB8AC3E}">
        <p14:creationId xmlns:p14="http://schemas.microsoft.com/office/powerpoint/2010/main" val="102812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03964E83-DE78-1FDA-010C-2AA88789B8DC}"/>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3DE5059C-22CF-04F9-36A6-8632F94C8651}"/>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US" sz="3200" b="1" dirty="0">
                <a:solidFill>
                  <a:srgbClr val="009FE3"/>
                </a:solidFill>
                <a:ea typeface="Open Sans" panose="020B0606030504020204" pitchFamily="34" charset="0"/>
                <a:cs typeface="Open Sans" panose="020B0606030504020204" pitchFamily="34" charset="0"/>
              </a:rPr>
              <a:t>Roblox as participation tool</a:t>
            </a:r>
            <a:r>
              <a:rPr lang="pl-PL" sz="3200" b="1" dirty="0">
                <a:solidFill>
                  <a:srgbClr val="009FE3"/>
                </a:solidFill>
                <a:ea typeface="Open Sans" panose="020B0606030504020204" pitchFamily="34" charset="0"/>
                <a:cs typeface="Open Sans" panose="020B0606030504020204" pitchFamily="34" charset="0"/>
              </a:rPr>
              <a:t> </a:t>
            </a:r>
            <a:r>
              <a:rPr lang="en-US" sz="3200" b="1" dirty="0">
                <a:solidFill>
                  <a:srgbClr val="009FE3"/>
                </a:solidFill>
                <a:ea typeface="Open Sans" panose="020B0606030504020204" pitchFamily="34" charset="0"/>
                <a:cs typeface="Open Sans" panose="020B0606030504020204" pitchFamily="34" charset="0"/>
              </a:rPr>
              <a:t>to redesign a playground</a:t>
            </a:r>
            <a:r>
              <a:rPr lang="pl-PL" sz="3200" b="1" dirty="0">
                <a:solidFill>
                  <a:srgbClr val="009FE3"/>
                </a:solidFill>
                <a:ea typeface="Open Sans" panose="020B0606030504020204" pitchFamily="34" charset="0"/>
                <a:cs typeface="Open Sans" panose="020B0606030504020204" pitchFamily="34" charset="0"/>
              </a:rPr>
              <a:t>, Belgium</a:t>
            </a:r>
            <a:endParaRPr lang="en-US" sz="3200" b="1" dirty="0">
              <a:solidFill>
                <a:srgbClr val="009FE3"/>
              </a:solidFill>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0BCE2123-591C-6AB9-644A-59DC3C143BF7}"/>
              </a:ext>
            </a:extLst>
          </p:cNvPr>
          <p:cNvSpPr/>
          <p:nvPr/>
        </p:nvSpPr>
        <p:spPr>
          <a:xfrm>
            <a:off x="599163" y="1501751"/>
            <a:ext cx="11017007" cy="4647386"/>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22FEE811-091C-375B-59F4-6306A45134B9}"/>
              </a:ext>
            </a:extLst>
          </p:cNvPr>
          <p:cNvSpPr txBox="1"/>
          <p:nvPr/>
        </p:nvSpPr>
        <p:spPr>
          <a:xfrm>
            <a:off x="5808517" y="2340617"/>
            <a:ext cx="5486401" cy="2769989"/>
          </a:xfrm>
          <a:prstGeom prst="rect">
            <a:avLst/>
          </a:prstGeom>
          <a:noFill/>
        </p:spPr>
        <p:txBody>
          <a:bodyPr wrap="square" rtlCol="0">
            <a:spAutoFit/>
          </a:bodyPr>
          <a:lstStyle/>
          <a:p>
            <a:r>
              <a:rPr lang="en-US" dirty="0">
                <a:solidFill>
                  <a:srgbClr val="292929"/>
                </a:solidFill>
                <a:latin typeface="Open Sans" panose="020B0606030504020204" pitchFamily="34" charset="0"/>
              </a:rPr>
              <a:t>This ac</a:t>
            </a:r>
            <a:r>
              <a:rPr lang="pl-PL" dirty="0" err="1">
                <a:solidFill>
                  <a:srgbClr val="292929"/>
                </a:solidFill>
                <a:latin typeface="Open Sans" panose="020B0606030504020204" pitchFamily="34" charset="0"/>
              </a:rPr>
              <a:t>tion</a:t>
            </a:r>
            <a:r>
              <a:rPr lang="en-US" dirty="0">
                <a:solidFill>
                  <a:srgbClr val="292929"/>
                </a:solidFill>
                <a:latin typeface="Open Sans" panose="020B0606030504020204" pitchFamily="34" charset="0"/>
              </a:rPr>
              <a:t> aimed to involve the children in designing a playground that they themselves would later use.</a:t>
            </a:r>
            <a:endParaRPr lang="pl-PL" dirty="0">
              <a:solidFill>
                <a:srgbClr val="292929"/>
              </a:solidFill>
              <a:latin typeface="Open Sans" panose="020B0606030504020204" pitchFamily="34" charset="0"/>
            </a:endParaRPr>
          </a:p>
          <a:p>
            <a:endParaRPr lang="pl-PL" dirty="0">
              <a:solidFill>
                <a:srgbClr val="292929"/>
              </a:solidFill>
              <a:latin typeface="Open Sans" panose="020B0606030504020204" pitchFamily="34" charset="0"/>
            </a:endParaRPr>
          </a:p>
          <a:p>
            <a:r>
              <a:rPr lang="en-US" dirty="0">
                <a:solidFill>
                  <a:srgbClr val="292929"/>
                </a:solidFill>
                <a:latin typeface="Open Sans" panose="020B0606030504020204" pitchFamily="34" charset="0"/>
              </a:rPr>
              <a:t>Roblox, a tool that enables the creation of a virtual universe, was used for the engagement.</a:t>
            </a:r>
            <a:endParaRPr lang="pl-PL" dirty="0">
              <a:solidFill>
                <a:srgbClr val="292929"/>
              </a:solidFill>
              <a:latin typeface="Open Sans" panose="020B0606030504020204" pitchFamily="34" charset="0"/>
            </a:endParaRPr>
          </a:p>
          <a:p>
            <a:endParaRPr lang="pl-PL" dirty="0">
              <a:solidFill>
                <a:srgbClr val="292929"/>
              </a:solidFill>
              <a:latin typeface="Open Sans" panose="020B0606030504020204" pitchFamily="34" charset="0"/>
            </a:endParaRP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B6A2E86C-C35F-E1FD-56ED-77FE8CA8ED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4055" y="2340617"/>
            <a:ext cx="3997327" cy="2992376"/>
          </a:xfrm>
          <a:prstGeom prst="rect">
            <a:avLst/>
          </a:prstGeom>
          <a:noFill/>
          <a:ln>
            <a:noFill/>
          </a:ln>
        </p:spPr>
      </p:pic>
    </p:spTree>
    <p:extLst>
      <p:ext uri="{BB962C8B-B14F-4D97-AF65-F5344CB8AC3E}">
        <p14:creationId xmlns:p14="http://schemas.microsoft.com/office/powerpoint/2010/main" val="260468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B1404C60-14C9-1685-9C07-D6D140FC835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4965580-C5AE-5B03-799E-90A4110EA3E6}"/>
              </a:ext>
            </a:extLst>
          </p:cNvPr>
          <p:cNvSpPr>
            <a:spLocks noGrp="1"/>
          </p:cNvSpPr>
          <p:nvPr>
            <p:ph type="body" sz="quarter" idx="11"/>
          </p:nvPr>
        </p:nvSpPr>
        <p:spPr>
          <a:xfrm>
            <a:off x="1390265" y="1224186"/>
            <a:ext cx="9411470" cy="2580216"/>
          </a:xfrm>
        </p:spPr>
        <p:txBody>
          <a:bodyPr>
            <a:normAutofit/>
          </a:bodyPr>
          <a:lstStyle/>
          <a:p>
            <a:r>
              <a:rPr lang="en-US" sz="4800" dirty="0">
                <a:sym typeface="Open Sans"/>
              </a:rPr>
              <a:t>R</a:t>
            </a:r>
            <a:r>
              <a:rPr lang="pl-PL" sz="4800" dirty="0">
                <a:sym typeface="Open Sans"/>
              </a:rPr>
              <a:t>2</a:t>
            </a:r>
            <a:r>
              <a:rPr lang="en-US" sz="4800" dirty="0">
                <a:sym typeface="Open Sans"/>
              </a:rPr>
              <a:t>: </a:t>
            </a:r>
            <a:r>
              <a:rPr lang="pl-PL" sz="4800" dirty="0">
                <a:sym typeface="Open Sans"/>
              </a:rPr>
              <a:t>Invest in public spaces</a:t>
            </a:r>
            <a:endParaRPr lang="en-US" sz="4800" dirty="0"/>
          </a:p>
        </p:txBody>
      </p:sp>
      <p:sp>
        <p:nvSpPr>
          <p:cNvPr id="3" name="TextBox 2">
            <a:extLst>
              <a:ext uri="{FF2B5EF4-FFF2-40B4-BE49-F238E27FC236}">
                <a16:creationId xmlns:a16="http://schemas.microsoft.com/office/drawing/2014/main" id="{4F8B1B81-D7EC-E125-E704-279DA9DD3A94}"/>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DE9A766-8FC3-B55D-1352-008EAC240C2C}"/>
              </a:ext>
            </a:extLst>
          </p:cNvPr>
          <p:cNvSpPr txBox="1"/>
          <p:nvPr/>
        </p:nvSpPr>
        <p:spPr>
          <a:xfrm>
            <a:off x="1390266" y="4572000"/>
            <a:ext cx="9411469" cy="1015663"/>
          </a:xfrm>
          <a:prstGeom prst="rect">
            <a:avLst/>
          </a:prstGeom>
          <a:noFill/>
        </p:spPr>
        <p:txBody>
          <a:bodyPr wrap="square" rtlCol="0">
            <a:spAutoFit/>
          </a:bodyPr>
          <a:lstStyle/>
          <a:p>
            <a:pPr marL="101600" algn="ctr">
              <a:buClr>
                <a:srgbClr val="009FE3"/>
              </a:buClr>
              <a:buSzPts val="2000"/>
            </a:pPr>
            <a:r>
              <a:rPr lang="en-GB" sz="2000">
                <a:solidFill>
                  <a:schemeClr val="bg1"/>
                </a:solidFill>
                <a:latin typeface="Open Sans" panose="020B0606030504020204" pitchFamily="34" charset="0"/>
                <a:ea typeface="Open Sans" panose="020B0606030504020204" pitchFamily="34" charset="0"/>
                <a:cs typeface="Open Sans" panose="020B0606030504020204" pitchFamily="34" charset="0"/>
              </a:rPr>
              <a:t>Prioriti</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s</a:t>
            </a:r>
            <a:r>
              <a:rPr lang="en-GB" sz="2000">
                <a:solidFill>
                  <a:schemeClr val="bg1"/>
                </a:solidFill>
                <a:latin typeface="Open Sans" panose="020B0606030504020204" pitchFamily="34" charset="0"/>
                <a:ea typeface="Open Sans" panose="020B0606030504020204" pitchFamily="34" charset="0"/>
                <a:cs typeface="Open Sans" panose="020B0606030504020204" pitchFamily="34" charset="0"/>
              </a:rPr>
              <a:t>e </a:t>
            </a:r>
            <a: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development and maintenance of public spaces such as parks</a:t>
            </a:r>
            <a:r>
              <a:rPr lang="en-GB" sz="2000">
                <a:solidFill>
                  <a:schemeClr val="bg1"/>
                </a:solidFill>
                <a:latin typeface="Open Sans" panose="020B0606030504020204" pitchFamily="34" charset="0"/>
                <a:ea typeface="Open Sans" panose="020B0606030504020204" pitchFamily="34" charset="0"/>
                <a:cs typeface="Open Sans" panose="020B0606030504020204" pitchFamily="34" charset="0"/>
              </a:rPr>
              <a:t>, plazas </a:t>
            </a:r>
            <a: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pedestrian zones to enhance community interaction, </a:t>
            </a:r>
            <a:r>
              <a:rPr lang="en-GB" sz="200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sustainability </a:t>
            </a:r>
            <a: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urban aesthetics.</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26561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080B2486-6418-65C0-A8FE-98CFB18395B9}"/>
            </a:ext>
          </a:extLst>
        </p:cNvPr>
        <p:cNvGrpSpPr/>
        <p:nvPr/>
      </p:nvGrpSpPr>
      <p:grpSpPr>
        <a:xfrm>
          <a:off x="0" y="0"/>
          <a:ext cx="0" cy="0"/>
          <a:chOff x="0" y="0"/>
          <a:chExt cx="0" cy="0"/>
        </a:xfrm>
      </p:grpSpPr>
      <p:sp>
        <p:nvSpPr>
          <p:cNvPr id="73" name="Google Shape;73;p2">
            <a:extLst>
              <a:ext uri="{FF2B5EF4-FFF2-40B4-BE49-F238E27FC236}">
                <a16:creationId xmlns:a16="http://schemas.microsoft.com/office/drawing/2014/main" id="{C761E511-7F48-B18E-1055-2DE9B999D158}"/>
              </a:ext>
            </a:extLst>
          </p:cNvPr>
          <p:cNvSpPr/>
          <p:nvPr/>
        </p:nvSpPr>
        <p:spPr>
          <a:xfrm>
            <a:off x="599163" y="1501751"/>
            <a:ext cx="11017007" cy="4893607"/>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 St. Joseph church area </a:t>
            </a:r>
            <a:r>
              <a:rPr lang="en-US"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deseals</a:t>
            </a:r>
            <a:r>
              <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(Sint-Jozef breekt uit)</a:t>
            </a:r>
            <a:endPar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endParaRPr>
          </a:p>
        </p:txBody>
      </p:sp>
      <p:pic>
        <p:nvPicPr>
          <p:cNvPr id="2" name="image2.png" descr="A blueprint of a park&#10;&#10;Description automatically generated">
            <a:extLst>
              <a:ext uri="{FF2B5EF4-FFF2-40B4-BE49-F238E27FC236}">
                <a16:creationId xmlns:a16="http://schemas.microsoft.com/office/drawing/2014/main" id="{60544719-E1D2-6586-FB83-D56EFB4A8969}"/>
              </a:ext>
            </a:extLst>
          </p:cNvPr>
          <p:cNvPicPr/>
          <p:nvPr/>
        </p:nvPicPr>
        <p:blipFill>
          <a:blip r:embed="rId5"/>
          <a:srcRect/>
          <a:stretch>
            <a:fillRect/>
          </a:stretch>
        </p:blipFill>
        <p:spPr>
          <a:xfrm>
            <a:off x="824055" y="2340616"/>
            <a:ext cx="4330700" cy="2884806"/>
          </a:xfrm>
          <a:prstGeom prst="rect">
            <a:avLst/>
          </a:prstGeom>
          <a:ln/>
        </p:spPr>
      </p:pic>
      <p:sp>
        <p:nvSpPr>
          <p:cNvPr id="72" name="Google Shape;72;p2">
            <a:extLst>
              <a:ext uri="{FF2B5EF4-FFF2-40B4-BE49-F238E27FC236}">
                <a16:creationId xmlns:a16="http://schemas.microsoft.com/office/drawing/2014/main" id="{AA5DC5A0-6C30-FA08-18D2-0B4DA199C9EA}"/>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US" sz="3200" b="1" dirty="0">
                <a:solidFill>
                  <a:srgbClr val="009FE3"/>
                </a:solidFill>
                <a:ea typeface="Open Sans" panose="020B0606030504020204" pitchFamily="34" charset="0"/>
                <a:cs typeface="Open Sans" panose="020B0606030504020204" pitchFamily="34" charset="0"/>
              </a:rPr>
              <a:t>The St. Joseph church area deseal</a:t>
            </a:r>
            <a:r>
              <a:rPr lang="pl-PL" sz="3200" b="1" dirty="0">
                <a:solidFill>
                  <a:srgbClr val="009FE3"/>
                </a:solidFill>
                <a:ea typeface="Open Sans" panose="020B0606030504020204" pitchFamily="34" charset="0"/>
                <a:cs typeface="Open Sans" panose="020B0606030504020204" pitchFamily="34" charset="0"/>
              </a:rPr>
              <a:t>, Belgium</a:t>
            </a:r>
          </a:p>
          <a:p>
            <a:pPr algn="l">
              <a:lnSpc>
                <a:spcPct val="100000"/>
              </a:lnSpc>
              <a:spcBef>
                <a:spcPts val="0"/>
              </a:spcBef>
              <a:buClr>
                <a:schemeClr val="dk1"/>
              </a:buClr>
              <a:buSzPts val="1800"/>
            </a:pPr>
            <a:endParaRPr lang="en-US" sz="3200" b="1" dirty="0">
              <a:solidFill>
                <a:srgbClr val="009FE3"/>
              </a:solidFill>
              <a:latin typeface="Trebuchet MS"/>
            </a:endParaRPr>
          </a:p>
          <a:p>
            <a:pPr marL="0" lvl="0" indent="0" algn="l" rtl="0">
              <a:lnSpc>
                <a:spcPct val="90000"/>
              </a:lnSpc>
              <a:spcBef>
                <a:spcPts val="0"/>
              </a:spcBef>
              <a:spcAft>
                <a:spcPts val="0"/>
              </a:spcAft>
              <a:buClr>
                <a:schemeClr val="dk1"/>
              </a:buClr>
              <a:buSzPts val="3600"/>
              <a:buNone/>
            </a:pPr>
            <a:endParaRPr sz="3600" b="1" dirty="0"/>
          </a:p>
        </p:txBody>
      </p:sp>
      <p:sp>
        <p:nvSpPr>
          <p:cNvPr id="4" name="TextBox 3">
            <a:extLst>
              <a:ext uri="{FF2B5EF4-FFF2-40B4-BE49-F238E27FC236}">
                <a16:creationId xmlns:a16="http://schemas.microsoft.com/office/drawing/2014/main" id="{136AE590-5A16-AE07-7004-7C59EF560A7C}"/>
              </a:ext>
            </a:extLst>
          </p:cNvPr>
          <p:cNvSpPr txBox="1"/>
          <p:nvPr/>
        </p:nvSpPr>
        <p:spPr>
          <a:xfrm>
            <a:off x="5808517" y="2340617"/>
            <a:ext cx="5486401" cy="2215991"/>
          </a:xfrm>
          <a:prstGeom prst="rect">
            <a:avLst/>
          </a:prstGeom>
          <a:noFill/>
        </p:spPr>
        <p:txBody>
          <a:bodyPr wrap="square" rtlCol="0">
            <a:spAutoFit/>
          </a:bodyPr>
          <a:lstStyle/>
          <a:p>
            <a:r>
              <a:rPr lang="en-US" b="0" i="0" dirty="0">
                <a:solidFill>
                  <a:srgbClr val="292929"/>
                </a:solidFill>
                <a:effectLst/>
                <a:latin typeface="Open Sans" panose="020B0606030504020204" pitchFamily="34" charset="0"/>
              </a:rPr>
              <a:t>To reverse the feel of the paved road infrastructure, a design brought in addition to greening and water, explicit place for experience, neighbourhood and mobility.</a:t>
            </a:r>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92929"/>
              </a:solidFill>
              <a:latin typeface="Open Sans" panose="020B0606030504020204" pitchFamily="34" charset="0"/>
            </a:endParaRP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8631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FDAD659-522B-9776-9BF6-4F12CBDD5FC8}"/>
            </a:ext>
          </a:extLst>
        </p:cNvPr>
        <p:cNvGrpSpPr/>
        <p:nvPr/>
      </p:nvGrpSpPr>
      <p:grpSpPr>
        <a:xfrm>
          <a:off x="0" y="0"/>
          <a:ext cx="0" cy="0"/>
          <a:chOff x="0" y="0"/>
          <a:chExt cx="0" cy="0"/>
        </a:xfrm>
      </p:grpSpPr>
      <p:pic>
        <p:nvPicPr>
          <p:cNvPr id="2" name="Obraz 2">
            <a:extLst>
              <a:ext uri="{FF2B5EF4-FFF2-40B4-BE49-F238E27FC236}">
                <a16:creationId xmlns:a16="http://schemas.microsoft.com/office/drawing/2014/main" id="{8E57DCE2-856D-F8BD-4A5B-A5CB287EBD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55" y="2340617"/>
            <a:ext cx="4529244" cy="2884805"/>
          </a:xfrm>
          <a:prstGeom prst="rect">
            <a:avLst/>
          </a:prstGeom>
          <a:noFill/>
          <a:ln>
            <a:noFill/>
          </a:ln>
        </p:spPr>
      </p:pic>
      <p:sp>
        <p:nvSpPr>
          <p:cNvPr id="72" name="Google Shape;72;p2">
            <a:extLst>
              <a:ext uri="{FF2B5EF4-FFF2-40B4-BE49-F238E27FC236}">
                <a16:creationId xmlns:a16="http://schemas.microsoft.com/office/drawing/2014/main" id="{34133150-B733-54F6-7649-F5E7B6F6801B}"/>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ea typeface="Open Sans" panose="020B0606030504020204" pitchFamily="34" charset="0"/>
                <a:cs typeface="Open Sans" panose="020B0606030504020204" pitchFamily="34" charset="0"/>
                <a:sym typeface="Open Sans"/>
              </a:rPr>
              <a:t>Salt Square - </a:t>
            </a:r>
            <a:r>
              <a:rPr lang="en-GB" sz="3200" b="1" dirty="0">
                <a:solidFill>
                  <a:srgbClr val="009FE3"/>
                </a:solidFill>
                <a:ea typeface="Open Sans" panose="020B0606030504020204" pitchFamily="34" charset="0"/>
                <a:cs typeface="Open Sans" panose="020B0606030504020204" pitchFamily="34" charset="0"/>
              </a:rPr>
              <a:t>Revitalisation of Salt Square for social, tourist and economic activities, Poland</a:t>
            </a: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en-US" sz="3200" b="1" dirty="0">
              <a:solidFill>
                <a:srgbClr val="009FE3"/>
              </a:solidFill>
              <a:latin typeface="Trebuchet MS"/>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B524DCB3-4C25-073B-06A2-24538AAEA526}"/>
              </a:ext>
            </a:extLst>
          </p:cNvPr>
          <p:cNvSpPr/>
          <p:nvPr/>
        </p:nvSpPr>
        <p:spPr>
          <a:xfrm>
            <a:off x="599163" y="1501751"/>
            <a:ext cx="11017007" cy="4862829"/>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Nowy Dwór Mazowiecki - Plac Solny - zdjęcia, mapa</a:t>
            </a:r>
            <a:endPar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5" name="TextBox 4">
            <a:extLst>
              <a:ext uri="{FF2B5EF4-FFF2-40B4-BE49-F238E27FC236}">
                <a16:creationId xmlns:a16="http://schemas.microsoft.com/office/drawing/2014/main" id="{1F5AE898-7EE1-CA41-01F6-538AE16DD261}"/>
              </a:ext>
            </a:extLst>
          </p:cNvPr>
          <p:cNvSpPr txBox="1"/>
          <p:nvPr/>
        </p:nvSpPr>
        <p:spPr>
          <a:xfrm>
            <a:off x="5808517" y="2340617"/>
            <a:ext cx="5486401" cy="2031325"/>
          </a:xfrm>
          <a:prstGeom prst="rect">
            <a:avLst/>
          </a:prstGeom>
          <a:noFill/>
        </p:spPr>
        <p:txBody>
          <a:bodyPr wrap="square" rtlCol="0">
            <a:spAutoFit/>
          </a:bodyPr>
          <a:lstStyle/>
          <a:p>
            <a:r>
              <a:rPr lang="en-US" dirty="0">
                <a:solidFill>
                  <a:srgbClr val="292929"/>
                </a:solidFill>
                <a:latin typeface="Open Sans" panose="020B0606030504020204" pitchFamily="34" charset="0"/>
              </a:rPr>
              <a:t>The revitalised square, provides a balance</a:t>
            </a:r>
            <a:r>
              <a:rPr lang="pl-PL" dirty="0">
                <a:solidFill>
                  <a:srgbClr val="292929"/>
                </a:solidFill>
                <a:latin typeface="Open Sans" panose="020B0606030504020204" pitchFamily="34" charset="0"/>
              </a:rPr>
              <a:t> </a:t>
            </a:r>
            <a:r>
              <a:rPr lang="en-US" dirty="0">
                <a:solidFill>
                  <a:srgbClr val="292929"/>
                </a:solidFill>
                <a:latin typeface="Open Sans" panose="020B0606030504020204" pitchFamily="34" charset="0"/>
              </a:rPr>
              <a:t>between an intergenerational integration function, economic activity and parking.</a:t>
            </a:r>
            <a:r>
              <a:rPr lang="pl-PL" dirty="0">
                <a:solidFill>
                  <a:srgbClr val="292929"/>
                </a:solidFill>
                <a:latin typeface="Open Sans" panose="020B0606030504020204" pitchFamily="34" charset="0"/>
              </a:rPr>
              <a:t> </a:t>
            </a:r>
          </a:p>
          <a:p>
            <a:endParaRPr lang="pl-PL" dirty="0">
              <a:solidFill>
                <a:srgbClr val="292929"/>
              </a:solidFill>
              <a:latin typeface="Open Sans" panose="020B0606030504020204" pitchFamily="34" charset="0"/>
            </a:endParaRPr>
          </a:p>
          <a:p>
            <a:r>
              <a:rPr lang="en-US" dirty="0">
                <a:solidFill>
                  <a:srgbClr val="292929"/>
                </a:solidFill>
                <a:latin typeface="Open Sans" panose="020B0606030504020204" pitchFamily="34" charset="0"/>
              </a:rPr>
              <a:t>Culinary and cultural events take place there on a regular basis and there are specially created seating and resting areas. </a:t>
            </a:r>
            <a:endParaRPr lang="pl-PL" dirty="0">
              <a:solidFill>
                <a:srgbClr val="292929"/>
              </a:solidFill>
              <a:latin typeface="Open Sans" panose="020B0606030504020204" pitchFamily="34" charset="0"/>
            </a:endParaRPr>
          </a:p>
        </p:txBody>
      </p:sp>
    </p:spTree>
    <p:extLst>
      <p:ext uri="{BB962C8B-B14F-4D97-AF65-F5344CB8AC3E}">
        <p14:creationId xmlns:p14="http://schemas.microsoft.com/office/powerpoint/2010/main" val="4088085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191D310-02A8-16FA-199B-12465F04318C}"/>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31C89278-DE84-0282-C528-ACFB53C24DB9}"/>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ea typeface="Open Sans" panose="020B0606030504020204" pitchFamily="34" charset="0"/>
                <a:cs typeface="Open Sans" panose="020B0606030504020204" pitchFamily="34" charset="0"/>
                <a:sym typeface="Open Sans"/>
              </a:rPr>
              <a:t>Green infrastructure in Tudela, Spain</a:t>
            </a:r>
          </a:p>
          <a:p>
            <a:pPr algn="l">
              <a:lnSpc>
                <a:spcPct val="100000"/>
              </a:lnSpc>
              <a:spcBef>
                <a:spcPts val="0"/>
              </a:spcBef>
              <a:buClr>
                <a:schemeClr val="dk1"/>
              </a:buClr>
              <a:buSzPts val="1800"/>
            </a:pP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en-US" sz="3200" b="1" dirty="0">
              <a:solidFill>
                <a:srgbClr val="009FE3"/>
              </a:solidFill>
              <a:latin typeface="Trebuchet MS"/>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9E2AD649-2C7E-2738-D31C-05412200F287}"/>
              </a:ext>
            </a:extLst>
          </p:cNvPr>
          <p:cNvSpPr/>
          <p:nvPr/>
        </p:nvSpPr>
        <p:spPr>
          <a:xfrm>
            <a:off x="599163" y="1501751"/>
            <a:ext cx="11017007" cy="4862829"/>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es-ES"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Hoy 27 de marzo se abre al público el Corredor Verde Turístico de Tudela - Ayuntamiento de Tudela</a:t>
            </a:r>
            <a:endPar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endParaRPr>
          </a:p>
        </p:txBody>
      </p:sp>
      <p:pic>
        <p:nvPicPr>
          <p:cNvPr id="2" name="image1.png">
            <a:extLst>
              <a:ext uri="{FF2B5EF4-FFF2-40B4-BE49-F238E27FC236}">
                <a16:creationId xmlns:a16="http://schemas.microsoft.com/office/drawing/2014/main" id="{38F549CD-31F7-4EF9-9537-2388B83E6D04}"/>
              </a:ext>
            </a:extLst>
          </p:cNvPr>
          <p:cNvPicPr/>
          <p:nvPr/>
        </p:nvPicPr>
        <p:blipFill>
          <a:blip r:embed="rId5"/>
          <a:srcRect/>
          <a:stretch/>
        </p:blipFill>
        <p:spPr>
          <a:xfrm>
            <a:off x="827346" y="2340617"/>
            <a:ext cx="4324118" cy="2884805"/>
          </a:xfrm>
          <a:prstGeom prst="rect">
            <a:avLst/>
          </a:prstGeom>
          <a:ln/>
        </p:spPr>
      </p:pic>
      <p:sp>
        <p:nvSpPr>
          <p:cNvPr id="4" name="TextBox 3">
            <a:extLst>
              <a:ext uri="{FF2B5EF4-FFF2-40B4-BE49-F238E27FC236}">
                <a16:creationId xmlns:a16="http://schemas.microsoft.com/office/drawing/2014/main" id="{EC847FAF-D764-E78A-F361-15203703D4B5}"/>
              </a:ext>
            </a:extLst>
          </p:cNvPr>
          <p:cNvSpPr txBox="1"/>
          <p:nvPr/>
        </p:nvSpPr>
        <p:spPr>
          <a:xfrm>
            <a:off x="5808517" y="2340617"/>
            <a:ext cx="5486401" cy="2031325"/>
          </a:xfrm>
          <a:prstGeom prst="rect">
            <a:avLst/>
          </a:prstGeom>
          <a:noFill/>
        </p:spPr>
        <p:txBody>
          <a:bodyPr wrap="square" rtlCol="0">
            <a:spAutoFit/>
          </a:bodyPr>
          <a:lstStyle/>
          <a:p>
            <a:r>
              <a:rPr lang="pl-PL" dirty="0">
                <a:solidFill>
                  <a:srgbClr val="292929"/>
                </a:solidFill>
                <a:latin typeface="Open Sans" panose="020B0606030504020204" pitchFamily="34" charset="0"/>
              </a:rPr>
              <a:t>T</a:t>
            </a:r>
            <a:r>
              <a:rPr lang="en-US" dirty="0">
                <a:solidFill>
                  <a:srgbClr val="292929"/>
                </a:solidFill>
                <a:latin typeface="Open Sans" panose="020B0606030504020204" pitchFamily="34" charset="0"/>
              </a:rPr>
              <a:t>his action</a:t>
            </a:r>
            <a:r>
              <a:rPr lang="pl-PL" dirty="0">
                <a:solidFill>
                  <a:srgbClr val="292929"/>
                </a:solidFill>
                <a:latin typeface="Open Sans" panose="020B0606030504020204" pitchFamily="34" charset="0"/>
              </a:rPr>
              <a:t> </a:t>
            </a:r>
            <a:r>
              <a:rPr lang="en-US" dirty="0">
                <a:solidFill>
                  <a:srgbClr val="292929"/>
                </a:solidFill>
                <a:latin typeface="Open Sans" panose="020B0606030504020204" pitchFamily="34" charset="0"/>
              </a:rPr>
              <a:t>has transformed </a:t>
            </a:r>
            <a:r>
              <a:rPr lang="pl-PL" dirty="0">
                <a:solidFill>
                  <a:srgbClr val="292929"/>
                </a:solidFill>
                <a:latin typeface="Open Sans" panose="020B0606030504020204" pitchFamily="34" charset="0"/>
              </a:rPr>
              <a:t>public</a:t>
            </a:r>
            <a:r>
              <a:rPr lang="en-US" dirty="0">
                <a:solidFill>
                  <a:srgbClr val="292929"/>
                </a:solidFill>
                <a:latin typeface="Open Sans" panose="020B0606030504020204" pitchFamily="34" charset="0"/>
              </a:rPr>
              <a:t> space into a natural environment for leisure and activity</a:t>
            </a:r>
            <a:r>
              <a:rPr lang="pl-PL" dirty="0">
                <a:solidFill>
                  <a:srgbClr val="292929"/>
                </a:solidFill>
                <a:latin typeface="Open Sans" panose="020B0606030504020204" pitchFamily="34" charset="0"/>
              </a:rPr>
              <a:t>. </a:t>
            </a:r>
          </a:p>
          <a:p>
            <a:endParaRPr lang="pl-PL" dirty="0">
              <a:solidFill>
                <a:srgbClr val="292929"/>
              </a:solidFill>
              <a:latin typeface="Open Sans" panose="020B0606030504020204" pitchFamily="34" charset="0"/>
            </a:endParaRPr>
          </a:p>
          <a:p>
            <a:r>
              <a:rPr lang="en-US" dirty="0">
                <a:solidFill>
                  <a:srgbClr val="292929"/>
                </a:solidFill>
                <a:latin typeface="Open Sans" panose="020B0606030504020204" pitchFamily="34" charset="0"/>
              </a:rPr>
              <a:t>The idea has been to improve mobility in the area, achieve adequate walking routes and enhance the value of the Ebro River in the surroundings of the city. </a:t>
            </a:r>
            <a:endParaRPr lang="pl-PL" dirty="0">
              <a:solidFill>
                <a:srgbClr val="292929"/>
              </a:solidFill>
              <a:latin typeface="Open Sans" panose="020B0606030504020204" pitchFamily="34" charset="0"/>
            </a:endParaRPr>
          </a:p>
        </p:txBody>
      </p:sp>
    </p:spTree>
    <p:extLst>
      <p:ext uri="{BB962C8B-B14F-4D97-AF65-F5344CB8AC3E}">
        <p14:creationId xmlns:p14="http://schemas.microsoft.com/office/powerpoint/2010/main" val="1091582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7B64DA39-DCB0-1339-CDB8-13FA044EF07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08D77A3-6AE3-5C4D-35DA-1A1481C0C4EB}"/>
              </a:ext>
            </a:extLst>
          </p:cNvPr>
          <p:cNvSpPr>
            <a:spLocks noGrp="1"/>
          </p:cNvSpPr>
          <p:nvPr>
            <p:ph type="body" sz="quarter" idx="11"/>
          </p:nvPr>
        </p:nvSpPr>
        <p:spPr>
          <a:xfrm>
            <a:off x="1390265" y="1224186"/>
            <a:ext cx="9411470" cy="2580216"/>
          </a:xfrm>
        </p:spPr>
        <p:txBody>
          <a:bodyPr>
            <a:normAutofit/>
          </a:bodyPr>
          <a:lstStyle/>
          <a:p>
            <a:r>
              <a:rPr lang="en-US" sz="4800" dirty="0">
                <a:sym typeface="Open Sans"/>
              </a:rPr>
              <a:t>R</a:t>
            </a:r>
            <a:r>
              <a:rPr lang="pl-PL" sz="4800" dirty="0">
                <a:sym typeface="Open Sans"/>
              </a:rPr>
              <a:t>3</a:t>
            </a:r>
            <a:r>
              <a:rPr lang="en-US" sz="4800" dirty="0">
                <a:sym typeface="Open Sans"/>
              </a:rPr>
              <a:t>: </a:t>
            </a:r>
            <a:r>
              <a:rPr lang="pl-PL" sz="4800" dirty="0">
                <a:sym typeface="Open Sans"/>
              </a:rPr>
              <a:t>Improve public infrastructure</a:t>
            </a:r>
            <a:endParaRPr lang="en-US" sz="4800" dirty="0"/>
          </a:p>
        </p:txBody>
      </p:sp>
      <p:sp>
        <p:nvSpPr>
          <p:cNvPr id="3" name="TextBox 2">
            <a:extLst>
              <a:ext uri="{FF2B5EF4-FFF2-40B4-BE49-F238E27FC236}">
                <a16:creationId xmlns:a16="http://schemas.microsoft.com/office/drawing/2014/main" id="{F7416B60-F3CB-2E60-D6FE-4C53142E6466}"/>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EBB5551-57C4-00D5-B7D0-856B5D1C027A}"/>
              </a:ext>
            </a:extLst>
          </p:cNvPr>
          <p:cNvSpPr txBox="1"/>
          <p:nvPr/>
        </p:nvSpPr>
        <p:spPr>
          <a:xfrm>
            <a:off x="1390266" y="4572000"/>
            <a:ext cx="9411469" cy="707886"/>
          </a:xfrm>
          <a:prstGeom prst="rect">
            <a:avLst/>
          </a:prstGeom>
          <a:noFill/>
        </p:spPr>
        <p:txBody>
          <a:bodyPr wrap="square" rtlCol="0">
            <a:spAutoFit/>
          </a:bodyPr>
          <a:lstStyle/>
          <a:p>
            <a:pPr marL="101600" algn="ctr">
              <a:buClr>
                <a:srgbClr val="009FE3"/>
              </a:buClr>
              <a:buSzPts val="2000"/>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Upgrade and modernize public infrastructure, including public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venues</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for culture, leisure and sport to support sustainable urban growth</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1132818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E641C96A-C5BD-26C3-4E20-A418CC7F8820}"/>
            </a:ext>
          </a:extLst>
        </p:cNvPr>
        <p:cNvGrpSpPr/>
        <p:nvPr/>
      </p:nvGrpSpPr>
      <p:grpSpPr>
        <a:xfrm>
          <a:off x="0" y="0"/>
          <a:ext cx="0" cy="0"/>
          <a:chOff x="0" y="0"/>
          <a:chExt cx="0" cy="0"/>
        </a:xfrm>
      </p:grpSpPr>
      <p:sp>
        <p:nvSpPr>
          <p:cNvPr id="73" name="Google Shape;73;p2">
            <a:extLst>
              <a:ext uri="{FF2B5EF4-FFF2-40B4-BE49-F238E27FC236}">
                <a16:creationId xmlns:a16="http://schemas.microsoft.com/office/drawing/2014/main" id="{14D3E143-095F-620B-BC0C-7113A7710C5B}"/>
              </a:ext>
            </a:extLst>
          </p:cNvPr>
          <p:cNvSpPr/>
          <p:nvPr/>
        </p:nvSpPr>
        <p:spPr>
          <a:xfrm>
            <a:off x="599163" y="1501751"/>
            <a:ext cx="11017007" cy="4585830"/>
          </a:xfrm>
          <a:prstGeom prst="rect">
            <a:avLst/>
          </a:prstGeom>
          <a:noFill/>
          <a:ln>
            <a:noFill/>
          </a:ln>
        </p:spPr>
        <p:txBody>
          <a:bodyPr spcFirstLastPara="1" wrap="square" lIns="91425" tIns="45700" rIns="91425" bIns="45700" anchor="t" anchorCtr="0">
            <a:spAutoFit/>
          </a:bodyPr>
          <a:lstStyle/>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sp>
        <p:nvSpPr>
          <p:cNvPr id="72" name="Google Shape;72;p2">
            <a:extLst>
              <a:ext uri="{FF2B5EF4-FFF2-40B4-BE49-F238E27FC236}">
                <a16:creationId xmlns:a16="http://schemas.microsoft.com/office/drawing/2014/main" id="{308F641F-0E2C-DD9B-C864-0035CF65B827}"/>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rPr>
              <a:t>Reconstruction of Sport and Leisure Centre</a:t>
            </a:r>
            <a:r>
              <a:rPr lang="pl-PL" sz="3200" b="1" dirty="0">
                <a:solidFill>
                  <a:srgbClr val="009FE3"/>
                </a:solidFill>
                <a:ea typeface="Open Sans" panose="020B0606030504020204" pitchFamily="34" charset="0"/>
                <a:cs typeface="Open Sans" panose="020B0606030504020204" pitchFamily="34" charset="0"/>
              </a:rPr>
              <a:t>, Lithuania</a:t>
            </a: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4" name="TextBox 3">
            <a:extLst>
              <a:ext uri="{FF2B5EF4-FFF2-40B4-BE49-F238E27FC236}">
                <a16:creationId xmlns:a16="http://schemas.microsoft.com/office/drawing/2014/main" id="{E080A160-DCE9-4E56-104E-743724B11AAF}"/>
              </a:ext>
            </a:extLst>
          </p:cNvPr>
          <p:cNvSpPr txBox="1"/>
          <p:nvPr/>
        </p:nvSpPr>
        <p:spPr>
          <a:xfrm>
            <a:off x="5808517" y="2340617"/>
            <a:ext cx="5486401" cy="2585323"/>
          </a:xfrm>
          <a:prstGeom prst="rect">
            <a:avLst/>
          </a:prstGeom>
          <a:noFill/>
        </p:spPr>
        <p:txBody>
          <a:bodyPr wrap="square" rtlCol="0">
            <a:spAutoFit/>
          </a:bodyPr>
          <a:lstStyle/>
          <a:p>
            <a:r>
              <a:rPr lang="en-US" dirty="0">
                <a:solidFill>
                  <a:srgbClr val="292929"/>
                </a:solidFill>
                <a:latin typeface="Open Sans" panose="020B0606030504020204" pitchFamily="34" charset="0"/>
              </a:rPr>
              <a:t>The </a:t>
            </a:r>
            <a:r>
              <a:rPr lang="pl-PL" dirty="0">
                <a:solidFill>
                  <a:srgbClr val="292929"/>
                </a:solidFill>
                <a:latin typeface="Open Sans" panose="020B0606030504020204" pitchFamily="34" charset="0"/>
              </a:rPr>
              <a:t>aim of this intervention was to create </a:t>
            </a:r>
            <a:r>
              <a:rPr lang="en-GB" dirty="0">
                <a:solidFill>
                  <a:srgbClr val="292929"/>
                </a:solidFill>
                <a:latin typeface="Open Sans" panose="020B0606030504020204" pitchFamily="34" charset="0"/>
              </a:rPr>
              <a:t>a multifunctional attraction for active recreation and sports the center for the whole family, using the existing natural resources and the city's sports and entertainment infrastructure</a:t>
            </a:r>
            <a:r>
              <a:rPr lang="pl-PL" dirty="0">
                <a:solidFill>
                  <a:srgbClr val="292929"/>
                </a:solidFill>
                <a:latin typeface="Open Sans" panose="020B0606030504020204" pitchFamily="34" charset="0"/>
              </a:rPr>
              <a:t>.</a:t>
            </a:r>
          </a:p>
          <a:p>
            <a:endParaRPr lang="pl-PL" dirty="0">
              <a:solidFill>
                <a:srgbClr val="292929"/>
              </a:solidFill>
              <a:latin typeface="Open Sans" panose="020B0606030504020204" pitchFamily="34" charset="0"/>
            </a:endParaRPr>
          </a:p>
          <a:p>
            <a:r>
              <a:rPr lang="pl-PL" dirty="0">
                <a:solidFill>
                  <a:srgbClr val="292929"/>
                </a:solidFill>
                <a:latin typeface="Open Sans" panose="020B0606030504020204" pitchFamily="34" charset="0"/>
              </a:rPr>
              <a:t>It </a:t>
            </a:r>
            <a:r>
              <a:rPr lang="en-GB" dirty="0">
                <a:solidFill>
                  <a:srgbClr val="292929"/>
                </a:solidFill>
                <a:latin typeface="Open Sans" panose="020B0606030504020204" pitchFamily="34" charset="0"/>
              </a:rPr>
              <a:t>promotes inbound tourism by creating high-quality infrastructure for the development of active tourism. </a:t>
            </a:r>
            <a:endParaRPr lang="pl-PL" dirty="0">
              <a:solidFill>
                <a:srgbClr val="292929"/>
              </a:solidFill>
              <a:latin typeface="Open Sans" panose="020B0606030504020204" pitchFamily="34" charset="0"/>
            </a:endParaRPr>
          </a:p>
        </p:txBody>
      </p:sp>
      <p:pic>
        <p:nvPicPr>
          <p:cNvPr id="6" name="Paveikslėlis 2">
            <a:extLst>
              <a:ext uri="{FF2B5EF4-FFF2-40B4-BE49-F238E27FC236}">
                <a16:creationId xmlns:a16="http://schemas.microsoft.com/office/drawing/2014/main" id="{970A3825-6751-7CB0-DCC5-3010A58B20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054" y="2340616"/>
            <a:ext cx="4435945" cy="2491157"/>
          </a:xfrm>
          <a:prstGeom prst="rect">
            <a:avLst/>
          </a:prstGeom>
          <a:noFill/>
        </p:spPr>
      </p:pic>
    </p:spTree>
    <p:extLst>
      <p:ext uri="{BB962C8B-B14F-4D97-AF65-F5344CB8AC3E}">
        <p14:creationId xmlns:p14="http://schemas.microsoft.com/office/powerpoint/2010/main" val="73759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3B778C25-A150-2B45-ECFC-206649436394}"/>
            </a:ext>
          </a:extLst>
        </p:cNvPr>
        <p:cNvGrpSpPr/>
        <p:nvPr/>
      </p:nvGrpSpPr>
      <p:grpSpPr>
        <a:xfrm>
          <a:off x="0" y="0"/>
          <a:ext cx="0" cy="0"/>
          <a:chOff x="0" y="0"/>
          <a:chExt cx="0" cy="0"/>
        </a:xfrm>
      </p:grpSpPr>
      <p:pic>
        <p:nvPicPr>
          <p:cNvPr id="4" name="Picture 3" descr="A red door and a pillar with posters&#10;&#10;Description automatically generated with medium confidence">
            <a:extLst>
              <a:ext uri="{FF2B5EF4-FFF2-40B4-BE49-F238E27FC236}">
                <a16:creationId xmlns:a16="http://schemas.microsoft.com/office/drawing/2014/main" id="{2D0F6B5A-A0E5-4DB8-4917-6A3D2B87E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055" y="2309819"/>
            <a:ext cx="4330938" cy="2884805"/>
          </a:xfrm>
          <a:prstGeom prst="rect">
            <a:avLst/>
          </a:prstGeom>
        </p:spPr>
      </p:pic>
      <p:sp>
        <p:nvSpPr>
          <p:cNvPr id="72" name="Google Shape;72;p2">
            <a:extLst>
              <a:ext uri="{FF2B5EF4-FFF2-40B4-BE49-F238E27FC236}">
                <a16:creationId xmlns:a16="http://schemas.microsoft.com/office/drawing/2014/main" id="{CFD5EBD1-D881-EAFA-4B7E-F9B460CFCF29}"/>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ea typeface="Open Sans" panose="020B0606030504020204" pitchFamily="34" charset="0"/>
                <a:cs typeface="Open Sans" panose="020B0606030504020204" pitchFamily="34" charset="0"/>
              </a:rPr>
              <a:t>A</a:t>
            </a:r>
            <a:r>
              <a:rPr lang="en-US" sz="3200" b="1" dirty="0">
                <a:solidFill>
                  <a:srgbClr val="009FE3"/>
                </a:solidFill>
                <a:ea typeface="Open Sans" panose="020B0606030504020204" pitchFamily="34" charset="0"/>
                <a:cs typeface="Open Sans" panose="020B0606030504020204" pitchFamily="34" charset="0"/>
              </a:rPr>
              <a:t>daptation of the Public Library to promote the city’s history and cultural heritage,</a:t>
            </a:r>
            <a:r>
              <a:rPr lang="pl-PL" sz="3200" b="1" dirty="0">
                <a:solidFill>
                  <a:srgbClr val="009FE3"/>
                </a:solidFill>
                <a:ea typeface="Open Sans" panose="020B0606030504020204" pitchFamily="34" charset="0"/>
                <a:cs typeface="Open Sans" panose="020B0606030504020204" pitchFamily="34" charset="0"/>
              </a:rPr>
              <a:t> Poland</a:t>
            </a: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73" name="Google Shape;73;p2">
            <a:extLst>
              <a:ext uri="{FF2B5EF4-FFF2-40B4-BE49-F238E27FC236}">
                <a16:creationId xmlns:a16="http://schemas.microsoft.com/office/drawing/2014/main" id="{F873E381-B3CD-3415-BD3C-9FEFCB41E9FC}"/>
              </a:ext>
            </a:extLst>
          </p:cNvPr>
          <p:cNvSpPr/>
          <p:nvPr/>
        </p:nvSpPr>
        <p:spPr>
          <a:xfrm>
            <a:off x="599163" y="1501751"/>
            <a:ext cx="11017007" cy="4955162"/>
          </a:xfrm>
          <a:prstGeom prst="rect">
            <a:avLst/>
          </a:prstGeom>
          <a:noFill/>
          <a:ln>
            <a:noFill/>
          </a:ln>
        </p:spPr>
        <p:txBody>
          <a:bodyPr spcFirstLastPara="1" wrap="square" lIns="91425" tIns="45700" rIns="91425" bIns="45700" anchor="t" anchorCtr="0">
            <a:spAutoFit/>
          </a:bodyPr>
          <a:lstStyle/>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Miejska i Powiatowa Biblioteka Publiczna w Nowym Dworze Mazowieckim (nowydwormaz.pl)</a:t>
            </a:r>
            <a:endParaRPr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 name="TextBox 2">
            <a:extLst>
              <a:ext uri="{FF2B5EF4-FFF2-40B4-BE49-F238E27FC236}">
                <a16:creationId xmlns:a16="http://schemas.microsoft.com/office/drawing/2014/main" id="{1E87DA8B-1DB3-956D-9905-9037DDFB6C80}"/>
              </a:ext>
            </a:extLst>
          </p:cNvPr>
          <p:cNvSpPr txBox="1"/>
          <p:nvPr/>
        </p:nvSpPr>
        <p:spPr>
          <a:xfrm>
            <a:off x="5808517" y="2340617"/>
            <a:ext cx="5486401" cy="2308324"/>
          </a:xfrm>
          <a:prstGeom prst="rect">
            <a:avLst/>
          </a:prstGeom>
          <a:noFill/>
        </p:spPr>
        <p:txBody>
          <a:bodyPr wrap="square" rtlCol="0">
            <a:spAutoFit/>
          </a:bodyPr>
          <a:lstStyle/>
          <a:p>
            <a:r>
              <a:rPr lang="en-GB" dirty="0">
                <a:solidFill>
                  <a:srgbClr val="292929"/>
                </a:solidFill>
                <a:latin typeface="Open Sans" panose="020B0606030504020204" pitchFamily="34" charset="0"/>
              </a:rPr>
              <a:t>The modernization and adaptation of the Public Library for the Exhibition of the History of the City made it possible to create a space that meets cultural and educational goals. </a:t>
            </a:r>
            <a:endParaRPr lang="pl-PL" dirty="0">
              <a:solidFill>
                <a:srgbClr val="292929"/>
              </a:solidFill>
              <a:latin typeface="Open Sans" panose="020B0606030504020204" pitchFamily="34" charset="0"/>
            </a:endParaRPr>
          </a:p>
          <a:p>
            <a:endParaRPr lang="pl-PL" dirty="0">
              <a:solidFill>
                <a:srgbClr val="292929"/>
              </a:solidFill>
              <a:latin typeface="Open Sans" panose="020B0606030504020204" pitchFamily="34" charset="0"/>
            </a:endParaRPr>
          </a:p>
          <a:p>
            <a:r>
              <a:rPr lang="en-GB" dirty="0">
                <a:solidFill>
                  <a:srgbClr val="292929"/>
                </a:solidFill>
                <a:latin typeface="Open Sans" panose="020B0606030504020204" pitchFamily="34" charset="0"/>
              </a:rPr>
              <a:t>This place becomes a centre where innovative methods of transferring knowledge about the history of the region are used</a:t>
            </a:r>
            <a:r>
              <a:rPr lang="pl-PL" dirty="0">
                <a:solidFill>
                  <a:srgbClr val="292929"/>
                </a:solidFill>
                <a:latin typeface="Open Sans" panose="020B0606030504020204" pitchFamily="34" charset="0"/>
              </a:rPr>
              <a:t>.</a:t>
            </a:r>
          </a:p>
        </p:txBody>
      </p:sp>
    </p:spTree>
    <p:extLst>
      <p:ext uri="{BB962C8B-B14F-4D97-AF65-F5344CB8AC3E}">
        <p14:creationId xmlns:p14="http://schemas.microsoft.com/office/powerpoint/2010/main" val="212448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6A77A566-F9F2-3A7D-33A9-FCA96AA11AA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D059E89-199C-45B7-2D95-EAE67C1781CA}"/>
              </a:ext>
            </a:extLst>
          </p:cNvPr>
          <p:cNvSpPr>
            <a:spLocks noGrp="1"/>
          </p:cNvSpPr>
          <p:nvPr>
            <p:ph type="body" sz="quarter" idx="11"/>
          </p:nvPr>
        </p:nvSpPr>
        <p:spPr>
          <a:xfrm>
            <a:off x="1390265" y="1224186"/>
            <a:ext cx="9411470" cy="2580216"/>
          </a:xfrm>
        </p:spPr>
        <p:txBody>
          <a:bodyPr>
            <a:normAutofit/>
          </a:bodyPr>
          <a:lstStyle/>
          <a:p>
            <a:r>
              <a:rPr lang="en-US" sz="4800" dirty="0">
                <a:sym typeface="Open Sans"/>
              </a:rPr>
              <a:t>R</a:t>
            </a:r>
            <a:r>
              <a:rPr lang="pl-PL" sz="4800" dirty="0">
                <a:sym typeface="Open Sans"/>
              </a:rPr>
              <a:t>4</a:t>
            </a:r>
            <a:r>
              <a:rPr lang="en-US" sz="4800" dirty="0">
                <a:sym typeface="Open Sans"/>
              </a:rPr>
              <a:t>: </a:t>
            </a:r>
            <a:r>
              <a:rPr lang="pl-PL" sz="4800" dirty="0">
                <a:sym typeface="Open Sans"/>
              </a:rPr>
              <a:t>Improve citizents’ quality of life</a:t>
            </a:r>
            <a:endParaRPr lang="en-US" sz="4800" dirty="0"/>
          </a:p>
        </p:txBody>
      </p:sp>
      <p:sp>
        <p:nvSpPr>
          <p:cNvPr id="3" name="TextBox 2">
            <a:extLst>
              <a:ext uri="{FF2B5EF4-FFF2-40B4-BE49-F238E27FC236}">
                <a16:creationId xmlns:a16="http://schemas.microsoft.com/office/drawing/2014/main" id="{20D0DD66-A682-C002-2795-F26FB153D808}"/>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9469A30-8AF2-538E-B4D8-69FC3BF9B7A8}"/>
              </a:ext>
            </a:extLst>
          </p:cNvPr>
          <p:cNvSpPr txBox="1"/>
          <p:nvPr/>
        </p:nvSpPr>
        <p:spPr>
          <a:xfrm>
            <a:off x="1390266" y="4572000"/>
            <a:ext cx="9411469" cy="1015663"/>
          </a:xfrm>
          <a:prstGeom prst="rect">
            <a:avLst/>
          </a:prstGeom>
          <a:noFill/>
        </p:spPr>
        <p:txBody>
          <a:bodyPr wrap="square" rtlCol="0">
            <a:spAutoFit/>
          </a:bodyPr>
          <a:lstStyle/>
          <a:p>
            <a:pPr marL="101600" algn="ctr">
              <a:buClr>
                <a:srgbClr val="009FE3"/>
              </a:buClr>
              <a:buSzPts val="2000"/>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Prioritize investments in cultural activities</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public spaces to create inclusive, safe</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vibrant communities where residents can thrive.</a:t>
            </a:r>
            <a:endPar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01600" algn="ctr">
              <a:buClr>
                <a:srgbClr val="009FE3"/>
              </a:buClr>
              <a:buSzPts val="2000"/>
            </a:pP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11461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45F571AE-D321-BBD0-E746-CCADF2D9BD3A}"/>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630D0D98-1250-7422-AF61-9A9DDFBCCFF0}"/>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en-GB" sz="3200" b="1" i="1" dirty="0">
                <a:solidFill>
                  <a:srgbClr val="009FE3"/>
                </a:solidFill>
              </a:rPr>
              <a:t>Outline of the presentation</a:t>
            </a: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623636E1-949F-3900-FFD8-8B9B7E13F908}"/>
              </a:ext>
            </a:extLst>
          </p:cNvPr>
          <p:cNvSpPr/>
          <p:nvPr/>
        </p:nvSpPr>
        <p:spPr>
          <a:xfrm>
            <a:off x="599163" y="1501751"/>
            <a:ext cx="11281800" cy="4401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lang="pl-PL" sz="2000" b="0" i="0" u="none" strike="noStrike" cap="none" dirty="0">
              <a:solidFill>
                <a:schemeClr val="dk1"/>
              </a:solidFill>
              <a:latin typeface="Open Sans"/>
              <a:ea typeface="Open Sans"/>
              <a:cs typeface="Open Sans"/>
              <a:sym typeface="Open Sans"/>
            </a:endParaRP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r>
              <a:rPr lang="pl-PL" sz="2000" b="1" dirty="0">
                <a:solidFill>
                  <a:srgbClr val="009FE3"/>
                </a:solidFill>
                <a:latin typeface="Open Sans"/>
                <a:ea typeface="Open Sans"/>
                <a:cs typeface="Open Sans"/>
                <a:sym typeface="Open Sans"/>
              </a:rPr>
              <a:t>Introduction</a:t>
            </a:r>
            <a:r>
              <a:rPr lang="en-GB" sz="2000" dirty="0">
                <a:solidFill>
                  <a:schemeClr val="dk1"/>
                </a:solidFill>
                <a:latin typeface="Open Sans"/>
                <a:ea typeface="Open Sans"/>
                <a:cs typeface="Open Sans"/>
                <a:sym typeface="Open Sans"/>
              </a:rPr>
              <a:t>: </a:t>
            </a:r>
            <a:r>
              <a:rPr lang="pl-PL" sz="2000" dirty="0">
                <a:solidFill>
                  <a:schemeClr val="dk1"/>
                </a:solidFill>
                <a:latin typeface="Open Sans"/>
                <a:ea typeface="Open Sans"/>
                <a:cs typeface="Open Sans"/>
                <a:sym typeface="Open Sans"/>
              </a:rPr>
              <a:t>InterRevita's understanding of revitalisation</a:t>
            </a: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endParaRPr lang="pl-PL" sz="2000" dirty="0">
              <a:solidFill>
                <a:schemeClr val="dk1"/>
              </a:solidFill>
              <a:latin typeface="Open Sans"/>
              <a:ea typeface="Open Sans"/>
              <a:cs typeface="Open Sans"/>
              <a:sym typeface="Open Sans"/>
            </a:endParaRP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r>
              <a:rPr lang="pl-PL" sz="2000" b="1" dirty="0">
                <a:solidFill>
                  <a:srgbClr val="009FE3"/>
                </a:solidFill>
                <a:latin typeface="Open Sans"/>
                <a:ea typeface="Open Sans"/>
                <a:cs typeface="Open Sans"/>
                <a:sym typeface="Open Sans"/>
              </a:rPr>
              <a:t>New European Bauhaus</a:t>
            </a:r>
            <a:r>
              <a:rPr lang="pl-PL" sz="2000" dirty="0">
                <a:solidFill>
                  <a:schemeClr val="dk1"/>
                </a:solidFill>
                <a:latin typeface="Open Sans"/>
                <a:ea typeface="Open Sans"/>
                <a:cs typeface="Open Sans"/>
                <a:sym typeface="Open Sans"/>
              </a:rPr>
              <a:t>: values guiding the revitalisation </a:t>
            </a: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endParaRPr lang="pl-PL" sz="2000" b="1" dirty="0">
              <a:solidFill>
                <a:schemeClr val="dk1"/>
              </a:solidFill>
              <a:latin typeface="Open Sans"/>
              <a:ea typeface="Open Sans"/>
              <a:cs typeface="Open Sans"/>
              <a:sym typeface="Open Sans"/>
            </a:endParaRPr>
          </a:p>
          <a:p>
            <a:pPr marL="901700" lvl="1" indent="-342900">
              <a:buClr>
                <a:srgbClr val="009FE3"/>
              </a:buClr>
              <a:buSzPts val="2000"/>
              <a:buFont typeface="Courier New" panose="02070309020205020404" pitchFamily="49" charset="0"/>
              <a:buChar char="o"/>
            </a:pPr>
            <a:r>
              <a:rPr lang="pl-PL" sz="2000" b="1" dirty="0">
                <a:solidFill>
                  <a:srgbClr val="009FE3"/>
                </a:solidFill>
                <a:latin typeface="Open Sans"/>
                <a:ea typeface="Open Sans"/>
                <a:cs typeface="Open Sans"/>
                <a:sym typeface="Trebuchet MS"/>
              </a:rPr>
              <a:t>R</a:t>
            </a:r>
            <a:r>
              <a:rPr lang="en-GB" sz="2000" b="1" dirty="0">
                <a:solidFill>
                  <a:srgbClr val="009FE3"/>
                </a:solidFill>
                <a:latin typeface="Open Sans"/>
                <a:ea typeface="Open Sans"/>
                <a:cs typeface="Open Sans"/>
                <a:sym typeface="Trebuchet MS"/>
              </a:rPr>
              <a:t>ecommendations</a:t>
            </a:r>
            <a:r>
              <a:rPr lang="pl-PL" sz="2000" b="1" dirty="0">
                <a:solidFill>
                  <a:srgbClr val="009FE3"/>
                </a:solidFill>
                <a:latin typeface="Open Sans"/>
                <a:ea typeface="Open Sans"/>
                <a:cs typeface="Open Sans"/>
                <a:sym typeface="Trebuchet MS"/>
              </a:rPr>
              <a:t> of the InterRevita project partners</a:t>
            </a:r>
          </a:p>
          <a:p>
            <a:pPr marL="901700" lvl="1" indent="-342900">
              <a:buClr>
                <a:srgbClr val="009FE3"/>
              </a:buClr>
              <a:buSzPts val="2000"/>
              <a:buFont typeface="Courier New" panose="02070309020205020404" pitchFamily="49" charset="0"/>
              <a:buChar char="o"/>
            </a:pPr>
            <a:endParaRPr lang="pl-PL" sz="2000" b="1" dirty="0">
              <a:solidFill>
                <a:srgbClr val="009FE3"/>
              </a:solidFill>
              <a:latin typeface="Open Sans"/>
              <a:ea typeface="Open Sans"/>
              <a:cs typeface="Open Sans"/>
              <a:sym typeface="Open Sans"/>
            </a:endParaRP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r>
              <a:rPr lang="pl-PL" sz="2000" b="1" dirty="0">
                <a:solidFill>
                  <a:srgbClr val="009FE3"/>
                </a:solidFill>
                <a:latin typeface="Open Sans"/>
                <a:ea typeface="Open Sans"/>
                <a:cs typeface="Open Sans"/>
                <a:sym typeface="Open Sans"/>
              </a:rPr>
              <a:t>Revitalisation </a:t>
            </a:r>
            <a:r>
              <a:rPr lang="en-GB" sz="2000" b="1" dirty="0">
                <a:solidFill>
                  <a:srgbClr val="009FE3"/>
                </a:solidFill>
                <a:latin typeface="Open Sans"/>
                <a:ea typeface="Open Sans"/>
                <a:cs typeface="Open Sans"/>
                <a:sym typeface="Open Sans"/>
              </a:rPr>
              <a:t>in practice</a:t>
            </a:r>
            <a:r>
              <a:rPr lang="en-GB" sz="2000" dirty="0">
                <a:solidFill>
                  <a:schemeClr val="dk1"/>
                </a:solidFill>
                <a:latin typeface="Open Sans"/>
                <a:ea typeface="Open Sans"/>
                <a:cs typeface="Open Sans"/>
                <a:sym typeface="Open Sans"/>
              </a:rPr>
              <a:t>:</a:t>
            </a:r>
            <a:r>
              <a:rPr lang="pl-PL" sz="2000" dirty="0">
                <a:solidFill>
                  <a:schemeClr val="dk1"/>
                </a:solidFill>
                <a:latin typeface="Open Sans"/>
                <a:ea typeface="Open Sans"/>
                <a:cs typeface="Open Sans"/>
                <a:sym typeface="Open Sans"/>
              </a:rPr>
              <a:t> </a:t>
            </a:r>
            <a:r>
              <a:rPr lang="pl-PL" sz="2000" dirty="0" err="1">
                <a:solidFill>
                  <a:schemeClr val="dk1"/>
                </a:solidFill>
                <a:latin typeface="Open Sans"/>
                <a:ea typeface="Open Sans"/>
                <a:cs typeface="Open Sans"/>
                <a:sym typeface="Open Sans"/>
              </a:rPr>
              <a:t>practical</a:t>
            </a:r>
            <a:r>
              <a:rPr lang="pl-PL" sz="2000" dirty="0">
                <a:solidFill>
                  <a:schemeClr val="dk1"/>
                </a:solidFill>
                <a:latin typeface="Open Sans"/>
                <a:ea typeface="Open Sans"/>
                <a:cs typeface="Open Sans"/>
                <a:sym typeface="Open Sans"/>
              </a:rPr>
              <a:t> examples of recommendations</a:t>
            </a: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endParaRPr lang="pl-PL" sz="2000" b="1" dirty="0">
              <a:solidFill>
                <a:schemeClr val="dk1"/>
              </a:solidFill>
              <a:latin typeface="Open Sans"/>
              <a:ea typeface="Open Sans"/>
              <a:cs typeface="Open Sans"/>
              <a:sym typeface="Open Sans"/>
            </a:endParaRP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r>
              <a:rPr lang="pl-PL" sz="2000" b="1" dirty="0">
                <a:solidFill>
                  <a:srgbClr val="009FE3"/>
                </a:solidFill>
                <a:latin typeface="Open Sans"/>
                <a:ea typeface="Open Sans"/>
                <a:cs typeface="Open Sans"/>
                <a:sym typeface="Open Sans"/>
              </a:rPr>
              <a:t>EU-</a:t>
            </a:r>
            <a:r>
              <a:rPr lang="pl-PL" sz="2000" b="1" dirty="0" err="1">
                <a:solidFill>
                  <a:srgbClr val="009FE3"/>
                </a:solidFill>
                <a:latin typeface="Open Sans"/>
                <a:ea typeface="Open Sans"/>
                <a:cs typeface="Open Sans"/>
                <a:sym typeface="Open Sans"/>
              </a:rPr>
              <a:t>level</a:t>
            </a:r>
            <a:r>
              <a:rPr lang="pl-PL" sz="2000" b="1" dirty="0">
                <a:solidFill>
                  <a:srgbClr val="009FE3"/>
                </a:solidFill>
                <a:latin typeface="Open Sans"/>
                <a:ea typeface="Open Sans"/>
                <a:cs typeface="Open Sans"/>
                <a:sym typeface="Open Sans"/>
              </a:rPr>
              <a:t> recommendations</a:t>
            </a:r>
          </a:p>
          <a:p>
            <a:pPr marL="558800" marR="0" lvl="1" algn="l" rtl="0">
              <a:lnSpc>
                <a:spcPct val="100000"/>
              </a:lnSpc>
              <a:spcBef>
                <a:spcPts val="0"/>
              </a:spcBef>
              <a:spcAft>
                <a:spcPts val="0"/>
              </a:spcAft>
              <a:buClr>
                <a:srgbClr val="009FE3"/>
              </a:buClr>
              <a:buSzPts val="2000"/>
            </a:pPr>
            <a:endParaRPr lang="pl-PL" sz="2000" b="1" dirty="0">
              <a:solidFill>
                <a:schemeClr val="dk1"/>
              </a:solidFill>
              <a:latin typeface="Open Sans"/>
              <a:ea typeface="Open Sans"/>
              <a:cs typeface="Open Sans"/>
              <a:sym typeface="Open Sans"/>
            </a:endParaRPr>
          </a:p>
          <a:p>
            <a:pPr marL="91440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spTree>
    <p:extLst>
      <p:ext uri="{BB962C8B-B14F-4D97-AF65-F5344CB8AC3E}">
        <p14:creationId xmlns:p14="http://schemas.microsoft.com/office/powerpoint/2010/main" val="1762403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3540AD41-E789-46F4-1C35-72AE9212E30D}"/>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532E6EFF-3087-D959-063D-FA3E705F4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66" y="2340616"/>
            <a:ext cx="4157579" cy="3033909"/>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72;p2">
            <a:extLst>
              <a:ext uri="{FF2B5EF4-FFF2-40B4-BE49-F238E27FC236}">
                <a16:creationId xmlns:a16="http://schemas.microsoft.com/office/drawing/2014/main" id="{471D3C52-A7E5-5BB2-CBBF-60D2A3FDB75F}"/>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US" sz="3200" b="1" dirty="0">
                <a:solidFill>
                  <a:srgbClr val="009FE3"/>
                </a:solidFill>
                <a:ea typeface="Open Sans" panose="020B0606030504020204" pitchFamily="34" charset="0"/>
                <a:cs typeface="Open Sans" panose="020B0606030504020204" pitchFamily="34" charset="0"/>
                <a:sym typeface="Open Sans"/>
              </a:rPr>
              <a:t>Energy district</a:t>
            </a:r>
            <a:r>
              <a:rPr lang="pl-PL" sz="3200" b="1" dirty="0">
                <a:solidFill>
                  <a:srgbClr val="009FE3"/>
                </a:solidFill>
                <a:ea typeface="Open Sans" panose="020B0606030504020204" pitchFamily="34" charset="0"/>
                <a:cs typeface="Open Sans" panose="020B0606030504020204" pitchFamily="34" charset="0"/>
                <a:sym typeface="Open Sans"/>
              </a:rPr>
              <a:t> </a:t>
            </a:r>
            <a:r>
              <a:rPr lang="en-US" sz="3200" b="1" dirty="0">
                <a:solidFill>
                  <a:srgbClr val="009FE3"/>
                </a:solidFill>
                <a:ea typeface="Open Sans" panose="020B0606030504020204" pitchFamily="34" charset="0"/>
                <a:cs typeface="Open Sans" panose="020B0606030504020204" pitchFamily="34" charset="0"/>
                <a:sym typeface="Open Sans"/>
              </a:rPr>
              <a:t>renovation in Tudela</a:t>
            </a:r>
            <a:r>
              <a:rPr lang="pl-PL" sz="3200" b="1" dirty="0">
                <a:solidFill>
                  <a:srgbClr val="009FE3"/>
                </a:solidFill>
                <a:ea typeface="Open Sans" panose="020B0606030504020204" pitchFamily="34" charset="0"/>
                <a:cs typeface="Open Sans" panose="020B0606030504020204" pitchFamily="34" charset="0"/>
                <a:sym typeface="Open Sans"/>
              </a:rPr>
              <a:t>, Spain</a:t>
            </a:r>
          </a:p>
          <a:p>
            <a:pPr algn="l">
              <a:lnSpc>
                <a:spcPct val="100000"/>
              </a:lnSpc>
              <a:spcBef>
                <a:spcPts val="0"/>
              </a:spcBef>
              <a:buClr>
                <a:schemeClr val="dk1"/>
              </a:buClr>
              <a:buSzPts val="1800"/>
            </a:pP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2" name="Google Shape;73;p2">
            <a:extLst>
              <a:ext uri="{FF2B5EF4-FFF2-40B4-BE49-F238E27FC236}">
                <a16:creationId xmlns:a16="http://schemas.microsoft.com/office/drawing/2014/main" id="{C87BECD8-2486-FD98-C562-0251695A6435}"/>
              </a:ext>
            </a:extLst>
          </p:cNvPr>
          <p:cNvSpPr/>
          <p:nvPr/>
        </p:nvSpPr>
        <p:spPr>
          <a:xfrm>
            <a:off x="599163" y="1501751"/>
            <a:ext cx="11017007" cy="4924385"/>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Nasuvinsa: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Proyecto</a:t>
            </a: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 Lourdes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Renove</a:t>
            </a:r>
            <a:endPar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 name="TextBox 3">
            <a:extLst>
              <a:ext uri="{FF2B5EF4-FFF2-40B4-BE49-F238E27FC236}">
                <a16:creationId xmlns:a16="http://schemas.microsoft.com/office/drawing/2014/main" id="{A2CE4B48-2EBC-8857-A5ED-2ED45CED0EF2}"/>
              </a:ext>
            </a:extLst>
          </p:cNvPr>
          <p:cNvSpPr txBox="1"/>
          <p:nvPr/>
        </p:nvSpPr>
        <p:spPr>
          <a:xfrm>
            <a:off x="5808517" y="2340617"/>
            <a:ext cx="5486401" cy="1754326"/>
          </a:xfrm>
          <a:prstGeom prst="rect">
            <a:avLst/>
          </a:prstGeom>
          <a:noFill/>
        </p:spPr>
        <p:txBody>
          <a:bodyPr wrap="square" rtlCol="0">
            <a:spAutoFit/>
          </a:bodyPr>
          <a:lstStyle/>
          <a:p>
            <a:r>
              <a:rPr lang="pl-PL" dirty="0">
                <a:solidFill>
                  <a:srgbClr val="292929"/>
                </a:solidFill>
                <a:latin typeface="Open Sans" panose="020B0606030504020204" pitchFamily="34" charset="0"/>
              </a:rPr>
              <a:t>Under this action </a:t>
            </a:r>
            <a:r>
              <a:rPr lang="en-US" dirty="0">
                <a:solidFill>
                  <a:srgbClr val="292929"/>
                </a:solidFill>
                <a:latin typeface="Open Sans" panose="020B0606030504020204" pitchFamily="34" charset="0"/>
              </a:rPr>
              <a:t>a </a:t>
            </a:r>
            <a:r>
              <a:rPr lang="pl-PL" dirty="0">
                <a:solidFill>
                  <a:srgbClr val="292929"/>
                </a:solidFill>
                <a:latin typeface="Open Sans" panose="020B0606030504020204" pitchFamily="34" charset="0"/>
              </a:rPr>
              <a:t>d</a:t>
            </a:r>
            <a:r>
              <a:rPr lang="en-US" dirty="0">
                <a:solidFill>
                  <a:srgbClr val="292929"/>
                </a:solidFill>
                <a:latin typeface="Open Sans" panose="020B0606030504020204" pitchFamily="34" charset="0"/>
              </a:rPr>
              <a:t>istrict </a:t>
            </a:r>
            <a:r>
              <a:rPr lang="pl-PL" dirty="0">
                <a:solidFill>
                  <a:srgbClr val="292929"/>
                </a:solidFill>
                <a:latin typeface="Open Sans" panose="020B0606030504020204" pitchFamily="34" charset="0"/>
              </a:rPr>
              <a:t>h</a:t>
            </a:r>
            <a:r>
              <a:rPr lang="en-US" dirty="0">
                <a:solidFill>
                  <a:srgbClr val="292929"/>
                </a:solidFill>
                <a:latin typeface="Open Sans" panose="020B0606030504020204" pitchFamily="34" charset="0"/>
              </a:rPr>
              <a:t>eating of 486 dwellings has been renovated incorporating BIOMASS (pellets) as an energy source</a:t>
            </a:r>
            <a:r>
              <a:rPr lang="pl-PL" dirty="0">
                <a:solidFill>
                  <a:srgbClr val="292929"/>
                </a:solidFill>
                <a:latin typeface="Open Sans" panose="020B0606030504020204" pitchFamily="34" charset="0"/>
              </a:rPr>
              <a:t>.</a:t>
            </a:r>
          </a:p>
          <a:p>
            <a:endParaRPr lang="pl-PL" dirty="0">
              <a:solidFill>
                <a:srgbClr val="292929"/>
              </a:solidFill>
              <a:latin typeface="Open Sans" panose="020B0606030504020204" pitchFamily="34" charset="0"/>
            </a:endParaRPr>
          </a:p>
          <a:p>
            <a:r>
              <a:rPr lang="en-US" dirty="0">
                <a:solidFill>
                  <a:srgbClr val="292929"/>
                </a:solidFill>
                <a:latin typeface="Open Sans" panose="020B0606030504020204" pitchFamily="34" charset="0"/>
              </a:rPr>
              <a:t>In addition, 2 photovoltaic installations have been installed on the roofs of two entrances.</a:t>
            </a:r>
            <a:endParaRPr lang="pl-PL" dirty="0">
              <a:solidFill>
                <a:srgbClr val="292929"/>
              </a:solidFill>
              <a:latin typeface="Open Sans" panose="020B0606030504020204" pitchFamily="34" charset="0"/>
            </a:endParaRPr>
          </a:p>
        </p:txBody>
      </p:sp>
    </p:spTree>
    <p:extLst>
      <p:ext uri="{BB962C8B-B14F-4D97-AF65-F5344CB8AC3E}">
        <p14:creationId xmlns:p14="http://schemas.microsoft.com/office/powerpoint/2010/main" val="204656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732EA99C-361B-C5A6-F535-D2B9188B187E}"/>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36FA9129-6823-814C-7801-034557CE4604}"/>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ea typeface="Open Sans" panose="020B0606030504020204" pitchFamily="34" charset="0"/>
                <a:cs typeface="Open Sans" panose="020B0606030504020204" pitchFamily="34" charset="0"/>
                <a:sym typeface="Open Sans"/>
              </a:rPr>
              <a:t>RSL </a:t>
            </a:r>
            <a:r>
              <a:rPr lang="pl-PL" sz="3200" b="1" dirty="0">
                <a:solidFill>
                  <a:srgbClr val="009FE3"/>
                </a:solidFill>
                <a:ea typeface="Open Sans" panose="020B0606030504020204" pitchFamily="34" charset="0"/>
                <a:cs typeface="Open Sans" panose="020B0606030504020204" pitchFamily="34" charset="0"/>
              </a:rPr>
              <a:t>Op Post, Belgium</a:t>
            </a: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2" name="Google Shape;73;p2">
            <a:extLst>
              <a:ext uri="{FF2B5EF4-FFF2-40B4-BE49-F238E27FC236}">
                <a16:creationId xmlns:a16="http://schemas.microsoft.com/office/drawing/2014/main" id="{7BD9534F-A8FD-00B1-B2B1-2AC0249F4355}"/>
              </a:ext>
            </a:extLst>
          </p:cNvPr>
          <p:cNvSpPr/>
          <p:nvPr/>
        </p:nvSpPr>
        <p:spPr>
          <a:xfrm>
            <a:off x="599163" y="1501751"/>
            <a:ext cx="11017007" cy="4893607"/>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RSL Op Post</a:t>
            </a:r>
            <a:endPar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pic>
        <p:nvPicPr>
          <p:cNvPr id="4" name="Picture 3" descr="A building with a circular glass facade&#10;&#10;Description automatically generated with medium confidence">
            <a:extLst>
              <a:ext uri="{FF2B5EF4-FFF2-40B4-BE49-F238E27FC236}">
                <a16:creationId xmlns:a16="http://schemas.microsoft.com/office/drawing/2014/main" id="{CDEBAA71-F81F-600C-ADAF-2CA833180246}"/>
              </a:ext>
            </a:extLst>
          </p:cNvPr>
          <p:cNvPicPr>
            <a:picLocks noChangeAspect="1"/>
          </p:cNvPicPr>
          <p:nvPr/>
        </p:nvPicPr>
        <p:blipFill>
          <a:blip r:embed="rId4"/>
          <a:stretch>
            <a:fillRect/>
          </a:stretch>
        </p:blipFill>
        <p:spPr>
          <a:xfrm>
            <a:off x="864097" y="2340617"/>
            <a:ext cx="5684693" cy="2739611"/>
          </a:xfrm>
          <a:prstGeom prst="rect">
            <a:avLst/>
          </a:prstGeom>
        </p:spPr>
      </p:pic>
      <p:sp>
        <p:nvSpPr>
          <p:cNvPr id="6" name="TextBox 5">
            <a:extLst>
              <a:ext uri="{FF2B5EF4-FFF2-40B4-BE49-F238E27FC236}">
                <a16:creationId xmlns:a16="http://schemas.microsoft.com/office/drawing/2014/main" id="{CBD3879E-5E2C-EFF2-4799-41DA4A8ECC95}"/>
              </a:ext>
            </a:extLst>
          </p:cNvPr>
          <p:cNvSpPr txBox="1"/>
          <p:nvPr/>
        </p:nvSpPr>
        <p:spPr>
          <a:xfrm>
            <a:off x="7024255" y="2340617"/>
            <a:ext cx="4270663" cy="203132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RSL Op Post rethinks traditional social care for vulnerable citizens by empowering them to leverage their talents and environment for self-sustainability and expanding social networks.</a:t>
            </a:r>
            <a:endParaRPr lang="pl-PL" dirty="0">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92929"/>
              </a:solidFill>
              <a:latin typeface="Open Sans" panose="020B0606030504020204" pitchFamily="34" charset="0"/>
            </a:endParaRPr>
          </a:p>
        </p:txBody>
      </p:sp>
    </p:spTree>
    <p:extLst>
      <p:ext uri="{BB962C8B-B14F-4D97-AF65-F5344CB8AC3E}">
        <p14:creationId xmlns:p14="http://schemas.microsoft.com/office/powerpoint/2010/main" val="3794858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9A0DAA7-EEA8-E69B-49DA-280297972C63}"/>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1A07107F-6A18-8E0A-BCED-353F3E2A2058}"/>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US" sz="3200" b="1" dirty="0">
                <a:solidFill>
                  <a:srgbClr val="009FE3"/>
                </a:solidFill>
                <a:ea typeface="Open Sans" panose="020B0606030504020204" pitchFamily="34" charset="0"/>
                <a:cs typeface="Open Sans" panose="020B0606030504020204" pitchFamily="34" charset="0"/>
              </a:rPr>
              <a:t>Association Tuvu (Close) – to be close to those who need it!</a:t>
            </a:r>
            <a:r>
              <a:rPr lang="pl-PL" sz="3200" b="1" dirty="0">
                <a:solidFill>
                  <a:srgbClr val="009FE3"/>
                </a:solidFill>
                <a:ea typeface="Open Sans" panose="020B0606030504020204" pitchFamily="34" charset="0"/>
                <a:cs typeface="Open Sans" panose="020B0606030504020204" pitchFamily="34" charset="0"/>
              </a:rPr>
              <a:t>, Latvia</a:t>
            </a:r>
            <a:endParaRPr lang="en-US"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2" name="Google Shape;73;p2">
            <a:extLst>
              <a:ext uri="{FF2B5EF4-FFF2-40B4-BE49-F238E27FC236}">
                <a16:creationId xmlns:a16="http://schemas.microsoft.com/office/drawing/2014/main" id="{C24E2A26-2BCE-24B3-0178-BF3BA462E55C}"/>
              </a:ext>
            </a:extLst>
          </p:cNvPr>
          <p:cNvSpPr/>
          <p:nvPr/>
        </p:nvSpPr>
        <p:spPr>
          <a:xfrm>
            <a:off x="599163" y="1501751"/>
            <a:ext cx="11017007" cy="5293716"/>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Association Tuvu (Close) – to be close to those who need it!</a:t>
            </a:r>
            <a:r>
              <a:rPr lang="en-GB" sz="2000"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 </a:t>
            </a:r>
            <a:endParaRPr lang="pl-PL" sz="2000"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endParaRPr>
          </a:p>
          <a:p>
            <a:pPr marL="101600">
              <a:buClr>
                <a:srgbClr val="009FE3"/>
              </a:buClr>
              <a:buSzPts val="2000"/>
            </a:pPr>
            <a:r>
              <a:rPr lang="en-GB" sz="2000"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http://www.biedribatuvu.lv/home/</a:t>
            </a:r>
            <a:r>
              <a:rPr lang="en-GB" sz="2000" dirty="0">
                <a:solidFill>
                  <a:srgbClr val="009FE3"/>
                </a:solidFill>
                <a:latin typeface="Open Sans" panose="020B0606030504020204" pitchFamily="34" charset="0"/>
                <a:ea typeface="Open Sans" panose="020B0606030504020204" pitchFamily="34" charset="0"/>
                <a:cs typeface="Open Sans" panose="020B0606030504020204" pitchFamily="34" charset="0"/>
              </a:rPr>
              <a:t> </a:t>
            </a:r>
            <a:endParaRPr lang="pl-PL" sz="2000"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endParaRPr>
          </a:p>
        </p:txBody>
      </p:sp>
      <p:pic>
        <p:nvPicPr>
          <p:cNvPr id="3" name="Picture 2" descr="A room with a chandelier and plants&#10;&#10;Description automatically generated">
            <a:extLst>
              <a:ext uri="{FF2B5EF4-FFF2-40B4-BE49-F238E27FC236}">
                <a16:creationId xmlns:a16="http://schemas.microsoft.com/office/drawing/2014/main" id="{0984F978-F145-70FB-83A2-95BC5D93314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097" y="2099867"/>
            <a:ext cx="2601190" cy="3251487"/>
          </a:xfrm>
          <a:prstGeom prst="rect">
            <a:avLst/>
          </a:prstGeom>
          <a:noFill/>
          <a:ln>
            <a:noFill/>
          </a:ln>
        </p:spPr>
      </p:pic>
      <p:sp>
        <p:nvSpPr>
          <p:cNvPr id="4" name="TextBox 3">
            <a:extLst>
              <a:ext uri="{FF2B5EF4-FFF2-40B4-BE49-F238E27FC236}">
                <a16:creationId xmlns:a16="http://schemas.microsoft.com/office/drawing/2014/main" id="{1DDD42CD-D030-D604-3027-C4984C1E47A4}"/>
              </a:ext>
            </a:extLst>
          </p:cNvPr>
          <p:cNvSpPr txBox="1"/>
          <p:nvPr/>
        </p:nvSpPr>
        <p:spPr>
          <a:xfrm>
            <a:off x="4353790" y="2340615"/>
            <a:ext cx="5486401" cy="2769989"/>
          </a:xfrm>
          <a:prstGeom prst="rect">
            <a:avLst/>
          </a:prstGeom>
          <a:noFill/>
        </p:spPr>
        <p:txBody>
          <a:bodyPr wrap="square" rtlCol="0">
            <a:spAutoFit/>
          </a:bodyPr>
          <a:lstStyle/>
          <a:p>
            <a:pPr marL="101600">
              <a:buClr>
                <a:srgbClr val="009FE3"/>
              </a:buClr>
              <a:buSzPts val="2000"/>
            </a:pPr>
            <a:r>
              <a:rPr lang="en-US" sz="1800" b="0" i="0" dirty="0">
                <a:solidFill>
                  <a:srgbClr val="292929"/>
                </a:solidFill>
                <a:effectLst/>
                <a:latin typeface="Open Sans" panose="020B0606030504020204" pitchFamily="34" charset="0"/>
              </a:rPr>
              <a:t>Association “Tuvu” was established in 2013</a:t>
            </a:r>
            <a:r>
              <a:rPr lang="pl-PL" sz="1800" b="0" i="0" dirty="0">
                <a:solidFill>
                  <a:srgbClr val="292929"/>
                </a:solidFill>
                <a:effectLst/>
                <a:latin typeface="Open Sans" panose="020B0606030504020204" pitchFamily="34" charset="0"/>
              </a:rPr>
              <a:t> </a:t>
            </a:r>
            <a:r>
              <a:rPr lang="en-US" sz="1800" b="0" i="0" dirty="0">
                <a:solidFill>
                  <a:srgbClr val="292929"/>
                </a:solidFill>
                <a:effectLst/>
                <a:latin typeface="Open Sans" panose="020B0606030504020204" pitchFamily="34" charset="0"/>
              </a:rPr>
              <a:t>to help people in crises situations.</a:t>
            </a:r>
            <a:r>
              <a:rPr lang="pl-PL" sz="1800" b="0" i="0" dirty="0">
                <a:solidFill>
                  <a:srgbClr val="292929"/>
                </a:solidFill>
                <a:effectLst/>
                <a:latin typeface="Open Sans" panose="020B0606030504020204" pitchFamily="34" charset="0"/>
              </a:rPr>
              <a:t> It </a:t>
            </a:r>
            <a:r>
              <a:rPr lang="en-US" sz="1800" b="0" i="0" dirty="0">
                <a:solidFill>
                  <a:srgbClr val="292929"/>
                </a:solidFill>
                <a:effectLst/>
                <a:latin typeface="Open Sans" panose="020B0606030504020204" pitchFamily="34" charset="0"/>
              </a:rPr>
              <a:t>was established in old Soviet time garage, so now the space clearly shows the efforts put to create this place as cozy gathering place in vintage style with stage, café, large gathering room, space for play and creative activities.</a:t>
            </a:r>
            <a:endParaRPr lang="pl-PL" sz="18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8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C303C27B-7D67-1694-E538-17DA340F001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665D7F1-44D3-66A2-338D-EF8B8E7E1C5A}"/>
              </a:ext>
            </a:extLst>
          </p:cNvPr>
          <p:cNvSpPr>
            <a:spLocks noGrp="1"/>
          </p:cNvSpPr>
          <p:nvPr>
            <p:ph type="body" sz="quarter" idx="11"/>
          </p:nvPr>
        </p:nvSpPr>
        <p:spPr>
          <a:xfrm>
            <a:off x="1390265" y="1224186"/>
            <a:ext cx="9411470" cy="2580216"/>
          </a:xfrm>
        </p:spPr>
        <p:txBody>
          <a:bodyPr>
            <a:normAutofit fontScale="92500"/>
          </a:bodyPr>
          <a:lstStyle/>
          <a:p>
            <a:r>
              <a:rPr lang="en-US" sz="4800" dirty="0">
                <a:sym typeface="Open Sans"/>
              </a:rPr>
              <a:t>R</a:t>
            </a:r>
            <a:r>
              <a:rPr lang="pl-PL" sz="4800" dirty="0">
                <a:sym typeface="Open Sans"/>
              </a:rPr>
              <a:t>5</a:t>
            </a:r>
            <a:r>
              <a:rPr lang="en-US" sz="4800" dirty="0">
                <a:sym typeface="Open Sans"/>
              </a:rPr>
              <a:t>: </a:t>
            </a:r>
            <a:r>
              <a:rPr lang="en-US" sz="4800" dirty="0"/>
              <a:t>Promote culture as a driver of heritage preservation, economic growth and community</a:t>
            </a:r>
            <a:r>
              <a:rPr lang="pl-PL" sz="4800" dirty="0"/>
              <a:t> </a:t>
            </a:r>
            <a:r>
              <a:rPr lang="en-US" sz="4800" dirty="0"/>
              <a:t>cohesion</a:t>
            </a:r>
          </a:p>
        </p:txBody>
      </p:sp>
      <p:sp>
        <p:nvSpPr>
          <p:cNvPr id="3" name="TextBox 2">
            <a:extLst>
              <a:ext uri="{FF2B5EF4-FFF2-40B4-BE49-F238E27FC236}">
                <a16:creationId xmlns:a16="http://schemas.microsoft.com/office/drawing/2014/main" id="{5F6FB73B-960C-60D9-D22A-B40AD10BB641}"/>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E4E9099-B59D-AFCA-2073-A4E58A7187D9}"/>
              </a:ext>
            </a:extLst>
          </p:cNvPr>
          <p:cNvSpPr txBox="1"/>
          <p:nvPr/>
        </p:nvSpPr>
        <p:spPr>
          <a:xfrm>
            <a:off x="1390266" y="4572000"/>
            <a:ext cx="9411469" cy="1323439"/>
          </a:xfrm>
          <a:prstGeom prst="rect">
            <a:avLst/>
          </a:prstGeom>
          <a:noFill/>
        </p:spPr>
        <p:txBody>
          <a:bodyPr wrap="square" rtlCol="0">
            <a:spAutoFit/>
          </a:bodyPr>
          <a:lstStyle/>
          <a:p>
            <a:pPr marL="101600" algn="ctr">
              <a:buClr>
                <a:srgbClr val="009FE3"/>
              </a:buClr>
              <a:buSzPts val="2000"/>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Leverage cultural assets and heritage to foster economic opportunities, promote tourism and enhance community identity, while ensuring the preservation and celebration of local traditions and history.</a:t>
            </a:r>
            <a:endPar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01600" algn="ctr">
              <a:buClr>
                <a:srgbClr val="009FE3"/>
              </a:buClr>
              <a:buSzPts val="2000"/>
            </a:pP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18950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35699EEE-6ED4-2B10-6A27-3B2CC12148F8}"/>
            </a:ext>
          </a:extLst>
        </p:cNvPr>
        <p:cNvGrpSpPr/>
        <p:nvPr/>
      </p:nvGrpSpPr>
      <p:grpSpPr>
        <a:xfrm>
          <a:off x="0" y="0"/>
          <a:ext cx="0" cy="0"/>
          <a:chOff x="0" y="0"/>
          <a:chExt cx="0" cy="0"/>
        </a:xfrm>
      </p:grpSpPr>
      <p:sp>
        <p:nvSpPr>
          <p:cNvPr id="73" name="Google Shape;73;p2">
            <a:extLst>
              <a:ext uri="{FF2B5EF4-FFF2-40B4-BE49-F238E27FC236}">
                <a16:creationId xmlns:a16="http://schemas.microsoft.com/office/drawing/2014/main" id="{90E0D449-D687-1786-D73B-4A69BDEDD427}"/>
              </a:ext>
            </a:extLst>
          </p:cNvPr>
          <p:cNvSpPr/>
          <p:nvPr/>
        </p:nvSpPr>
        <p:spPr>
          <a:xfrm>
            <a:off x="599163" y="1501751"/>
            <a:ext cx="11017007" cy="4955162"/>
          </a:xfrm>
          <a:prstGeom prst="rect">
            <a:avLst/>
          </a:prstGeom>
          <a:noFill/>
          <a:ln>
            <a:noFill/>
          </a:ln>
        </p:spPr>
        <p:txBody>
          <a:bodyPr spcFirstLastPara="1" wrap="square" lIns="91425" tIns="45700" rIns="91425" bIns="45700" anchor="t" anchorCtr="0">
            <a:spAutoFit/>
          </a:bodyPr>
          <a:lstStyle/>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r>
              <a:rPr lang="en-US" dirty="0">
                <a:latin typeface="Open Sans" panose="020B0606030504020204" pitchFamily="34" charset="0"/>
                <a:ea typeface="Open Sans" panose="020B0606030504020204" pitchFamily="34" charset="0"/>
                <a:cs typeface="Open Sans" panose="020B0606030504020204" pitchFamily="34" charset="0"/>
                <a:sym typeface="Open Sans"/>
              </a:rPr>
              <a:t>More information:</a:t>
            </a:r>
            <a:endParaRPr lang="pl-PL" dirty="0">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Kasyno oficerskie | Nowy Dwór Mazowiecki (nowydwormaz.pl)</a:t>
            </a:r>
            <a:endParaRPr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pic>
        <p:nvPicPr>
          <p:cNvPr id="2" name="image2.jpg">
            <a:extLst>
              <a:ext uri="{FF2B5EF4-FFF2-40B4-BE49-F238E27FC236}">
                <a16:creationId xmlns:a16="http://schemas.microsoft.com/office/drawing/2014/main" id="{A63E9AD2-AACF-4475-66A4-51585DA9B9ED}"/>
              </a:ext>
            </a:extLst>
          </p:cNvPr>
          <p:cNvPicPr/>
          <p:nvPr/>
        </p:nvPicPr>
        <p:blipFill>
          <a:blip r:embed="rId4"/>
          <a:srcRect/>
          <a:stretch>
            <a:fillRect/>
          </a:stretch>
        </p:blipFill>
        <p:spPr>
          <a:xfrm>
            <a:off x="824054" y="2345812"/>
            <a:ext cx="4330699" cy="2879610"/>
          </a:xfrm>
          <a:prstGeom prst="rect">
            <a:avLst/>
          </a:prstGeom>
          <a:ln/>
        </p:spPr>
      </p:pic>
      <p:sp>
        <p:nvSpPr>
          <p:cNvPr id="72" name="Google Shape;72;p2">
            <a:extLst>
              <a:ext uri="{FF2B5EF4-FFF2-40B4-BE49-F238E27FC236}">
                <a16:creationId xmlns:a16="http://schemas.microsoft.com/office/drawing/2014/main" id="{58E03CF2-A324-238A-BB8E-ED7B4B4343C2}"/>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rPr>
              <a:t>Revitalisation of the historic Officers' Casino for cultural and tourism purposes</a:t>
            </a:r>
            <a:r>
              <a:rPr lang="pl-PL" sz="3200" b="1" dirty="0">
                <a:solidFill>
                  <a:srgbClr val="009FE3"/>
                </a:solidFill>
                <a:ea typeface="Open Sans" panose="020B0606030504020204" pitchFamily="34" charset="0"/>
                <a:cs typeface="Open Sans" panose="020B0606030504020204" pitchFamily="34" charset="0"/>
              </a:rPr>
              <a:t>, Poland</a:t>
            </a: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5" name="TextBox 4">
            <a:extLst>
              <a:ext uri="{FF2B5EF4-FFF2-40B4-BE49-F238E27FC236}">
                <a16:creationId xmlns:a16="http://schemas.microsoft.com/office/drawing/2014/main" id="{7BC92FEF-16A3-C671-5D18-BBDE88B7CB3B}"/>
              </a:ext>
            </a:extLst>
          </p:cNvPr>
          <p:cNvSpPr txBox="1"/>
          <p:nvPr/>
        </p:nvSpPr>
        <p:spPr>
          <a:xfrm>
            <a:off x="5808517" y="2340617"/>
            <a:ext cx="5486401" cy="2769989"/>
          </a:xfrm>
          <a:prstGeom prst="rect">
            <a:avLst/>
          </a:prstGeom>
          <a:noFill/>
        </p:spPr>
        <p:txBody>
          <a:bodyPr wrap="square" rtlCol="0">
            <a:spAutoFit/>
          </a:bodyPr>
          <a:lstStyle/>
          <a:p>
            <a:pPr algn="l"/>
            <a:r>
              <a:rPr lang="pl-PL" sz="1800" dirty="0">
                <a:effectLst/>
                <a:latin typeface="Open Sans" panose="020B0606030504020204" pitchFamily="34" charset="0"/>
                <a:ea typeface="Open Sans" panose="020B0606030504020204" pitchFamily="34" charset="0"/>
                <a:cs typeface="Open Sans" panose="020B0606030504020204" pitchFamily="34" charset="0"/>
              </a:rPr>
              <a:t>Main aim of this </a:t>
            </a:r>
            <a:r>
              <a:rPr lang="pl-PL" dirty="0">
                <a:latin typeface="Open Sans" panose="020B0606030504020204" pitchFamily="34" charset="0"/>
                <a:ea typeface="Open Sans" panose="020B0606030504020204" pitchFamily="34" charset="0"/>
                <a:cs typeface="Open Sans" panose="020B0606030504020204" pitchFamily="34" charset="0"/>
              </a:rPr>
              <a:t>intervention was </a:t>
            </a:r>
            <a:r>
              <a:rPr lang="en-GB" dirty="0">
                <a:latin typeface="Open Sans" panose="020B0606030504020204" pitchFamily="34" charset="0"/>
                <a:ea typeface="Open Sans" panose="020B0606030504020204" pitchFamily="34" charset="0"/>
                <a:cs typeface="Open Sans" panose="020B0606030504020204" pitchFamily="34" charset="0"/>
              </a:rPr>
              <a:t>to restore the building for residents and tourists and to preserve the cultural heritage</a:t>
            </a:r>
            <a:r>
              <a:rPr lang="pl-PL" dirty="0">
                <a:latin typeface="Open Sans" panose="020B0606030504020204" pitchFamily="34" charset="0"/>
                <a:ea typeface="Open Sans" panose="020B0606030504020204" pitchFamily="34" charset="0"/>
                <a:cs typeface="Open Sans" panose="020B0606030504020204" pitchFamily="34" charset="0"/>
              </a:rPr>
              <a:t>.</a:t>
            </a:r>
          </a:p>
          <a:p>
            <a:endParaRPr lang="pl-PL"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building, which now houses, among other things, a cinema hall or restaurant, regularly hosts </a:t>
            </a:r>
            <a:r>
              <a:rPr lang="pl-PL" dirty="0">
                <a:latin typeface="Open Sans" panose="020B0606030504020204" pitchFamily="34" charset="0"/>
                <a:ea typeface="Open Sans" panose="020B0606030504020204" pitchFamily="34" charset="0"/>
                <a:cs typeface="Open Sans" panose="020B0606030504020204" pitchFamily="34" charset="0"/>
              </a:rPr>
              <a:t>cultural </a:t>
            </a:r>
            <a:r>
              <a:rPr lang="en-US" dirty="0">
                <a:latin typeface="Open Sans" panose="020B0606030504020204" pitchFamily="34" charset="0"/>
                <a:ea typeface="Open Sans" panose="020B0606030504020204" pitchFamily="34" charset="0"/>
                <a:cs typeface="Open Sans" panose="020B0606030504020204" pitchFamily="34" charset="0"/>
              </a:rPr>
              <a:t>events in which the residents of Nowy Dwór Mazowiecki can participate.</a:t>
            </a:r>
            <a:endParaRPr lang="pl-PL" dirty="0">
              <a:latin typeface="Open Sans" panose="020B0606030504020204" pitchFamily="34" charset="0"/>
              <a:ea typeface="Open Sans" panose="020B0606030504020204" pitchFamily="34" charset="0"/>
              <a:cs typeface="Open Sans" panose="020B0606030504020204" pitchFamily="34" charset="0"/>
            </a:endParaRP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8422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7F53D983-48F5-FC8E-C275-A1C20505BBF9}"/>
            </a:ext>
          </a:extLst>
        </p:cNvPr>
        <p:cNvGrpSpPr/>
        <p:nvPr/>
      </p:nvGrpSpPr>
      <p:grpSpPr>
        <a:xfrm>
          <a:off x="0" y="0"/>
          <a:ext cx="0" cy="0"/>
          <a:chOff x="0" y="0"/>
          <a:chExt cx="0" cy="0"/>
        </a:xfrm>
      </p:grpSpPr>
      <p:pic>
        <p:nvPicPr>
          <p:cNvPr id="7" name="Paveikslėlis 1" descr="A theater with red seats&#10;&#10;Description automatically generated">
            <a:extLst>
              <a:ext uri="{FF2B5EF4-FFF2-40B4-BE49-F238E27FC236}">
                <a16:creationId xmlns:a16="http://schemas.microsoft.com/office/drawing/2014/main" id="{49DC8B97-6516-8B4A-10E2-63ED99A586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054" y="2340617"/>
            <a:ext cx="4474210" cy="2983865"/>
          </a:xfrm>
          <a:prstGeom prst="rect">
            <a:avLst/>
          </a:prstGeom>
          <a:noFill/>
        </p:spPr>
      </p:pic>
      <p:sp>
        <p:nvSpPr>
          <p:cNvPr id="73" name="Google Shape;73;p2">
            <a:extLst>
              <a:ext uri="{FF2B5EF4-FFF2-40B4-BE49-F238E27FC236}">
                <a16:creationId xmlns:a16="http://schemas.microsoft.com/office/drawing/2014/main" id="{E08F5B34-2CE0-59C6-172E-AFAA4A7AEC92}"/>
              </a:ext>
            </a:extLst>
          </p:cNvPr>
          <p:cNvSpPr/>
          <p:nvPr/>
        </p:nvSpPr>
        <p:spPr>
          <a:xfrm>
            <a:off x="599163" y="1501751"/>
            <a:ext cx="11017007" cy="4370387"/>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dirty="0">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44500" indent="-342900">
              <a:buClr>
                <a:srgbClr val="009FE3"/>
              </a:buClr>
              <a:buSzPts val="2000"/>
              <a:buFont typeface="Courier New" panose="02070309020205020404" pitchFamily="49" charset="0"/>
              <a:buChar char="o"/>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sp>
        <p:nvSpPr>
          <p:cNvPr id="72" name="Google Shape;72;p2">
            <a:extLst>
              <a:ext uri="{FF2B5EF4-FFF2-40B4-BE49-F238E27FC236}">
                <a16:creationId xmlns:a16="http://schemas.microsoft.com/office/drawing/2014/main" id="{82A6FDDF-8297-21B0-4F0C-6DB9FA35D7EE}"/>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rPr>
              <a:t>Modernisation of Šilutė Culture and Entertainment Center</a:t>
            </a:r>
            <a:r>
              <a:rPr lang="pl-PL" sz="3200" b="1" dirty="0">
                <a:solidFill>
                  <a:srgbClr val="009FE3"/>
                </a:solidFill>
                <a:ea typeface="Open Sans" panose="020B0606030504020204" pitchFamily="34" charset="0"/>
                <a:cs typeface="Open Sans" panose="020B0606030504020204" pitchFamily="34" charset="0"/>
              </a:rPr>
              <a:t>, Lithuania</a:t>
            </a: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5" name="TextBox 4">
            <a:extLst>
              <a:ext uri="{FF2B5EF4-FFF2-40B4-BE49-F238E27FC236}">
                <a16:creationId xmlns:a16="http://schemas.microsoft.com/office/drawing/2014/main" id="{BB6F552E-22F1-4D3B-9F51-6F346B79E69E}"/>
              </a:ext>
            </a:extLst>
          </p:cNvPr>
          <p:cNvSpPr txBox="1"/>
          <p:nvPr/>
        </p:nvSpPr>
        <p:spPr>
          <a:xfrm>
            <a:off x="5808517" y="2340617"/>
            <a:ext cx="5486401" cy="2769989"/>
          </a:xfrm>
          <a:prstGeom prst="rect">
            <a:avLst/>
          </a:prstGeom>
          <a:noFill/>
        </p:spPr>
        <p:txBody>
          <a:bodyPr wrap="square" rtlCol="0">
            <a:spAutoFit/>
          </a:bodyPr>
          <a:lstStyle/>
          <a:p>
            <a:r>
              <a:rPr lang="pl-PL" dirty="0">
                <a:latin typeface="Open Sans" panose="020B0606030504020204" pitchFamily="34" charset="0"/>
                <a:ea typeface="Open Sans" panose="020B0606030504020204" pitchFamily="34" charset="0"/>
                <a:cs typeface="Open Sans" panose="020B0606030504020204" pitchFamily="34" charset="0"/>
              </a:rPr>
              <a:t>As a result of this intervention, </a:t>
            </a:r>
            <a:r>
              <a:rPr lang="en-GB" dirty="0">
                <a:latin typeface="Open Sans" panose="020B0606030504020204" pitchFamily="34" charset="0"/>
                <a:ea typeface="Open Sans" panose="020B0606030504020204" pitchFamily="34" charset="0"/>
                <a:cs typeface="Open Sans" panose="020B0606030504020204" pitchFamily="34" charset="0"/>
              </a:rPr>
              <a:t>a modern cultural infrastructure that meets the needs of modern society was created</a:t>
            </a:r>
            <a:r>
              <a:rPr lang="pl-PL" dirty="0">
                <a:latin typeface="Open Sans" panose="020B0606030504020204" pitchFamily="34" charset="0"/>
                <a:ea typeface="Open Sans" panose="020B0606030504020204" pitchFamily="34" charset="0"/>
                <a:cs typeface="Open Sans" panose="020B0606030504020204" pitchFamily="34" charset="0"/>
              </a:rPr>
              <a:t>.</a:t>
            </a:r>
            <a:r>
              <a:rPr lang="en-GB" dirty="0">
                <a:latin typeface="Open Sans" panose="020B0606030504020204" pitchFamily="34" charset="0"/>
                <a:ea typeface="Open Sans" panose="020B0606030504020204" pitchFamily="34" charset="0"/>
                <a:cs typeface="Open Sans" panose="020B0606030504020204" pitchFamily="34" charset="0"/>
              </a:rPr>
              <a:t> </a:t>
            </a:r>
            <a:r>
              <a:rPr lang="pl-PL" dirty="0">
                <a:latin typeface="Open Sans" panose="020B0606030504020204" pitchFamily="34" charset="0"/>
                <a:ea typeface="Open Sans" panose="020B0606030504020204" pitchFamily="34" charset="0"/>
                <a:cs typeface="Open Sans" panose="020B0606030504020204" pitchFamily="34" charset="0"/>
              </a:rPr>
              <a:t>It </a:t>
            </a:r>
            <a:r>
              <a:rPr lang="en-GB" dirty="0">
                <a:latin typeface="Open Sans" panose="020B0606030504020204" pitchFamily="34" charset="0"/>
                <a:ea typeface="Open Sans" panose="020B0606030504020204" pitchFamily="34" charset="0"/>
                <a:cs typeface="Open Sans" panose="020B0606030504020204" pitchFamily="34" charset="0"/>
              </a:rPr>
              <a:t>contributed to the cultural development and increase of quality cultural event services</a:t>
            </a:r>
            <a:endParaRPr lang="pl-PL" dirty="0">
              <a:latin typeface="Open Sans" panose="020B0606030504020204" pitchFamily="34" charset="0"/>
              <a:ea typeface="Open Sans" panose="020B0606030504020204" pitchFamily="34" charset="0"/>
              <a:cs typeface="Open Sans" panose="020B0606030504020204" pitchFamily="34" charset="0"/>
            </a:endParaRP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pPr algn="l"/>
            <a:r>
              <a:rPr lang="pl-PL" dirty="0">
                <a:latin typeface="Open Sans" panose="020B0606030504020204" pitchFamily="34" charset="0"/>
                <a:ea typeface="Open Sans" panose="020B0606030504020204" pitchFamily="34" charset="0"/>
                <a:cs typeface="Open Sans" panose="020B0606030504020204" pitchFamily="34" charset="0"/>
              </a:rPr>
              <a:t>Now the inhabitants </a:t>
            </a:r>
            <a:r>
              <a:rPr lang="en-GB" dirty="0">
                <a:latin typeface="Open Sans" panose="020B0606030504020204" pitchFamily="34" charset="0"/>
                <a:ea typeface="Open Sans" panose="020B0606030504020204" pitchFamily="34" charset="0"/>
                <a:cs typeface="Open Sans" panose="020B0606030504020204" pitchFamily="34" charset="0"/>
              </a:rPr>
              <a:t>have the opportunity to choose from a larger supply of quality professional arts and cultural events</a:t>
            </a:r>
            <a:r>
              <a:rPr lang="pl-PL" dirty="0">
                <a:latin typeface="Open Sans" panose="020B0606030504020204" pitchFamily="34" charset="0"/>
                <a:ea typeface="Open Sans" panose="020B0606030504020204" pitchFamily="34" charset="0"/>
                <a:cs typeface="Open Sans" panose="020B0606030504020204" pitchFamily="34" charset="0"/>
              </a:rPr>
              <a:t>.</a:t>
            </a: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088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39421EB9-D8D1-95D9-FFC6-97DFEB4FAA7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7858F29-9CCA-DF5F-07F5-6904AAF7B30F}"/>
              </a:ext>
            </a:extLst>
          </p:cNvPr>
          <p:cNvSpPr>
            <a:spLocks noGrp="1"/>
          </p:cNvSpPr>
          <p:nvPr>
            <p:ph type="body" sz="quarter" idx="11"/>
          </p:nvPr>
        </p:nvSpPr>
        <p:spPr>
          <a:xfrm>
            <a:off x="1390265" y="1224186"/>
            <a:ext cx="9411470" cy="2580216"/>
          </a:xfrm>
        </p:spPr>
        <p:txBody>
          <a:bodyPr>
            <a:normAutofit/>
          </a:bodyPr>
          <a:lstStyle/>
          <a:p>
            <a:r>
              <a:rPr lang="en-US" sz="4800" dirty="0">
                <a:sym typeface="Open Sans"/>
              </a:rPr>
              <a:t>R</a:t>
            </a:r>
            <a:r>
              <a:rPr lang="pl-PL" sz="4800" dirty="0">
                <a:sym typeface="Open Sans"/>
              </a:rPr>
              <a:t>6</a:t>
            </a:r>
            <a:r>
              <a:rPr lang="en-US" sz="4800" dirty="0">
                <a:sym typeface="Open Sans"/>
              </a:rPr>
              <a:t>: </a:t>
            </a:r>
            <a:r>
              <a:rPr lang="en-US" sz="4800" dirty="0"/>
              <a:t>Advance </a:t>
            </a:r>
            <a:r>
              <a:rPr lang="pl-PL" sz="4800" dirty="0"/>
              <a:t>r</a:t>
            </a:r>
            <a:r>
              <a:rPr lang="en-US" sz="4800" dirty="0"/>
              <a:t>esilience and </a:t>
            </a:r>
            <a:r>
              <a:rPr lang="pl-PL" sz="4800" dirty="0"/>
              <a:t>c</a:t>
            </a:r>
            <a:r>
              <a:rPr lang="en-US" sz="4800" dirty="0"/>
              <a:t>limate </a:t>
            </a:r>
            <a:r>
              <a:rPr lang="pl-PL" sz="4800" dirty="0"/>
              <a:t>a</a:t>
            </a:r>
            <a:r>
              <a:rPr lang="en-US" sz="4800" dirty="0"/>
              <a:t>ction</a:t>
            </a:r>
          </a:p>
        </p:txBody>
      </p:sp>
      <p:sp>
        <p:nvSpPr>
          <p:cNvPr id="3" name="TextBox 2">
            <a:extLst>
              <a:ext uri="{FF2B5EF4-FFF2-40B4-BE49-F238E27FC236}">
                <a16:creationId xmlns:a16="http://schemas.microsoft.com/office/drawing/2014/main" id="{47F47A91-B440-4D89-9669-C81B7B588FEF}"/>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1E78875-AB56-9317-A563-BF85BF5C9408}"/>
              </a:ext>
            </a:extLst>
          </p:cNvPr>
          <p:cNvSpPr txBox="1"/>
          <p:nvPr/>
        </p:nvSpPr>
        <p:spPr>
          <a:xfrm>
            <a:off x="1390266" y="4572000"/>
            <a:ext cx="9411469" cy="1815882"/>
          </a:xfrm>
          <a:prstGeom prst="rect">
            <a:avLst/>
          </a:prstGeom>
          <a:noFill/>
        </p:spPr>
        <p:txBody>
          <a:bodyPr wrap="square" rtlCol="0">
            <a:spAutoFit/>
          </a:bodyPr>
          <a:lstStyle/>
          <a:p>
            <a:pPr marL="101600" algn="ctr">
              <a:buClr>
                <a:srgbClr val="009FE3"/>
              </a:buClr>
              <a:buSzPts val="2000"/>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Embed climate adaptation and resilience measures into urban planning, including gree</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n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infrastructure, renewable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energy projects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nature-based solutions tailored to local needs</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101600">
              <a:buClr>
                <a:srgbClr val="009FE3"/>
              </a:buClr>
              <a:buSzPts val="2000"/>
            </a:pPr>
            <a:endPar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ctr"/>
            <a:endPar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74680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4A0B60A0-6BA3-8160-9BC8-8EAE77890E20}"/>
            </a:ext>
          </a:extLst>
        </p:cNvPr>
        <p:cNvGrpSpPr/>
        <p:nvPr/>
      </p:nvGrpSpPr>
      <p:grpSpPr>
        <a:xfrm>
          <a:off x="0" y="0"/>
          <a:ext cx="0" cy="0"/>
          <a:chOff x="0" y="0"/>
          <a:chExt cx="0" cy="0"/>
        </a:xfrm>
      </p:grpSpPr>
      <p:sp>
        <p:nvSpPr>
          <p:cNvPr id="73" name="Google Shape;73;p2">
            <a:extLst>
              <a:ext uri="{FF2B5EF4-FFF2-40B4-BE49-F238E27FC236}">
                <a16:creationId xmlns:a16="http://schemas.microsoft.com/office/drawing/2014/main" id="{7D3639D9-19D6-330F-74E6-616992A213C3}"/>
              </a:ext>
            </a:extLst>
          </p:cNvPr>
          <p:cNvSpPr/>
          <p:nvPr/>
        </p:nvSpPr>
        <p:spPr>
          <a:xfrm>
            <a:off x="599163" y="1501751"/>
            <a:ext cx="11017007" cy="4031833"/>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72" name="Google Shape;72;p2">
            <a:extLst>
              <a:ext uri="{FF2B5EF4-FFF2-40B4-BE49-F238E27FC236}">
                <a16:creationId xmlns:a16="http://schemas.microsoft.com/office/drawing/2014/main" id="{4EB08B71-5E4E-5346-E5F1-70F047A48779}"/>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rPr>
              <a:t>Solar panels and green infrastructure development</a:t>
            </a:r>
            <a:r>
              <a:rPr lang="pl-PL" sz="3200" b="1" dirty="0">
                <a:solidFill>
                  <a:srgbClr val="009FE3"/>
                </a:solidFill>
                <a:ea typeface="Open Sans" panose="020B0606030504020204" pitchFamily="34" charset="0"/>
                <a:cs typeface="Open Sans" panose="020B0606030504020204" pitchFamily="34" charset="0"/>
              </a:rPr>
              <a:t>, Lithuania </a:t>
            </a:r>
          </a:p>
          <a:p>
            <a:pPr algn="l">
              <a:lnSpc>
                <a:spcPct val="100000"/>
              </a:lnSpc>
              <a:spcBef>
                <a:spcPts val="0"/>
              </a:spcBef>
              <a:buClr>
                <a:schemeClr val="dk1"/>
              </a:buClr>
              <a:buSzPts val="1800"/>
            </a:pPr>
            <a:endParaRPr lang="en-US" sz="3200" b="1" dirty="0">
              <a:solidFill>
                <a:srgbClr val="009FE3"/>
              </a:solidFill>
              <a:latin typeface="Trebuchet MS"/>
            </a:endParaRPr>
          </a:p>
          <a:p>
            <a:pPr marL="0" lvl="0" indent="0" algn="l" rtl="0">
              <a:lnSpc>
                <a:spcPct val="90000"/>
              </a:lnSpc>
              <a:spcBef>
                <a:spcPts val="0"/>
              </a:spcBef>
              <a:spcAft>
                <a:spcPts val="0"/>
              </a:spcAft>
              <a:buClr>
                <a:schemeClr val="dk1"/>
              </a:buClr>
              <a:buSzPts val="3600"/>
              <a:buNone/>
            </a:pPr>
            <a:endParaRPr sz="3600" b="1" dirty="0"/>
          </a:p>
        </p:txBody>
      </p:sp>
      <p:pic>
        <p:nvPicPr>
          <p:cNvPr id="3" name="Paveikslėlis 2" descr="Solar panels on a roof&#10;&#10;Description automatically generated">
            <a:extLst>
              <a:ext uri="{FF2B5EF4-FFF2-40B4-BE49-F238E27FC236}">
                <a16:creationId xmlns:a16="http://schemas.microsoft.com/office/drawing/2014/main" id="{CABAB0B3-44E6-E6D2-B468-7AAEA28E14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53" y="2340617"/>
            <a:ext cx="4038891" cy="3029168"/>
          </a:xfrm>
          <a:prstGeom prst="rect">
            <a:avLst/>
          </a:prstGeom>
          <a:noFill/>
        </p:spPr>
      </p:pic>
      <p:sp>
        <p:nvSpPr>
          <p:cNvPr id="4" name="TextBox 3">
            <a:extLst>
              <a:ext uri="{FF2B5EF4-FFF2-40B4-BE49-F238E27FC236}">
                <a16:creationId xmlns:a16="http://schemas.microsoft.com/office/drawing/2014/main" id="{BB45A48B-9FD2-BBD4-2E78-E6F190284F3B}"/>
              </a:ext>
            </a:extLst>
          </p:cNvPr>
          <p:cNvSpPr txBox="1"/>
          <p:nvPr/>
        </p:nvSpPr>
        <p:spPr>
          <a:xfrm>
            <a:off x="5808517" y="2340617"/>
            <a:ext cx="5486401" cy="3046988"/>
          </a:xfrm>
          <a:prstGeom prst="rect">
            <a:avLst/>
          </a:prstGeom>
          <a:noFill/>
        </p:spPr>
        <p:txBody>
          <a:bodyPr wrap="square" rtlCol="0">
            <a:spAutoFit/>
          </a:bodyPr>
          <a:lstStyle/>
          <a:p>
            <a:pPr algn="l"/>
            <a:r>
              <a:rPr lang="en-US" sz="1800" dirty="0">
                <a:effectLst/>
                <a:latin typeface="Open Sans" panose="020B0606030504020204" pitchFamily="34" charset="0"/>
                <a:ea typeface="Open Sans" panose="020B0606030504020204" pitchFamily="34" charset="0"/>
                <a:cs typeface="Open Sans" panose="020B0606030504020204" pitchFamily="34" charset="0"/>
              </a:rPr>
              <a:t>The action was to install photomodules</a:t>
            </a:r>
            <a:r>
              <a:rPr lang="pl-PL" dirty="0">
                <a:latin typeface="Open Sans" panose="020B0606030504020204" pitchFamily="34" charset="0"/>
                <a:ea typeface="Open Sans" panose="020B0606030504020204" pitchFamily="34" charset="0"/>
                <a:cs typeface="Open Sans" panose="020B0606030504020204" pitchFamily="34" charset="0"/>
              </a:rPr>
              <a:t> o</a:t>
            </a:r>
            <a:r>
              <a:rPr lang="en-GB" dirty="0">
                <a:latin typeface="Open Sans" panose="020B0606030504020204" pitchFamily="34" charset="0"/>
                <a:ea typeface="Open Sans" panose="020B0606030504020204" pitchFamily="34" charset="0"/>
                <a:cs typeface="Open Sans" panose="020B0606030504020204" pitchFamily="34" charset="0"/>
              </a:rPr>
              <a:t>n the roofs of buildings owned by the municipalit</a:t>
            </a:r>
            <a:r>
              <a:rPr lang="pl-PL" dirty="0">
                <a:latin typeface="Open Sans" panose="020B0606030504020204" pitchFamily="34" charset="0"/>
                <a:ea typeface="Open Sans" panose="020B0606030504020204" pitchFamily="34" charset="0"/>
                <a:cs typeface="Open Sans" panose="020B0606030504020204" pitchFamily="34" charset="0"/>
              </a:rPr>
              <a:t>y.</a:t>
            </a: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pPr algn="l"/>
            <a:r>
              <a:rPr lang="pl-PL" dirty="0">
                <a:latin typeface="Open Sans" panose="020B0606030504020204" pitchFamily="34" charset="0"/>
                <a:ea typeface="Open Sans" panose="020B0606030504020204" pitchFamily="34" charset="0"/>
                <a:cs typeface="Open Sans" panose="020B0606030504020204" pitchFamily="34" charset="0"/>
              </a:rPr>
              <a:t>Now a</a:t>
            </a:r>
            <a:r>
              <a:rPr lang="en-GB" dirty="0" err="1">
                <a:latin typeface="Open Sans" panose="020B0606030504020204" pitchFamily="34" charset="0"/>
                <a:ea typeface="Open Sans" panose="020B0606030504020204" pitchFamily="34" charset="0"/>
                <a:cs typeface="Open Sans" panose="020B0606030504020204" pitchFamily="34" charset="0"/>
              </a:rPr>
              <a:t>ll</a:t>
            </a:r>
            <a:r>
              <a:rPr lang="en-GB" dirty="0">
                <a:latin typeface="Open Sans" panose="020B0606030504020204" pitchFamily="34" charset="0"/>
                <a:ea typeface="Open Sans" panose="020B0606030504020204" pitchFamily="34" charset="0"/>
                <a:cs typeface="Open Sans" panose="020B0606030504020204" pitchFamily="34" charset="0"/>
              </a:rPr>
              <a:t> administrative bodies and budgetary institutions are independent, as they have their own solar panels that produce </a:t>
            </a:r>
            <a:r>
              <a:rPr lang="pl-PL" dirty="0">
                <a:latin typeface="Open Sans" panose="020B0606030504020204" pitchFamily="34" charset="0"/>
                <a:ea typeface="Open Sans" panose="020B0606030504020204" pitchFamily="34" charset="0"/>
                <a:cs typeface="Open Sans" panose="020B0606030504020204" pitchFamily="34" charset="0"/>
              </a:rPr>
              <a:t>e</a:t>
            </a:r>
            <a:r>
              <a:rPr lang="en-GB" dirty="0">
                <a:latin typeface="Open Sans" panose="020B0606030504020204" pitchFamily="34" charset="0"/>
                <a:ea typeface="Open Sans" panose="020B0606030504020204" pitchFamily="34" charset="0"/>
                <a:cs typeface="Open Sans" panose="020B0606030504020204" pitchFamily="34" charset="0"/>
              </a:rPr>
              <a:t>lectricity from a renewable energy source. </a:t>
            </a:r>
            <a:r>
              <a:rPr lang="pl-PL" dirty="0">
                <a:latin typeface="Open Sans" panose="020B0606030504020204" pitchFamily="34" charset="0"/>
                <a:ea typeface="Open Sans" panose="020B0606030504020204" pitchFamily="34" charset="0"/>
                <a:cs typeface="Open Sans" panose="020B0606030504020204" pitchFamily="34" charset="0"/>
              </a:rPr>
              <a:t>In result, t</a:t>
            </a:r>
            <a:r>
              <a:rPr lang="en-GB" dirty="0">
                <a:latin typeface="Open Sans" panose="020B0606030504020204" pitchFamily="34" charset="0"/>
                <a:ea typeface="Open Sans" panose="020B0606030504020204" pitchFamily="34" charset="0"/>
                <a:cs typeface="Open Sans" panose="020B0606030504020204" pitchFamily="34" charset="0"/>
              </a:rPr>
              <a:t>he CO2 footprint in the area is decreasing.</a:t>
            </a:r>
            <a:endParaRPr lang="pl-PL" dirty="0">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4343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5FC69E39-F60F-5D3B-B759-515BD2878C8F}"/>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8F9440FF-3F79-5B62-9DE0-4138FB9F1152}"/>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rPr>
              <a:t>Opening up a greener school yard, Belgium</a:t>
            </a: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en-US" sz="3200" b="1" dirty="0">
              <a:solidFill>
                <a:srgbClr val="009FE3"/>
              </a:solidFill>
              <a:latin typeface="Trebuchet MS"/>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D2D3046C-49C8-7D5B-6A36-A4E7C28AE12A}"/>
              </a:ext>
            </a:extLst>
          </p:cNvPr>
          <p:cNvSpPr/>
          <p:nvPr/>
        </p:nvSpPr>
        <p:spPr>
          <a:xfrm>
            <a:off x="599163" y="1501751"/>
            <a:ext cx="11017007" cy="5139828"/>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 new green (play) area | Neighborhoods #VANRSL</a:t>
            </a:r>
            <a:endPar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Voorontwerp</a:t>
            </a: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 De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Brug</a:t>
            </a:r>
            <a:endPar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 name="TextBox 2">
            <a:extLst>
              <a:ext uri="{FF2B5EF4-FFF2-40B4-BE49-F238E27FC236}">
                <a16:creationId xmlns:a16="http://schemas.microsoft.com/office/drawing/2014/main" id="{ADA728A0-1BCE-30F7-34AF-7C4C488392D7}"/>
              </a:ext>
            </a:extLst>
          </p:cNvPr>
          <p:cNvSpPr txBox="1"/>
          <p:nvPr/>
        </p:nvSpPr>
        <p:spPr>
          <a:xfrm>
            <a:off x="5808517" y="2340617"/>
            <a:ext cx="5486401" cy="2877711"/>
          </a:xfrm>
          <a:prstGeom prst="rect">
            <a:avLst/>
          </a:prstGeom>
          <a:noFill/>
        </p:spPr>
        <p:txBody>
          <a:bodyPr wrap="square" rtlCol="0">
            <a:spAutoFit/>
          </a:bodyPr>
          <a:lstStyle/>
          <a:p>
            <a:pPr algn="l">
              <a:spcAft>
                <a:spcPts val="1500"/>
              </a:spcAft>
            </a:pPr>
            <a:r>
              <a:rPr lang="pl-PL" dirty="0">
                <a:latin typeface="Open Sans" panose="020B0606030504020204" pitchFamily="34" charset="0"/>
                <a:ea typeface="Open Sans" panose="020B0606030504020204" pitchFamily="34" charset="0"/>
                <a:cs typeface="Open Sans" panose="020B0606030504020204" pitchFamily="34" charset="0"/>
              </a:rPr>
              <a:t>As a result of this intervention, t</a:t>
            </a:r>
            <a:r>
              <a:rPr lang="en-US" dirty="0">
                <a:latin typeface="Open Sans" panose="020B0606030504020204" pitchFamily="34" charset="0"/>
                <a:ea typeface="Open Sans" panose="020B0606030504020204" pitchFamily="34" charset="0"/>
                <a:cs typeface="Open Sans" panose="020B0606030504020204" pitchFamily="34" charset="0"/>
              </a:rPr>
              <a:t>he grey outdoor space of Municipal Primary School De Brug </a:t>
            </a:r>
            <a:r>
              <a:rPr lang="pl-PL" dirty="0">
                <a:latin typeface="Open Sans" panose="020B0606030504020204" pitchFamily="34" charset="0"/>
                <a:ea typeface="Open Sans" panose="020B0606030504020204" pitchFamily="34" charset="0"/>
                <a:cs typeface="Open Sans" panose="020B0606030504020204" pitchFamily="34" charset="0"/>
              </a:rPr>
              <a:t>was </a:t>
            </a:r>
            <a:r>
              <a:rPr lang="en-US" dirty="0">
                <a:latin typeface="Open Sans" panose="020B0606030504020204" pitchFamily="34" charset="0"/>
                <a:ea typeface="Open Sans" panose="020B0606030504020204" pitchFamily="34" charset="0"/>
                <a:cs typeface="Open Sans" panose="020B0606030504020204" pitchFamily="34" charset="0"/>
              </a:rPr>
              <a:t>given a green</a:t>
            </a:r>
            <a:r>
              <a:rPr lang="pl-PL"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'makeover’</a:t>
            </a:r>
            <a:r>
              <a:rPr lang="pl-PL" dirty="0">
                <a:latin typeface="Open Sans" panose="020B0606030504020204" pitchFamily="34" charset="0"/>
                <a:ea typeface="Open Sans" panose="020B0606030504020204" pitchFamily="34" charset="0"/>
                <a:cs typeface="Open Sans" panose="020B0606030504020204" pitchFamily="34" charset="0"/>
              </a:rPr>
              <a:t>.</a:t>
            </a:r>
          </a:p>
          <a:p>
            <a:pPr algn="l">
              <a:spcAft>
                <a:spcPts val="1500"/>
              </a:spcAft>
            </a:pPr>
            <a:r>
              <a:rPr lang="en-US" dirty="0">
                <a:latin typeface="Open Sans" panose="020B0606030504020204" pitchFamily="34" charset="0"/>
                <a:ea typeface="Open Sans" panose="020B0606030504020204" pitchFamily="34" charset="0"/>
                <a:cs typeface="Open Sans" panose="020B0606030504020204" pitchFamily="34" charset="0"/>
              </a:rPr>
              <a:t>As part of this practice, new sustainable building techniques were tested to make the infrastructure resilient to climate change and to use closed-loop materials. </a:t>
            </a:r>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garden with trees and a brick building&#10;&#10;Description automatically generated with medium confidence">
            <a:extLst>
              <a:ext uri="{FF2B5EF4-FFF2-40B4-BE49-F238E27FC236}">
                <a16:creationId xmlns:a16="http://schemas.microsoft.com/office/drawing/2014/main" id="{80F948AF-B08D-2B6C-6138-459A8980CDA8}"/>
              </a:ext>
            </a:extLst>
          </p:cNvPr>
          <p:cNvPicPr>
            <a:picLocks noChangeAspect="1"/>
          </p:cNvPicPr>
          <p:nvPr/>
        </p:nvPicPr>
        <p:blipFill>
          <a:blip r:embed="rId5"/>
          <a:stretch>
            <a:fillRect/>
          </a:stretch>
        </p:blipFill>
        <p:spPr>
          <a:xfrm>
            <a:off x="824055" y="2340617"/>
            <a:ext cx="3841464" cy="2882686"/>
          </a:xfrm>
          <a:prstGeom prst="rect">
            <a:avLst/>
          </a:prstGeom>
        </p:spPr>
      </p:pic>
    </p:spTree>
    <p:extLst>
      <p:ext uri="{BB962C8B-B14F-4D97-AF65-F5344CB8AC3E}">
        <p14:creationId xmlns:p14="http://schemas.microsoft.com/office/powerpoint/2010/main" val="2889646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8A202480-91B1-0BC2-42C2-91DDD0464C2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23CF25D-E862-1C59-55CE-A45325379D1F}"/>
              </a:ext>
            </a:extLst>
          </p:cNvPr>
          <p:cNvSpPr>
            <a:spLocks noGrp="1"/>
          </p:cNvSpPr>
          <p:nvPr>
            <p:ph type="body" sz="quarter" idx="11"/>
          </p:nvPr>
        </p:nvSpPr>
        <p:spPr>
          <a:xfrm>
            <a:off x="1390265" y="1224186"/>
            <a:ext cx="9411470" cy="2580216"/>
          </a:xfrm>
        </p:spPr>
        <p:txBody>
          <a:bodyPr>
            <a:normAutofit/>
          </a:bodyPr>
          <a:lstStyle/>
          <a:p>
            <a:r>
              <a:rPr lang="en-US" sz="4800" dirty="0">
                <a:sym typeface="Open Sans"/>
              </a:rPr>
              <a:t>R</a:t>
            </a:r>
            <a:r>
              <a:rPr lang="pl-PL" sz="4800" dirty="0">
                <a:sym typeface="Open Sans"/>
              </a:rPr>
              <a:t>7</a:t>
            </a:r>
            <a:r>
              <a:rPr lang="en-US" sz="4800" dirty="0">
                <a:sym typeface="Open Sans"/>
              </a:rPr>
              <a:t>: </a:t>
            </a:r>
            <a:r>
              <a:rPr lang="pl-PL" sz="4800" dirty="0"/>
              <a:t>Support </a:t>
            </a:r>
            <a:r>
              <a:rPr lang="en-GB" sz="4800" dirty="0"/>
              <a:t>entrepreneurship and business development</a:t>
            </a:r>
            <a:endParaRPr lang="en-US" sz="4800" dirty="0"/>
          </a:p>
        </p:txBody>
      </p:sp>
      <p:sp>
        <p:nvSpPr>
          <p:cNvPr id="3" name="TextBox 2">
            <a:extLst>
              <a:ext uri="{FF2B5EF4-FFF2-40B4-BE49-F238E27FC236}">
                <a16:creationId xmlns:a16="http://schemas.microsoft.com/office/drawing/2014/main" id="{6F2EA13C-FED2-4A76-4C8B-1A9A757ED4D2}"/>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3318CFC-4170-3EC6-D76C-F6E3EA4D7899}"/>
              </a:ext>
            </a:extLst>
          </p:cNvPr>
          <p:cNvSpPr txBox="1"/>
          <p:nvPr/>
        </p:nvSpPr>
        <p:spPr>
          <a:xfrm>
            <a:off x="1390266" y="4572000"/>
            <a:ext cx="9411469" cy="1015663"/>
          </a:xfrm>
          <a:prstGeom prst="rect">
            <a:avLst/>
          </a:prstGeom>
          <a:noFill/>
        </p:spPr>
        <p:txBody>
          <a:bodyPr wrap="square" rtlCol="0">
            <a:spAutoFit/>
          </a:bodyPr>
          <a:lstStyle/>
          <a:p>
            <a:pPr marL="101600" algn="ctr">
              <a:buClr>
                <a:srgbClr val="009FE3"/>
              </a:buClr>
              <a:buSzPts val="2000"/>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Foster local entrepreneurship and business innovation through </a:t>
            </a:r>
            <a:r>
              <a:rPr lang="pl-PL"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e.g</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creation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skill development programs and support for small and medium-sized enterprises</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1675523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75E6637E-75E8-D614-FAB8-E85ECE37670D}"/>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455A435A-2983-EB03-0666-4E3B57C3B29C}"/>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sym typeface="Open Sans"/>
              </a:rPr>
              <a:t>InterRevita's understanding of revitalisation</a:t>
            </a:r>
          </a:p>
          <a:p>
            <a:pPr marL="0" lvl="0" indent="0" algn="l" rtl="0">
              <a:lnSpc>
                <a:spcPct val="100000"/>
              </a:lnSpc>
              <a:spcBef>
                <a:spcPts val="0"/>
              </a:spcBef>
              <a:spcAft>
                <a:spcPts val="0"/>
              </a:spcAft>
              <a:buClr>
                <a:schemeClr val="dk1"/>
              </a:buClr>
              <a:buSzPts val="1800"/>
              <a:buFont typeface="Arial"/>
              <a:buNone/>
            </a:pP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142CF817-A730-086A-D9E4-245EDC473AA7}"/>
              </a:ext>
            </a:extLst>
          </p:cNvPr>
          <p:cNvSpPr/>
          <p:nvPr/>
        </p:nvSpPr>
        <p:spPr>
          <a:xfrm>
            <a:off x="864097" y="1597231"/>
            <a:ext cx="10463806" cy="1015622"/>
          </a:xfrm>
          <a:prstGeom prst="rect">
            <a:avLst/>
          </a:prstGeom>
          <a:noFill/>
          <a:ln>
            <a:noFill/>
          </a:ln>
        </p:spPr>
        <p:txBody>
          <a:bodyPr spcFirstLastPara="1" wrap="square" lIns="91425" tIns="45700" rIns="91425" bIns="45700" anchor="t" anchorCtr="0">
            <a:spAutoFit/>
          </a:bodyPr>
          <a:lstStyle/>
          <a:p>
            <a:pPr algn="just"/>
            <a:r>
              <a:rPr lang="en-US" sz="2000" dirty="0">
                <a:solidFill>
                  <a:schemeClr val="dk1"/>
                </a:solidFill>
                <a:latin typeface="Open Sans"/>
                <a:ea typeface="Open Sans"/>
                <a:cs typeface="Open Sans"/>
              </a:rPr>
              <a:t>We understand revitalisation as a broad term for integrating interventions at the regional and local level for improving the liveability and quality of </a:t>
            </a:r>
            <a:r>
              <a:rPr lang="en-US" sz="2000">
                <a:solidFill>
                  <a:schemeClr val="dk1"/>
                </a:solidFill>
                <a:latin typeface="Open Sans"/>
                <a:ea typeface="Open Sans"/>
                <a:cs typeface="Open Sans"/>
              </a:rPr>
              <a:t>life based on different pillars</a:t>
            </a:r>
            <a:r>
              <a:rPr lang="pl-PL" sz="2000">
                <a:solidFill>
                  <a:schemeClr val="dk1"/>
                </a:solidFill>
                <a:latin typeface="Open Sans"/>
                <a:ea typeface="Open Sans"/>
                <a:cs typeface="Open Sans"/>
              </a:rPr>
              <a:t>:</a:t>
            </a:r>
            <a:endParaRPr sz="2000" b="1" i="0" u="none" strike="noStrike" cap="none" dirty="0">
              <a:solidFill>
                <a:schemeClr val="accent1"/>
              </a:solidFill>
              <a:latin typeface="Open Sans"/>
              <a:ea typeface="Open Sans"/>
              <a:cs typeface="Open Sans"/>
              <a:sym typeface="Open Sans"/>
            </a:endParaRPr>
          </a:p>
        </p:txBody>
      </p:sp>
      <p:graphicFrame>
        <p:nvGraphicFramePr>
          <p:cNvPr id="3" name="Diagram 2">
            <a:extLst>
              <a:ext uri="{FF2B5EF4-FFF2-40B4-BE49-F238E27FC236}">
                <a16:creationId xmlns:a16="http://schemas.microsoft.com/office/drawing/2014/main" id="{76F3CE79-A2F9-5463-BE72-2EF08CFAF508}"/>
              </a:ext>
            </a:extLst>
          </p:cNvPr>
          <p:cNvGraphicFramePr/>
          <p:nvPr>
            <p:extLst>
              <p:ext uri="{D42A27DB-BD31-4B8C-83A1-F6EECF244321}">
                <p14:modId xmlns:p14="http://schemas.microsoft.com/office/powerpoint/2010/main" val="2903280537"/>
              </p:ext>
            </p:extLst>
          </p:nvPr>
        </p:nvGraphicFramePr>
        <p:xfrm>
          <a:off x="330696" y="2799018"/>
          <a:ext cx="4708029" cy="2337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152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8B0D0BAC-85D7-D6E6-0292-E6A8F1D485C9}"/>
            </a:ext>
          </a:extLst>
        </p:cNvPr>
        <p:cNvGrpSpPr/>
        <p:nvPr/>
      </p:nvGrpSpPr>
      <p:grpSpPr>
        <a:xfrm>
          <a:off x="0" y="0"/>
          <a:ext cx="0" cy="0"/>
          <a:chOff x="0" y="0"/>
          <a:chExt cx="0" cy="0"/>
        </a:xfrm>
      </p:grpSpPr>
      <p:sp>
        <p:nvSpPr>
          <p:cNvPr id="2" name="Google Shape;73;p2">
            <a:extLst>
              <a:ext uri="{FF2B5EF4-FFF2-40B4-BE49-F238E27FC236}">
                <a16:creationId xmlns:a16="http://schemas.microsoft.com/office/drawing/2014/main" id="{769B9870-6896-E068-1AD2-539AF9BD93C3}"/>
              </a:ext>
            </a:extLst>
          </p:cNvPr>
          <p:cNvSpPr/>
          <p:nvPr/>
        </p:nvSpPr>
        <p:spPr>
          <a:xfrm>
            <a:off x="599163" y="1501751"/>
            <a:ext cx="11017007" cy="4832052"/>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Agrifood City of Tudela - Ciudad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agroalimentaria</a:t>
            </a: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de Tudela</a:t>
            </a:r>
            <a:endParaRPr lang="en-US"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pic>
        <p:nvPicPr>
          <p:cNvPr id="3" name="image2.jpg" descr="Ciudad Agroalimentaria de Tudela (CAT), un valor añadido a la inversión |  Sociedades Públicas de Navarra">
            <a:extLst>
              <a:ext uri="{FF2B5EF4-FFF2-40B4-BE49-F238E27FC236}">
                <a16:creationId xmlns:a16="http://schemas.microsoft.com/office/drawing/2014/main" id="{13012131-8EB9-035E-83B0-8CDABFB033BF}"/>
              </a:ext>
            </a:extLst>
          </p:cNvPr>
          <p:cNvPicPr/>
          <p:nvPr/>
        </p:nvPicPr>
        <p:blipFill>
          <a:blip r:embed="rId4"/>
          <a:srcRect/>
          <a:stretch>
            <a:fillRect/>
          </a:stretch>
        </p:blipFill>
        <p:spPr>
          <a:xfrm>
            <a:off x="824054" y="2345812"/>
            <a:ext cx="4962005" cy="2606256"/>
          </a:xfrm>
          <a:prstGeom prst="rect">
            <a:avLst/>
          </a:prstGeom>
          <a:ln/>
        </p:spPr>
      </p:pic>
      <p:sp>
        <p:nvSpPr>
          <p:cNvPr id="72" name="Google Shape;72;p2">
            <a:extLst>
              <a:ext uri="{FF2B5EF4-FFF2-40B4-BE49-F238E27FC236}">
                <a16:creationId xmlns:a16="http://schemas.microsoft.com/office/drawing/2014/main" id="{8DEF222D-9CAA-7DC6-9118-A7FFE42A2438}"/>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ea typeface="Open Sans" panose="020B0606030504020204" pitchFamily="34" charset="0"/>
                <a:cs typeface="Open Sans" panose="020B0606030504020204" pitchFamily="34" charset="0"/>
              </a:rPr>
              <a:t>The Agrifood City in Tudela (CAT), Spain</a:t>
            </a: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5" name="TextBox 4">
            <a:extLst>
              <a:ext uri="{FF2B5EF4-FFF2-40B4-BE49-F238E27FC236}">
                <a16:creationId xmlns:a16="http://schemas.microsoft.com/office/drawing/2014/main" id="{624DBF9D-BC3D-D47E-8F7F-3285B85504E8}"/>
              </a:ext>
            </a:extLst>
          </p:cNvPr>
          <p:cNvSpPr txBox="1"/>
          <p:nvPr/>
        </p:nvSpPr>
        <p:spPr>
          <a:xfrm>
            <a:off x="6405943" y="2340617"/>
            <a:ext cx="4888975" cy="3323987"/>
          </a:xfrm>
          <a:prstGeom prst="rect">
            <a:avLst/>
          </a:prstGeom>
          <a:noFill/>
        </p:spPr>
        <p:txBody>
          <a:bodyPr wrap="square" rtlCol="0">
            <a:spAutoFit/>
          </a:bodyPr>
          <a:lstStyle/>
          <a:p>
            <a:pPr algn="l"/>
            <a:r>
              <a:rPr lang="pl-PL" dirty="0">
                <a:latin typeface="Open Sans" panose="020B0606030504020204" pitchFamily="34" charset="0"/>
                <a:ea typeface="Open Sans" panose="020B0606030504020204" pitchFamily="34" charset="0"/>
                <a:cs typeface="Open Sans" panose="020B0606030504020204" pitchFamily="34" charset="0"/>
              </a:rPr>
              <a:t>Main aim of this intervention was </a:t>
            </a:r>
            <a:r>
              <a:rPr lang="en-GB" dirty="0">
                <a:latin typeface="Open Sans" panose="020B0606030504020204" pitchFamily="34" charset="0"/>
                <a:ea typeface="Open Sans" panose="020B0606030504020204" pitchFamily="34" charset="0"/>
                <a:cs typeface="Open Sans" panose="020B0606030504020204" pitchFamily="34" charset="0"/>
              </a:rPr>
              <a:t>to</a:t>
            </a:r>
            <a:r>
              <a:rPr lang="pl-PL" dirty="0">
                <a:latin typeface="Open Sans" panose="020B0606030504020204" pitchFamily="34" charset="0"/>
                <a:ea typeface="Open Sans" panose="020B0606030504020204" pitchFamily="34" charset="0"/>
                <a:cs typeface="Open Sans" panose="020B0606030504020204" pitchFamily="34" charset="0"/>
              </a:rPr>
              <a:t> create p</a:t>
            </a:r>
            <a:r>
              <a:rPr lang="en-GB" dirty="0" err="1">
                <a:latin typeface="Open Sans" panose="020B0606030504020204" pitchFamily="34" charset="0"/>
                <a:ea typeface="Open Sans" panose="020B0606030504020204" pitchFamily="34" charset="0"/>
                <a:cs typeface="Open Sans" panose="020B0606030504020204" pitchFamily="34" charset="0"/>
              </a:rPr>
              <a:t>ioneering</a:t>
            </a:r>
            <a:r>
              <a:rPr lang="en-GB" dirty="0">
                <a:latin typeface="Open Sans" panose="020B0606030504020204" pitchFamily="34" charset="0"/>
                <a:ea typeface="Open Sans" panose="020B0606030504020204" pitchFamily="34" charset="0"/>
                <a:cs typeface="Open Sans" panose="020B0606030504020204" pitchFamily="34" charset="0"/>
              </a:rPr>
              <a:t> business park where infrastructures and services are shared in a sustainable way in order to enhance the competitiveness of companies</a:t>
            </a:r>
            <a:r>
              <a:rPr lang="pl-PL" dirty="0">
                <a:latin typeface="Open Sans" panose="020B0606030504020204" pitchFamily="34" charset="0"/>
                <a:ea typeface="Open Sans" panose="020B0606030504020204" pitchFamily="34" charset="0"/>
                <a:cs typeface="Open Sans" panose="020B0606030504020204" pitchFamily="34" charset="0"/>
              </a:rPr>
              <a:t>.</a:t>
            </a: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r>
              <a:rPr lang="pl-PL" dirty="0">
                <a:latin typeface="Open Sans" panose="020B0606030504020204" pitchFamily="34" charset="0"/>
                <a:ea typeface="Open Sans" panose="020B0606030504020204" pitchFamily="34" charset="0"/>
                <a:cs typeface="Open Sans" panose="020B0606030504020204" pitchFamily="34" charset="0"/>
              </a:rPr>
              <a:t>F</a:t>
            </a:r>
            <a:r>
              <a:rPr lang="en-GB" dirty="0">
                <a:latin typeface="Open Sans" panose="020B0606030504020204" pitchFamily="34" charset="0"/>
                <a:ea typeface="Open Sans" panose="020B0606030504020204" pitchFamily="34" charset="0"/>
                <a:cs typeface="Open Sans" panose="020B0606030504020204" pitchFamily="34" charset="0"/>
              </a:rPr>
              <a:t>or companies installed </a:t>
            </a:r>
            <a:r>
              <a:rPr lang="pl-PL" dirty="0">
                <a:latin typeface="Open Sans" panose="020B0606030504020204" pitchFamily="34" charset="0"/>
                <a:ea typeface="Open Sans" panose="020B0606030504020204" pitchFamily="34" charset="0"/>
                <a:cs typeface="Open Sans" panose="020B0606030504020204" pitchFamily="34" charset="0"/>
              </a:rPr>
              <a:t>in CAT, </a:t>
            </a:r>
            <a:r>
              <a:rPr lang="pl-PL" dirty="0" err="1">
                <a:latin typeface="Open Sans" panose="020B0606030504020204" pitchFamily="34" charset="0"/>
                <a:ea typeface="Open Sans" panose="020B0606030504020204" pitchFamily="34" charset="0"/>
                <a:cs typeface="Open Sans" panose="020B0606030504020204" pitchFamily="34" charset="0"/>
              </a:rPr>
              <a:t>it</a:t>
            </a:r>
            <a:r>
              <a:rPr lang="pl-PL"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offere</a:t>
            </a:r>
            <a:r>
              <a:rPr lang="pl-PL" dirty="0">
                <a:latin typeface="Open Sans" panose="020B0606030504020204" pitchFamily="34" charset="0"/>
                <a:ea typeface="Open Sans" panose="020B0606030504020204" pitchFamily="34" charset="0"/>
                <a:cs typeface="Open Sans" panose="020B0606030504020204" pitchFamily="34" charset="0"/>
              </a:rPr>
              <a:t>s</a:t>
            </a:r>
            <a:r>
              <a:rPr lang="en-GB" dirty="0">
                <a:latin typeface="Open Sans" panose="020B0606030504020204" pitchFamily="34" charset="0"/>
                <a:ea typeface="Open Sans" panose="020B0606030504020204" pitchFamily="34" charset="0"/>
                <a:cs typeface="Open Sans" panose="020B0606030504020204" pitchFamily="34" charset="0"/>
              </a:rPr>
              <a:t> </a:t>
            </a:r>
            <a:r>
              <a:rPr lang="pl-PL" dirty="0">
                <a:latin typeface="Open Sans" panose="020B0606030504020204" pitchFamily="34" charset="0"/>
                <a:ea typeface="Open Sans" panose="020B0606030504020204" pitchFamily="34" charset="0"/>
                <a:cs typeface="Open Sans" panose="020B0606030504020204" pitchFamily="34" charset="0"/>
              </a:rPr>
              <a:t>t</a:t>
            </a:r>
            <a:r>
              <a:rPr lang="en-GB" dirty="0" err="1">
                <a:latin typeface="Open Sans" panose="020B0606030504020204" pitchFamily="34" charset="0"/>
                <a:ea typeface="Open Sans" panose="020B0606030504020204" pitchFamily="34" charset="0"/>
                <a:cs typeface="Open Sans" panose="020B0606030504020204" pitchFamily="34" charset="0"/>
              </a:rPr>
              <a:t>echnical</a:t>
            </a:r>
            <a:r>
              <a:rPr lang="en-GB" dirty="0">
                <a:latin typeface="Open Sans" panose="020B0606030504020204" pitchFamily="34" charset="0"/>
                <a:ea typeface="Open Sans" panose="020B0606030504020204" pitchFamily="34" charset="0"/>
                <a:cs typeface="Open Sans" panose="020B0606030504020204" pitchFamily="34" charset="0"/>
              </a:rPr>
              <a:t>, personalised support</a:t>
            </a:r>
            <a:r>
              <a:rPr lang="pl-PL" dirty="0">
                <a:latin typeface="Open Sans" panose="020B0606030504020204" pitchFamily="34" charset="0"/>
                <a:ea typeface="Open Sans" panose="020B0606030504020204" pitchFamily="34" charset="0"/>
                <a:cs typeface="Open Sans" panose="020B0606030504020204" pitchFamily="34" charset="0"/>
              </a:rPr>
              <a:t>, i</a:t>
            </a:r>
            <a:r>
              <a:rPr lang="en-GB" dirty="0" err="1">
                <a:latin typeface="Open Sans" panose="020B0606030504020204" pitchFamily="34" charset="0"/>
                <a:ea typeface="Open Sans" panose="020B0606030504020204" pitchFamily="34" charset="0"/>
                <a:cs typeface="Open Sans" panose="020B0606030504020204" pitchFamily="34" charset="0"/>
              </a:rPr>
              <a:t>ndustrial</a:t>
            </a:r>
            <a:r>
              <a:rPr lang="en-GB" dirty="0">
                <a:latin typeface="Open Sans" panose="020B0606030504020204" pitchFamily="34" charset="0"/>
                <a:ea typeface="Open Sans" panose="020B0606030504020204" pitchFamily="34" charset="0"/>
                <a:cs typeface="Open Sans" panose="020B0606030504020204" pitchFamily="34" charset="0"/>
              </a:rPr>
              <a:t> mini-units for innovative projects</a:t>
            </a:r>
            <a:r>
              <a:rPr lang="pl-PL" dirty="0">
                <a:latin typeface="Open Sans" panose="020B0606030504020204" pitchFamily="34" charset="0"/>
                <a:ea typeface="Open Sans" panose="020B0606030504020204" pitchFamily="34" charset="0"/>
                <a:cs typeface="Open Sans" panose="020B0606030504020204" pitchFamily="34" charset="0"/>
              </a:rPr>
              <a:t> as well as j</a:t>
            </a:r>
            <a:r>
              <a:rPr lang="en-GB" dirty="0" err="1">
                <a:latin typeface="Open Sans" panose="020B0606030504020204" pitchFamily="34" charset="0"/>
                <a:ea typeface="Open Sans" panose="020B0606030504020204" pitchFamily="34" charset="0"/>
                <a:cs typeface="Open Sans" panose="020B0606030504020204" pitchFamily="34" charset="0"/>
              </a:rPr>
              <a:t>oint</a:t>
            </a:r>
            <a:r>
              <a:rPr lang="en-GB" dirty="0">
                <a:latin typeface="Open Sans" panose="020B0606030504020204" pitchFamily="34" charset="0"/>
                <a:ea typeface="Open Sans" panose="020B0606030504020204" pitchFamily="34" charset="0"/>
                <a:cs typeface="Open Sans" panose="020B0606030504020204" pitchFamily="34" charset="0"/>
              </a:rPr>
              <a:t>-use laboratory</a:t>
            </a:r>
            <a:r>
              <a:rPr lang="pl-PL" dirty="0">
                <a:latin typeface="Open Sans" panose="020B0606030504020204" pitchFamily="34" charset="0"/>
                <a:ea typeface="Open Sans" panose="020B0606030504020204" pitchFamily="34" charset="0"/>
                <a:cs typeface="Open Sans" panose="020B0606030504020204" pitchFamily="34" charset="0"/>
              </a:rPr>
              <a:t>.</a:t>
            </a: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1044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A86EF5D9-5FA0-D7F7-2565-EB8B4E7A8926}"/>
            </a:ext>
          </a:extLst>
        </p:cNvPr>
        <p:cNvGrpSpPr/>
        <p:nvPr/>
      </p:nvGrpSpPr>
      <p:grpSpPr>
        <a:xfrm>
          <a:off x="0" y="0"/>
          <a:ext cx="0" cy="0"/>
          <a:chOff x="0" y="0"/>
          <a:chExt cx="0" cy="0"/>
        </a:xfrm>
      </p:grpSpPr>
      <p:sp>
        <p:nvSpPr>
          <p:cNvPr id="2" name="Google Shape;73;p2">
            <a:extLst>
              <a:ext uri="{FF2B5EF4-FFF2-40B4-BE49-F238E27FC236}">
                <a16:creationId xmlns:a16="http://schemas.microsoft.com/office/drawing/2014/main" id="{BC3FCFDD-4CA6-9722-41A0-11A588D98911}"/>
              </a:ext>
            </a:extLst>
          </p:cNvPr>
          <p:cNvSpPr/>
          <p:nvPr/>
        </p:nvSpPr>
        <p:spPr>
          <a:xfrm>
            <a:off x="599163" y="1501751"/>
            <a:ext cx="11017007" cy="4955162"/>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More information:</a:t>
            </a:r>
          </a:p>
          <a:p>
            <a:pPr marL="101600">
              <a:buClr>
                <a:srgbClr val="009FE3"/>
              </a:buClr>
              <a:buSzPts val="2000"/>
            </a:pP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Brūveru klēts (Brūveru Barn) -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Relaxation</a:t>
            </a: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and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leisure</a:t>
            </a: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time</a:t>
            </a: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celebrations</a:t>
            </a:r>
            <a:r>
              <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 </a:t>
            </a:r>
            <a:r>
              <a:rPr lang="pl-PL" dirty="0" err="1">
                <a:solidFill>
                  <a:srgbClr val="009FE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weddings</a:t>
            </a:r>
            <a:endParaRPr lang="pl-PL" dirty="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endParaRPr>
          </a:p>
        </p:txBody>
      </p:sp>
      <p:pic>
        <p:nvPicPr>
          <p:cNvPr id="4" name="Picture 3" descr="A house with a glass roof and a field of grass&#10;&#10;Description automatically generated">
            <a:extLst>
              <a:ext uri="{FF2B5EF4-FFF2-40B4-BE49-F238E27FC236}">
                <a16:creationId xmlns:a16="http://schemas.microsoft.com/office/drawing/2014/main" id="{2F4BA70C-B404-038C-7CAD-FD87BB2E97F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054" y="2345811"/>
            <a:ext cx="4330699" cy="2886441"/>
          </a:xfrm>
          <a:prstGeom prst="rect">
            <a:avLst/>
          </a:prstGeom>
          <a:noFill/>
          <a:ln>
            <a:noFill/>
          </a:ln>
        </p:spPr>
      </p:pic>
      <p:sp>
        <p:nvSpPr>
          <p:cNvPr id="72" name="Google Shape;72;p2">
            <a:extLst>
              <a:ext uri="{FF2B5EF4-FFF2-40B4-BE49-F238E27FC236}">
                <a16:creationId xmlns:a16="http://schemas.microsoft.com/office/drawing/2014/main" id="{4F95B41D-87C0-D7D0-2937-553F67EA28E8}"/>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rPr>
              <a:t>Renovation of Brūveru klēts</a:t>
            </a:r>
            <a:r>
              <a:rPr lang="pl-PL" sz="3200" b="1" dirty="0">
                <a:solidFill>
                  <a:srgbClr val="009FE3"/>
                </a:solidFill>
                <a:ea typeface="Open Sans" panose="020B0606030504020204" pitchFamily="34" charset="0"/>
                <a:cs typeface="Open Sans" panose="020B0606030504020204" pitchFamily="34" charset="0"/>
              </a:rPr>
              <a:t>, Latvia</a:t>
            </a:r>
          </a:p>
          <a:p>
            <a:pPr algn="l">
              <a:lnSpc>
                <a:spcPct val="100000"/>
              </a:lnSpc>
              <a:spcBef>
                <a:spcPts val="0"/>
              </a:spcBef>
              <a:buClr>
                <a:schemeClr val="dk1"/>
              </a:buClr>
              <a:buSzPts val="1800"/>
            </a:pPr>
            <a:endParaRPr lang="en-US" sz="3200" b="1" dirty="0">
              <a:solidFill>
                <a:srgbClr val="009FE3"/>
              </a:solidFill>
              <a:latin typeface="Trebuchet MS"/>
            </a:endParaRPr>
          </a:p>
        </p:txBody>
      </p:sp>
      <p:sp>
        <p:nvSpPr>
          <p:cNvPr id="6" name="TextBox 5">
            <a:extLst>
              <a:ext uri="{FF2B5EF4-FFF2-40B4-BE49-F238E27FC236}">
                <a16:creationId xmlns:a16="http://schemas.microsoft.com/office/drawing/2014/main" id="{21CFCEE2-183F-325D-5A1B-C9CF66B0A4E4}"/>
              </a:ext>
            </a:extLst>
          </p:cNvPr>
          <p:cNvSpPr txBox="1"/>
          <p:nvPr/>
        </p:nvSpPr>
        <p:spPr>
          <a:xfrm>
            <a:off x="5808517" y="2340617"/>
            <a:ext cx="5486401" cy="2492990"/>
          </a:xfrm>
          <a:prstGeom prst="rect">
            <a:avLst/>
          </a:prstGeom>
          <a:noFill/>
        </p:spPr>
        <p:txBody>
          <a:bodyPr wrap="square" rtlCol="0">
            <a:sp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The aim was to develop tourist site</a:t>
            </a:r>
            <a:r>
              <a:rPr lang="pl-PL"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which will become a source of entrepreneurial development.</a:t>
            </a:r>
            <a:r>
              <a:rPr lang="pl-PL" dirty="0">
                <a:latin typeface="Open Sans" panose="020B0606030504020204" pitchFamily="34" charset="0"/>
                <a:ea typeface="Open Sans" panose="020B0606030504020204" pitchFamily="34" charset="0"/>
                <a:cs typeface="Open Sans" panose="020B0606030504020204" pitchFamily="34" charset="0"/>
              </a:rPr>
              <a:t> </a:t>
            </a: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pPr algn="l"/>
            <a:r>
              <a:rPr lang="pl-PL" dirty="0">
                <a:latin typeface="Open Sans" panose="020B0606030504020204" pitchFamily="34" charset="0"/>
                <a:ea typeface="Open Sans" panose="020B0606030504020204" pitchFamily="34" charset="0"/>
                <a:cs typeface="Open Sans" panose="020B0606030504020204" pitchFamily="34" charset="0"/>
              </a:rPr>
              <a:t>It functions as a venues for concerts, </a:t>
            </a:r>
            <a:r>
              <a:rPr lang="en-US" dirty="0">
                <a:latin typeface="Open Sans" panose="020B0606030504020204" pitchFamily="34" charset="0"/>
                <a:ea typeface="Open Sans" panose="020B0606030504020204" pitchFamily="34" charset="0"/>
                <a:cs typeface="Open Sans" panose="020B0606030504020204" pitchFamily="34" charset="0"/>
              </a:rPr>
              <a:t>weddings</a:t>
            </a:r>
            <a:r>
              <a:rPr lang="pl-PL"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birthday parties</a:t>
            </a:r>
            <a:r>
              <a:rPr lang="pl-PL" dirty="0">
                <a:latin typeface="Open Sans" panose="020B0606030504020204" pitchFamily="34" charset="0"/>
                <a:ea typeface="Open Sans" panose="020B0606030504020204" pitchFamily="34" charset="0"/>
                <a:cs typeface="Open Sans" panose="020B0606030504020204" pitchFamily="34" charset="0"/>
              </a:rPr>
              <a:t> as well as </a:t>
            </a:r>
            <a:r>
              <a:rPr lang="en-US" dirty="0">
                <a:latin typeface="Open Sans" panose="020B0606030504020204" pitchFamily="34" charset="0"/>
                <a:ea typeface="Open Sans" panose="020B0606030504020204" pitchFamily="34" charset="0"/>
                <a:cs typeface="Open Sans" panose="020B0606030504020204" pitchFamily="34" charset="0"/>
              </a:rPr>
              <a:t>corporative events.</a:t>
            </a:r>
            <a:endParaRPr lang="pl-PL" dirty="0">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9241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62464C2E-BE53-A9F0-B714-6379B4380E11}"/>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A6531007-0938-8810-1B6E-DEC8C829B8B9}"/>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US" sz="3200" b="1" dirty="0">
                <a:solidFill>
                  <a:srgbClr val="009FE3"/>
                </a:solidFill>
                <a:ea typeface="Open Sans" panose="020B0606030504020204" pitchFamily="34" charset="0"/>
                <a:cs typeface="Open Sans" panose="020B0606030504020204" pitchFamily="34" charset="0"/>
              </a:rPr>
              <a:t>Youth initiatives – promoting youth employment, Lithuania</a:t>
            </a: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pl-PL" sz="3200" b="1" dirty="0">
              <a:solidFill>
                <a:srgbClr val="009FE3"/>
              </a:solidFill>
              <a:ea typeface="Open Sans" panose="020B0606030504020204" pitchFamily="34" charset="0"/>
              <a:cs typeface="Open Sans" panose="020B0606030504020204" pitchFamily="34" charset="0"/>
            </a:endParaRPr>
          </a:p>
          <a:p>
            <a:pPr algn="l">
              <a:lnSpc>
                <a:spcPct val="100000"/>
              </a:lnSpc>
              <a:spcBef>
                <a:spcPts val="0"/>
              </a:spcBef>
              <a:buClr>
                <a:schemeClr val="dk1"/>
              </a:buClr>
              <a:buSzPts val="1800"/>
            </a:pPr>
            <a:endParaRPr lang="en-US" sz="3200" b="1" dirty="0">
              <a:solidFill>
                <a:srgbClr val="009FE3"/>
              </a:solidFill>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4FA15E18-5B1A-6969-FD67-180025598A1E}"/>
              </a:ext>
            </a:extLst>
          </p:cNvPr>
          <p:cNvSpPr/>
          <p:nvPr/>
        </p:nvSpPr>
        <p:spPr>
          <a:xfrm>
            <a:off x="599163" y="1501751"/>
            <a:ext cx="11017006" cy="4616608"/>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b="1"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sz="2000" b="1" i="0" u="none" strike="noStrike" cap="none" dirty="0">
              <a:solidFill>
                <a:schemeClr val="accent1"/>
              </a:solidFill>
              <a:latin typeface="Open Sans"/>
              <a:ea typeface="Open Sans"/>
              <a:cs typeface="Open Sans"/>
              <a:sym typeface="Open Sans"/>
            </a:endParaRPr>
          </a:p>
        </p:txBody>
      </p:sp>
      <p:sp>
        <p:nvSpPr>
          <p:cNvPr id="3" name="TextBox 2">
            <a:extLst>
              <a:ext uri="{FF2B5EF4-FFF2-40B4-BE49-F238E27FC236}">
                <a16:creationId xmlns:a16="http://schemas.microsoft.com/office/drawing/2014/main" id="{98ECB7CB-969A-3114-2083-13D9D3C44F70}"/>
              </a:ext>
            </a:extLst>
          </p:cNvPr>
          <p:cNvSpPr txBox="1"/>
          <p:nvPr/>
        </p:nvSpPr>
        <p:spPr>
          <a:xfrm>
            <a:off x="5808517" y="2340617"/>
            <a:ext cx="5486401" cy="4708981"/>
          </a:xfrm>
          <a:prstGeom prst="rect">
            <a:avLst/>
          </a:prstGeom>
          <a:noFill/>
        </p:spPr>
        <p:txBody>
          <a:bodyPr wrap="square" rtlCol="0">
            <a:spAutoFit/>
          </a:bodyPr>
          <a:lstStyle/>
          <a:p>
            <a:pPr algn="l"/>
            <a:r>
              <a:rPr lang="pl-PL" dirty="0">
                <a:latin typeface="Open Sans" panose="020B0606030504020204" pitchFamily="34" charset="0"/>
                <a:ea typeface="Open Sans" panose="020B0606030504020204" pitchFamily="34" charset="0"/>
                <a:cs typeface="Open Sans" panose="020B0606030504020204" pitchFamily="34" charset="0"/>
              </a:rPr>
              <a:t>This action </a:t>
            </a:r>
            <a:r>
              <a:rPr lang="pl-PL" dirty="0" err="1">
                <a:latin typeface="Open Sans" panose="020B0606030504020204" pitchFamily="34" charset="0"/>
                <a:ea typeface="Open Sans" panose="020B0606030504020204" pitchFamily="34" charset="0"/>
                <a:cs typeface="Open Sans" panose="020B0606030504020204" pitchFamily="34" charset="0"/>
              </a:rPr>
              <a:t>aims</a:t>
            </a:r>
            <a:r>
              <a:rPr lang="pl-PL" dirty="0">
                <a:latin typeface="Open Sans" panose="020B0606030504020204" pitchFamily="34" charset="0"/>
                <a:ea typeface="Open Sans" panose="020B0606030504020204" pitchFamily="34" charset="0"/>
                <a:cs typeface="Open Sans" panose="020B0606030504020204" pitchFamily="34" charset="0"/>
              </a:rPr>
              <a:t> to </a:t>
            </a:r>
            <a:r>
              <a:rPr lang="en-GB" dirty="0">
                <a:latin typeface="Open Sans" panose="020B0606030504020204" pitchFamily="34" charset="0"/>
                <a:ea typeface="Open Sans" panose="020B0606030504020204" pitchFamily="34" charset="0"/>
                <a:cs typeface="Open Sans" panose="020B0606030504020204" pitchFamily="34" charset="0"/>
              </a:rPr>
              <a:t>increase youth employment </a:t>
            </a:r>
            <a:r>
              <a:rPr lang="pl-PL" dirty="0">
                <a:latin typeface="Open Sans" panose="020B0606030504020204" pitchFamily="34" charset="0"/>
                <a:ea typeface="Open Sans" panose="020B0606030504020204" pitchFamily="34" charset="0"/>
                <a:cs typeface="Open Sans" panose="020B0606030504020204" pitchFamily="34" charset="0"/>
              </a:rPr>
              <a:t>and </a:t>
            </a:r>
            <a:r>
              <a:rPr lang="en-GB" dirty="0">
                <a:latin typeface="Open Sans" panose="020B0606030504020204" pitchFamily="34" charset="0"/>
                <a:ea typeface="Open Sans" panose="020B0606030504020204" pitchFamily="34" charset="0"/>
                <a:cs typeface="Open Sans" panose="020B0606030504020204" pitchFamily="34" charset="0"/>
              </a:rPr>
              <a:t>provide assistance to young people in acquiring the necessary practical skills</a:t>
            </a:r>
            <a:r>
              <a:rPr lang="pl-PL" dirty="0">
                <a:latin typeface="Open Sans" panose="020B0606030504020204" pitchFamily="34" charset="0"/>
                <a:ea typeface="Open Sans" panose="020B0606030504020204" pitchFamily="34" charset="0"/>
                <a:cs typeface="Open Sans" panose="020B0606030504020204" pitchFamily="34" charset="0"/>
              </a:rPr>
              <a:t>. </a:t>
            </a: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pPr algn="l"/>
            <a:r>
              <a:rPr lang="en-GB" dirty="0">
                <a:latin typeface="Open Sans" panose="020B0606030504020204" pitchFamily="34" charset="0"/>
                <a:ea typeface="Open Sans" panose="020B0606030504020204" pitchFamily="34" charset="0"/>
                <a:cs typeface="Open Sans" panose="020B0606030504020204" pitchFamily="34" charset="0"/>
              </a:rPr>
              <a:t>The program is intended for young people from 14 to 19 years old, studying and declaring their place of residence in the territory of Šilutė district municipality and residents of Šilutė district municipality up to and including 36 years of age (inclusive), studying in Lithuanian higher education institutions in full-time, part-time or retraining and medical residency studies of the first (bachelor, professional bachelor), second (master's) stages</a:t>
            </a:r>
            <a:r>
              <a:rPr lang="pl-PL" dirty="0">
                <a:latin typeface="Open Sans" panose="020B0606030504020204" pitchFamily="34" charset="0"/>
                <a:ea typeface="Open Sans" panose="020B0606030504020204" pitchFamily="34" charset="0"/>
                <a:cs typeface="Open Sans" panose="020B0606030504020204" pitchFamily="34" charset="0"/>
              </a:rPr>
              <a:t>. </a:t>
            </a: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People discussing by the poster">
            <a:extLst>
              <a:ext uri="{FF2B5EF4-FFF2-40B4-BE49-F238E27FC236}">
                <a16:creationId xmlns:a16="http://schemas.microsoft.com/office/drawing/2014/main" id="{F7549957-D999-9B35-FC74-C03C0FECE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54" y="2345810"/>
            <a:ext cx="4133908" cy="309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9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2964CAEE-D4E7-7D5E-9BFD-47AA5DE561A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52128AE-BC16-EBA7-4888-5BD9C217588B}"/>
              </a:ext>
            </a:extLst>
          </p:cNvPr>
          <p:cNvSpPr>
            <a:spLocks noGrp="1"/>
          </p:cNvSpPr>
          <p:nvPr>
            <p:ph type="body" sz="quarter" idx="11"/>
          </p:nvPr>
        </p:nvSpPr>
        <p:spPr>
          <a:xfrm>
            <a:off x="1390265" y="1224186"/>
            <a:ext cx="9411470" cy="2580216"/>
          </a:xfrm>
        </p:spPr>
        <p:txBody>
          <a:bodyPr>
            <a:normAutofit/>
          </a:bodyPr>
          <a:lstStyle/>
          <a:p>
            <a:r>
              <a:rPr lang="en-US" sz="4800" dirty="0">
                <a:sym typeface="Open Sans"/>
              </a:rPr>
              <a:t>R</a:t>
            </a:r>
            <a:r>
              <a:rPr lang="pl-PL" sz="4800" dirty="0">
                <a:sym typeface="Open Sans"/>
              </a:rPr>
              <a:t>8</a:t>
            </a:r>
            <a:r>
              <a:rPr lang="en-US" sz="4800" dirty="0">
                <a:sym typeface="Open Sans"/>
              </a:rPr>
              <a:t>: </a:t>
            </a:r>
            <a:r>
              <a:rPr lang="pl-PL" sz="4800" dirty="0"/>
              <a:t>Encourage intermunicipal cooperation</a:t>
            </a:r>
            <a:endParaRPr lang="en-US" sz="4800" dirty="0"/>
          </a:p>
        </p:txBody>
      </p:sp>
      <p:sp>
        <p:nvSpPr>
          <p:cNvPr id="3" name="TextBox 2">
            <a:extLst>
              <a:ext uri="{FF2B5EF4-FFF2-40B4-BE49-F238E27FC236}">
                <a16:creationId xmlns:a16="http://schemas.microsoft.com/office/drawing/2014/main" id="{82758F03-7D99-3518-7611-DEBD1459C484}"/>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9E8C290F-0993-194F-30B9-90BD040B2905}"/>
              </a:ext>
            </a:extLst>
          </p:cNvPr>
          <p:cNvSpPr txBox="1"/>
          <p:nvPr/>
        </p:nvSpPr>
        <p:spPr>
          <a:xfrm>
            <a:off x="1390266" y="4572000"/>
            <a:ext cx="9411469" cy="1200329"/>
          </a:xfrm>
          <a:prstGeom prst="rect">
            <a:avLst/>
          </a:prstGeom>
          <a:noFill/>
        </p:spPr>
        <p:txBody>
          <a:bodyPr wrap="square" rtlCol="0">
            <a:spAutoFit/>
          </a:bodyP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Facilitate partnerships between cities and surrounding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municipalities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to develop</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integrated territorial strategies addressing shared challenges like mobility, housing, and green</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infrastructure</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52510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40FFFD04-598F-FCCF-A348-4BF9319686D3}"/>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B6DAC59B-5B07-85DB-52C1-B1D309BF2677}"/>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rPr>
              <a:t>Extraordinary intermunicipal reconstruction programme</a:t>
            </a:r>
            <a:r>
              <a:rPr lang="pl-PL" sz="3200" b="1" dirty="0">
                <a:solidFill>
                  <a:srgbClr val="009FE3"/>
                </a:solidFill>
                <a:ea typeface="Open Sans" panose="020B0606030504020204" pitchFamily="34" charset="0"/>
                <a:cs typeface="Open Sans" panose="020B0606030504020204" pitchFamily="34" charset="0"/>
              </a:rPr>
              <a:t>, Italy</a:t>
            </a:r>
          </a:p>
          <a:p>
            <a:pPr algn="l">
              <a:lnSpc>
                <a:spcPct val="100000"/>
              </a:lnSpc>
              <a:spcBef>
                <a:spcPts val="0"/>
              </a:spcBef>
              <a:buClr>
                <a:schemeClr val="dk1"/>
              </a:buClr>
              <a:buSzPts val="1800"/>
            </a:pPr>
            <a:endParaRPr lang="en-US" sz="3200" b="1" dirty="0">
              <a:solidFill>
                <a:srgbClr val="009FE3"/>
              </a:solidFill>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81F7B367-BEE5-96D4-804D-1B3966845165}"/>
              </a:ext>
            </a:extLst>
          </p:cNvPr>
          <p:cNvSpPr/>
          <p:nvPr/>
        </p:nvSpPr>
        <p:spPr>
          <a:xfrm>
            <a:off x="599163" y="1501751"/>
            <a:ext cx="11017006" cy="4339609"/>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sp>
        <p:nvSpPr>
          <p:cNvPr id="2" name="TextBox 1">
            <a:extLst>
              <a:ext uri="{FF2B5EF4-FFF2-40B4-BE49-F238E27FC236}">
                <a16:creationId xmlns:a16="http://schemas.microsoft.com/office/drawing/2014/main" id="{21A81385-6AEC-7992-BFF2-B140B5C427E0}"/>
              </a:ext>
            </a:extLst>
          </p:cNvPr>
          <p:cNvSpPr txBox="1"/>
          <p:nvPr/>
        </p:nvSpPr>
        <p:spPr>
          <a:xfrm>
            <a:off x="7096991" y="2340617"/>
            <a:ext cx="4197927" cy="3046988"/>
          </a:xfrm>
          <a:prstGeom prst="rect">
            <a:avLst/>
          </a:prstGeom>
          <a:noFill/>
        </p:spPr>
        <p:txBody>
          <a:bodyPr wrap="square" rtlCol="0">
            <a:spAutoFit/>
          </a:bodyPr>
          <a:lstStyle/>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r>
              <a:rPr lang="pl-PL" dirty="0">
                <a:latin typeface="Open Sans" panose="020B0606030504020204" pitchFamily="34" charset="0"/>
                <a:ea typeface="Open Sans" panose="020B0606030504020204" pitchFamily="34" charset="0"/>
                <a:cs typeface="Open Sans" panose="020B0606030504020204" pitchFamily="34" charset="0"/>
              </a:rPr>
              <a:t>The objective of this action was to </a:t>
            </a:r>
            <a:r>
              <a:rPr lang="en-GB" dirty="0">
                <a:latin typeface="Open Sans" panose="020B0606030504020204" pitchFamily="34" charset="0"/>
                <a:ea typeface="Open Sans" panose="020B0606030504020204" pitchFamily="34" charset="0"/>
                <a:cs typeface="Open Sans" panose="020B0606030504020204" pitchFamily="34" charset="0"/>
              </a:rPr>
              <a:t>support the planning of reconstruction activities and encourage the redevelopment and regeneration of the territory and settlements</a:t>
            </a:r>
            <a:r>
              <a:rPr lang="pl-PL" dirty="0">
                <a:latin typeface="Open Sans" panose="020B0606030504020204" pitchFamily="34" charset="0"/>
                <a:ea typeface="Open Sans" panose="020B0606030504020204" pitchFamily="34" charset="0"/>
                <a:cs typeface="Open Sans" panose="020B0606030504020204" pitchFamily="34" charset="0"/>
              </a:rPr>
              <a:t>.</a:t>
            </a:r>
          </a:p>
          <a:p>
            <a:pPr algn="l"/>
            <a:endParaRPr lang="pl-PL" dirty="0">
              <a:latin typeface="Open Sans" panose="020B0606030504020204" pitchFamily="34" charset="0"/>
              <a:ea typeface="Open Sans" panose="020B0606030504020204" pitchFamily="34" charset="0"/>
              <a:cs typeface="Open Sans" panose="020B0606030504020204" pitchFamily="34" charset="0"/>
            </a:endParaRPr>
          </a:p>
          <a:p>
            <a:endParaRPr lang="pl-PL" dirty="0">
              <a:solidFill>
                <a:srgbClr val="292929"/>
              </a:solidFill>
              <a:latin typeface="Open Sans" panose="020B0606030504020204" pitchFamily="34" charset="0"/>
            </a:endParaRPr>
          </a:p>
          <a:p>
            <a:pPr algn="l"/>
            <a:endParaRPr lang="pl-PL"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2.jpg" descr="A close-up of a map&#10;&#10;Description automatically generated">
            <a:extLst>
              <a:ext uri="{FF2B5EF4-FFF2-40B4-BE49-F238E27FC236}">
                <a16:creationId xmlns:a16="http://schemas.microsoft.com/office/drawing/2014/main" id="{65D50A23-B8AF-ACF1-9A73-4AEDDC4BDE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897082" y="2382507"/>
            <a:ext cx="5765800" cy="2451100"/>
          </a:xfrm>
          <a:prstGeom prst="rect">
            <a:avLst/>
          </a:prstGeom>
          <a:ln/>
        </p:spPr>
      </p:pic>
    </p:spTree>
    <p:extLst>
      <p:ext uri="{BB962C8B-B14F-4D97-AF65-F5344CB8AC3E}">
        <p14:creationId xmlns:p14="http://schemas.microsoft.com/office/powerpoint/2010/main" val="2534305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A1EB14A5-739E-0D35-2844-B7F0B1C6F3AD}"/>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49C578AC-65B8-F2FE-D06D-116894A53587}"/>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US" sz="3200" b="1" dirty="0">
                <a:solidFill>
                  <a:srgbClr val="009FE3"/>
                </a:solidFill>
                <a:ea typeface="Open Sans" panose="020B0606030504020204" pitchFamily="34" charset="0"/>
                <a:cs typeface="Open Sans" panose="020B0606030504020204" pitchFamily="34" charset="0"/>
              </a:rPr>
              <a:t>ChiamaBus: Where you need it, when you need it</a:t>
            </a:r>
            <a:r>
              <a:rPr lang="pl-PL" sz="3200" b="1" dirty="0">
                <a:solidFill>
                  <a:srgbClr val="009FE3"/>
                </a:solidFill>
                <a:ea typeface="Open Sans" panose="020B0606030504020204" pitchFamily="34" charset="0"/>
                <a:cs typeface="Open Sans" panose="020B0606030504020204" pitchFamily="34" charset="0"/>
              </a:rPr>
              <a:t>, Italy</a:t>
            </a:r>
          </a:p>
          <a:p>
            <a:pPr algn="l">
              <a:lnSpc>
                <a:spcPct val="100000"/>
              </a:lnSpc>
              <a:spcBef>
                <a:spcPts val="0"/>
              </a:spcBef>
              <a:buClr>
                <a:schemeClr val="dk1"/>
              </a:buClr>
              <a:buSzPts val="1800"/>
            </a:pPr>
            <a:endParaRPr lang="en-US" sz="3200" b="1" dirty="0">
              <a:solidFill>
                <a:srgbClr val="009FE3"/>
              </a:solidFill>
              <a:ea typeface="Open Sans" panose="020B0606030504020204" pitchFamily="34" charset="0"/>
              <a:cs typeface="Open Sans" panose="020B0606030504020204" pitchFamily="34" charset="0"/>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73C2D7CB-A316-19DA-E3AF-91369EE64DA3}"/>
              </a:ext>
            </a:extLst>
          </p:cNvPr>
          <p:cNvSpPr/>
          <p:nvPr/>
        </p:nvSpPr>
        <p:spPr>
          <a:xfrm>
            <a:off x="587497" y="1501751"/>
            <a:ext cx="11017006" cy="4616608"/>
          </a:xfrm>
          <a:prstGeom prst="rect">
            <a:avLst/>
          </a:prstGeom>
          <a:noFill/>
          <a:ln>
            <a:noFill/>
          </a:ln>
        </p:spPr>
        <p:txBody>
          <a:bodyPr spcFirstLastPara="1" wrap="square" lIns="91425" tIns="45700" rIns="91425" bIns="45700" anchor="t" anchorCtr="0">
            <a:spAutoFit/>
          </a:bodyPr>
          <a:lstStyle/>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101600">
              <a:buClr>
                <a:srgbClr val="009FE3"/>
              </a:buClr>
              <a:buSzPts val="2000"/>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l" rtl="0">
              <a:lnSpc>
                <a:spcPct val="100000"/>
              </a:lnSpc>
              <a:spcBef>
                <a:spcPts val="0"/>
              </a:spcBef>
              <a:spcAft>
                <a:spcPts val="0"/>
              </a:spcAft>
              <a:buClr>
                <a:srgbClr val="000000"/>
              </a:buClr>
              <a:buSzPts val="2000"/>
              <a:buFont typeface="Arial"/>
              <a:buNone/>
            </a:pP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sp>
        <p:nvSpPr>
          <p:cNvPr id="2" name="TextBox 1">
            <a:extLst>
              <a:ext uri="{FF2B5EF4-FFF2-40B4-BE49-F238E27FC236}">
                <a16:creationId xmlns:a16="http://schemas.microsoft.com/office/drawing/2014/main" id="{1F2E7C9E-A7AA-AB28-D198-4FDA0B8963C9}"/>
              </a:ext>
            </a:extLst>
          </p:cNvPr>
          <p:cNvSpPr txBox="1"/>
          <p:nvPr/>
        </p:nvSpPr>
        <p:spPr>
          <a:xfrm>
            <a:off x="5808517" y="2340617"/>
            <a:ext cx="5486401" cy="2308324"/>
          </a:xfrm>
          <a:prstGeom prst="rect">
            <a:avLst/>
          </a:prstGeom>
          <a:noFill/>
        </p:spPr>
        <p:txBody>
          <a:bodyPr wrap="squar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ChiamaBus is a service of local public transport on-demand, that aim to contribute to integrate urban development.</a:t>
            </a:r>
            <a:endParaRPr lang="pl-PL" dirty="0">
              <a:latin typeface="Open Sans" panose="020B0606030504020204" pitchFamily="34" charset="0"/>
              <a:ea typeface="Open Sans" panose="020B0606030504020204" pitchFamily="34" charset="0"/>
              <a:cs typeface="Open Sans" panose="020B0606030504020204" pitchFamily="34" charset="0"/>
            </a:endParaRPr>
          </a:p>
          <a:p>
            <a:endParaRPr lang="pl-PL" dirty="0">
              <a:latin typeface="Open Sans" panose="020B0606030504020204" pitchFamily="34" charset="0"/>
              <a:ea typeface="Open Sans" panose="020B0606030504020204" pitchFamily="34" charset="0"/>
              <a:cs typeface="Open Sans" panose="020B0606030504020204" pitchFamily="34" charset="0"/>
            </a:endParaRPr>
          </a:p>
          <a:p>
            <a:r>
              <a:rPr lang="pl-PL" dirty="0">
                <a:latin typeface="Open Sans" panose="020B0606030504020204" pitchFamily="34" charset="0"/>
                <a:ea typeface="Open Sans" panose="020B0606030504020204" pitchFamily="34" charset="0"/>
                <a:cs typeface="Open Sans" panose="020B0606030504020204" pitchFamily="34" charset="0"/>
              </a:rPr>
              <a:t>It </a:t>
            </a:r>
            <a:r>
              <a:rPr lang="en-GB" dirty="0">
                <a:latin typeface="Open Sans" panose="020B0606030504020204" pitchFamily="34" charset="0"/>
                <a:ea typeface="Open Sans" panose="020B0606030504020204" pitchFamily="34" charset="0"/>
                <a:cs typeface="Open Sans" panose="020B0606030504020204" pitchFamily="34" charset="0"/>
              </a:rPr>
              <a:t>was created to diversifying the transport offer and facilitate the travel to and from the main urban, healthcare and tourist canters in the area interested. </a:t>
            </a:r>
            <a:endParaRPr lang="pl-PL"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27A9D974-F9C1-4A66-B6C5-ED4CE3AE401D}"/>
              </a:ext>
            </a:extLst>
          </p:cNvPr>
          <p:cNvGrpSpPr/>
          <p:nvPr/>
        </p:nvGrpSpPr>
        <p:grpSpPr>
          <a:xfrm>
            <a:off x="1155042" y="2067790"/>
            <a:ext cx="3460172" cy="3460172"/>
            <a:chOff x="1155042" y="2067790"/>
            <a:chExt cx="3460172" cy="3460172"/>
          </a:xfrm>
        </p:grpSpPr>
        <p:pic>
          <p:nvPicPr>
            <p:cNvPr id="3074" name="Picture 2" descr="Sirmione - Arriva Italia - Brescia">
              <a:extLst>
                <a:ext uri="{FF2B5EF4-FFF2-40B4-BE49-F238E27FC236}">
                  <a16:creationId xmlns:a16="http://schemas.microsoft.com/office/drawing/2014/main" id="{42606EC6-597F-E429-DBB8-E95495CCC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042" y="2067790"/>
              <a:ext cx="3460172" cy="34601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4178C86-8023-FEF0-F0EE-E2CBF595ABC3}"/>
                </a:ext>
              </a:extLst>
            </p:cNvPr>
            <p:cNvSpPr/>
            <p:nvPr/>
          </p:nvSpPr>
          <p:spPr>
            <a:xfrm>
              <a:off x="2358736" y="4353791"/>
              <a:ext cx="1662546" cy="3844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236033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dirty="0">
                <a:solidFill>
                  <a:srgbClr val="009FE3"/>
                </a:solidFill>
                <a:ea typeface="Open Sans" panose="020B0606030504020204" pitchFamily="34" charset="0"/>
                <a:cs typeface="Open Sans" panose="020B0606030504020204" pitchFamily="34" charset="0"/>
                <a:sym typeface="Trebuchet MS"/>
              </a:rPr>
              <a:t>EU-level recommendations</a:t>
            </a:r>
          </a:p>
          <a:p>
            <a:pPr marL="0" lvl="0" indent="0" algn="l" rtl="0">
              <a:lnSpc>
                <a:spcPct val="100000"/>
              </a:lnSpc>
              <a:spcBef>
                <a:spcPts val="0"/>
              </a:spcBef>
              <a:spcAft>
                <a:spcPts val="0"/>
              </a:spcAft>
              <a:buClr>
                <a:schemeClr val="dk1"/>
              </a:buClr>
              <a:buSzPts val="1800"/>
              <a:buFont typeface="Arial"/>
              <a:buNone/>
            </a:pP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p:cNvSpPr/>
          <p:nvPr/>
        </p:nvSpPr>
        <p:spPr>
          <a:xfrm>
            <a:off x="599163" y="1501751"/>
            <a:ext cx="112818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lang="pl-PL" sz="2000" dirty="0">
              <a:solidFill>
                <a:schemeClr val="dk1"/>
              </a:solidFill>
              <a:latin typeface="Open Sans"/>
              <a:ea typeface="Open Sans"/>
              <a:cs typeface="Open Sans"/>
              <a:sym typeface="Open Sans"/>
            </a:endParaRPr>
          </a:p>
          <a:p>
            <a:pPr marL="558800" marR="0" lvl="1" algn="l" rtl="0">
              <a:lnSpc>
                <a:spcPct val="100000"/>
              </a:lnSpc>
              <a:spcBef>
                <a:spcPts val="0"/>
              </a:spcBef>
              <a:spcAft>
                <a:spcPts val="0"/>
              </a:spcAft>
              <a:buClr>
                <a:srgbClr val="009FE3"/>
              </a:buClr>
              <a:buSzPts val="2000"/>
            </a:pPr>
            <a:r>
              <a:rPr lang="pl-PL" sz="2000" dirty="0">
                <a:solidFill>
                  <a:schemeClr val="dk1"/>
                </a:solidFill>
                <a:latin typeface="Open Sans"/>
                <a:ea typeface="Open Sans"/>
                <a:cs typeface="Open Sans"/>
                <a:sym typeface="Open Sans"/>
              </a:rPr>
              <a:t>For EU-</a:t>
            </a:r>
            <a:r>
              <a:rPr lang="pl-PL" sz="2000" dirty="0" err="1">
                <a:solidFill>
                  <a:schemeClr val="dk1"/>
                </a:solidFill>
                <a:latin typeface="Open Sans"/>
                <a:ea typeface="Open Sans"/>
                <a:cs typeface="Open Sans"/>
                <a:sym typeface="Open Sans"/>
              </a:rPr>
              <a:t>level</a:t>
            </a:r>
            <a:r>
              <a:rPr lang="pl-PL" sz="2000" dirty="0">
                <a:solidFill>
                  <a:schemeClr val="dk1"/>
                </a:solidFill>
                <a:latin typeface="Open Sans"/>
                <a:ea typeface="Open Sans"/>
                <a:cs typeface="Open Sans"/>
                <a:sym typeface="Open Sans"/>
              </a:rPr>
              <a:t> </a:t>
            </a:r>
            <a:r>
              <a:rPr lang="pl-PL" sz="2000" dirty="0" err="1">
                <a:solidFill>
                  <a:schemeClr val="dk1"/>
                </a:solidFill>
                <a:latin typeface="Open Sans"/>
                <a:ea typeface="Open Sans"/>
                <a:cs typeface="Open Sans"/>
                <a:sym typeface="Open Sans"/>
              </a:rPr>
              <a:t>strategies</a:t>
            </a:r>
            <a:r>
              <a:rPr lang="pl-PL" sz="2000" dirty="0">
                <a:solidFill>
                  <a:schemeClr val="dk1"/>
                </a:solidFill>
                <a:latin typeface="Open Sans"/>
                <a:ea typeface="Open Sans"/>
                <a:cs typeface="Open Sans"/>
                <a:sym typeface="Open Sans"/>
              </a:rPr>
              <a:t> and recommendations please refer to:</a:t>
            </a:r>
          </a:p>
          <a:p>
            <a:pPr marL="901700" marR="0" lvl="1" indent="-342900" algn="l" rtl="0">
              <a:lnSpc>
                <a:spcPct val="200000"/>
              </a:lnSpc>
              <a:spcBef>
                <a:spcPts val="0"/>
              </a:spcBef>
              <a:spcAft>
                <a:spcPts val="0"/>
              </a:spcAft>
              <a:buClr>
                <a:srgbClr val="009FE3"/>
              </a:buClr>
              <a:buSzPts val="2000"/>
              <a:buFont typeface="Courier New" panose="02070309020205020404" pitchFamily="49" charset="0"/>
              <a:buChar char="o"/>
            </a:pPr>
            <a:r>
              <a:rPr lang="pl-PL" sz="2000" i="0" u="none" strike="noStrike" cap="none" dirty="0">
                <a:solidFill>
                  <a:schemeClr val="accent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Urban Agenda for the EU</a:t>
            </a:r>
            <a:endParaRPr lang="pl-PL" sz="2000" i="0" u="none" strike="noStrike" cap="none" dirty="0">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endParaRPr>
          </a:p>
          <a:p>
            <a:pPr marL="901700" marR="0" lvl="1" indent="-342900" algn="l" rtl="0">
              <a:lnSpc>
                <a:spcPct val="200000"/>
              </a:lnSpc>
              <a:spcBef>
                <a:spcPts val="0"/>
              </a:spcBef>
              <a:spcAft>
                <a:spcPts val="0"/>
              </a:spcAft>
              <a:buClr>
                <a:srgbClr val="009FE3"/>
              </a:buClr>
              <a:buSzPts val="2000"/>
              <a:buFont typeface="Courier New" panose="02070309020205020404" pitchFamily="49" charset="0"/>
              <a:buChar char="o"/>
            </a:pPr>
            <a:r>
              <a:rPr lang="pl-PL" sz="2000" i="0" u="none" strike="noStrike" cap="none" dirty="0">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Policy </a:t>
            </a:r>
            <a:r>
              <a:rPr lang="pl-PL" sz="2000" i="0" u="none" strike="noStrike" cap="none" dirty="0" err="1">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ecosystem</a:t>
            </a:r>
            <a:r>
              <a:rPr lang="pl-PL" sz="2000" i="0" u="none" strike="noStrike" cap="none" dirty="0">
                <a:solidFill>
                  <a:schemeClr val="accent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 for the New European Bauhaus</a:t>
            </a:r>
            <a:endParaRPr lang="pl-PL" sz="2000" i="0" u="none" strike="noStrike" cap="none" dirty="0">
              <a:solidFill>
                <a:schemeClr val="accent5"/>
              </a:solidFill>
              <a:latin typeface="Open Sans"/>
              <a:ea typeface="Open Sans"/>
              <a:cs typeface="Open Sans"/>
              <a:sym typeface="Open Sans"/>
            </a:endParaRPr>
          </a:p>
          <a:p>
            <a:pPr marL="901700" marR="0" lvl="1" indent="-342900" algn="l" rtl="0">
              <a:lnSpc>
                <a:spcPct val="200000"/>
              </a:lnSpc>
              <a:spcBef>
                <a:spcPts val="0"/>
              </a:spcBef>
              <a:spcAft>
                <a:spcPts val="0"/>
              </a:spcAft>
              <a:buClr>
                <a:srgbClr val="009FE3"/>
              </a:buClr>
              <a:buSzPts val="2000"/>
              <a:buFont typeface="Courier New" panose="02070309020205020404" pitchFamily="49" charset="0"/>
              <a:buChar char="o"/>
            </a:pPr>
            <a:r>
              <a:rPr lang="pl-PL" sz="2000" dirty="0">
                <a:solidFill>
                  <a:schemeClr val="accent5"/>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Policy </a:t>
            </a:r>
            <a:r>
              <a:rPr lang="pl-PL" sz="2000" dirty="0" err="1">
                <a:solidFill>
                  <a:schemeClr val="accent5"/>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briefs</a:t>
            </a:r>
            <a:r>
              <a:rPr lang="pl-PL" sz="2000" dirty="0">
                <a:solidFill>
                  <a:schemeClr val="accent5"/>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 of the Policy Learning Platform of Interreg Europe</a:t>
            </a:r>
            <a:endParaRPr lang="pl-PL" sz="2000" dirty="0">
              <a:solidFill>
                <a:schemeClr val="accent5"/>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22077ADE-5358-1FA1-BED1-7B9D1DF577DD}"/>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4319807A-1283-C681-D999-444441CE8621}"/>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en-GB" sz="3200" b="1">
                <a:solidFill>
                  <a:srgbClr val="009FE3"/>
                </a:solidFill>
                <a:ea typeface="Open Sans" panose="020B0606030504020204" pitchFamily="34" charset="0"/>
                <a:cs typeface="Open Sans" panose="020B0606030504020204" pitchFamily="34" charset="0"/>
                <a:sym typeface="Trebuchet MS"/>
              </a:rPr>
              <a:t>Now is your turn!</a:t>
            </a:r>
          </a:p>
          <a:p>
            <a:pPr algn="l">
              <a:lnSpc>
                <a:spcPct val="100000"/>
              </a:lnSpc>
              <a:spcBef>
                <a:spcPts val="0"/>
              </a:spcBef>
              <a:buClr>
                <a:schemeClr val="dk1"/>
              </a:buClr>
              <a:buSzPts val="1800"/>
            </a:pPr>
            <a:endParaRPr lang="en-GB" sz="3200" b="1">
              <a:solidFill>
                <a:srgbClr val="009FE3"/>
              </a:solidFill>
              <a:ea typeface="Open Sans" panose="020B0606030504020204" pitchFamily="34" charset="0"/>
              <a:cs typeface="Open Sans" panose="020B0606030504020204" pitchFamily="34" charset="0"/>
              <a:sym typeface="Trebuchet MS"/>
            </a:endParaRPr>
          </a:p>
          <a:p>
            <a:pPr algn="l">
              <a:lnSpc>
                <a:spcPct val="100000"/>
              </a:lnSpc>
              <a:spcBef>
                <a:spcPts val="0"/>
              </a:spcBef>
              <a:buClr>
                <a:schemeClr val="dk1"/>
              </a:buClr>
              <a:buSzPts val="1800"/>
            </a:pPr>
            <a:r>
              <a:rPr lang="en-GB" sz="6000" b="1">
                <a:solidFill>
                  <a:srgbClr val="009FE3"/>
                </a:solidFill>
                <a:ea typeface="Open Sans" panose="020B0606030504020204" pitchFamily="34" charset="0"/>
                <a:cs typeface="Open Sans" panose="020B0606030504020204" pitchFamily="34" charset="0"/>
                <a:sym typeface="Trebuchet MS"/>
              </a:rPr>
              <a:t>What are your recommendations?</a:t>
            </a:r>
            <a:endParaRPr lang="en-GB" sz="6000" b="1" dirty="0">
              <a:solidFill>
                <a:srgbClr val="009FE3"/>
              </a:solidFill>
              <a:ea typeface="Open Sans" panose="020B0606030504020204" pitchFamily="34" charset="0"/>
              <a:cs typeface="Open Sans" panose="020B0606030504020204" pitchFamily="34" charset="0"/>
              <a:sym typeface="Trebuchet MS"/>
            </a:endParaRPr>
          </a:p>
          <a:p>
            <a:pPr marL="0" lvl="0" indent="0" algn="l" rtl="0">
              <a:lnSpc>
                <a:spcPct val="100000"/>
              </a:lnSpc>
              <a:spcBef>
                <a:spcPts val="0"/>
              </a:spcBef>
              <a:spcAft>
                <a:spcPts val="0"/>
              </a:spcAft>
              <a:buClr>
                <a:schemeClr val="dk1"/>
              </a:buClr>
              <a:buSzPts val="1800"/>
              <a:buFont typeface="Arial"/>
              <a:buNone/>
            </a:pP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3600" b="1" dirty="0"/>
          </a:p>
        </p:txBody>
      </p:sp>
    </p:spTree>
    <p:extLst>
      <p:ext uri="{BB962C8B-B14F-4D97-AF65-F5344CB8AC3E}">
        <p14:creationId xmlns:p14="http://schemas.microsoft.com/office/powerpoint/2010/main" val="2069258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pen Sans"/>
              <a:buNone/>
            </a:pPr>
            <a:r>
              <a:rPr lang="en-GB"/>
              <a:t> </a:t>
            </a:r>
            <a:endParaRPr/>
          </a:p>
        </p:txBody>
      </p:sp>
      <p:sp>
        <p:nvSpPr>
          <p:cNvPr id="273" name="Google Shape;273;p6"/>
          <p:cNvSpPr txBox="1">
            <a:spLocks noGrp="1"/>
          </p:cNvSpPr>
          <p:nvPr>
            <p:ph type="subTitle" idx="1"/>
          </p:nvPr>
        </p:nvSpPr>
        <p:spPr>
          <a:xfrm>
            <a:off x="857775" y="2807050"/>
            <a:ext cx="10199700" cy="107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7200"/>
              <a:buNone/>
            </a:pPr>
            <a:r>
              <a:rPr lang="en-US" sz="7200" b="1"/>
              <a:t>More information:</a:t>
            </a:r>
            <a:endParaRPr dirty="0"/>
          </a:p>
        </p:txBody>
      </p:sp>
      <p:sp>
        <p:nvSpPr>
          <p:cNvPr id="274" name="Google Shape;274;p6"/>
          <p:cNvSpPr txBox="1"/>
          <p:nvPr/>
        </p:nvSpPr>
        <p:spPr>
          <a:xfrm>
            <a:off x="980712" y="4267826"/>
            <a:ext cx="5115288" cy="338554"/>
          </a:xfrm>
          <a:prstGeom prst="rect">
            <a:avLst/>
          </a:prstGeom>
          <a:solidFill>
            <a:srgbClr val="009FE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lt1"/>
                </a:solidFill>
                <a:latin typeface="Open Sans"/>
                <a:ea typeface="Open Sans"/>
                <a:cs typeface="Open Sans"/>
                <a:sym typeface="Open Sans"/>
              </a:rPr>
              <a:t>www.interregeurope.eu/I</a:t>
            </a:r>
            <a:r>
              <a:rPr lang="pl-PL" sz="1600" b="1" i="0" u="none" strike="noStrike" cap="none" dirty="0">
                <a:solidFill>
                  <a:schemeClr val="lt1"/>
                </a:solidFill>
                <a:latin typeface="Open Sans"/>
                <a:ea typeface="Open Sans"/>
                <a:cs typeface="Open Sans"/>
                <a:sym typeface="Open Sans"/>
              </a:rPr>
              <a:t>nterRevita</a:t>
            </a:r>
            <a:endParaRPr sz="1400" b="0" i="0" u="none" strike="noStrike" cap="none" dirty="0">
              <a:solidFill>
                <a:srgbClr val="000000"/>
              </a:solidFill>
              <a:latin typeface="Arial"/>
              <a:ea typeface="Arial"/>
              <a:cs typeface="Arial"/>
              <a:sym typeface="Arial"/>
            </a:endParaRPr>
          </a:p>
        </p:txBody>
      </p:sp>
      <p:pic>
        <p:nvPicPr>
          <p:cNvPr id="276" name="Google Shape;276;p6"/>
          <p:cNvPicPr preferRelativeResize="0"/>
          <p:nvPr/>
        </p:nvPicPr>
        <p:blipFill>
          <a:blip r:embed="rId3"/>
          <a:srcRect/>
          <a:stretch/>
        </p:blipFill>
        <p:spPr>
          <a:xfrm>
            <a:off x="715021" y="441800"/>
            <a:ext cx="5503106" cy="1975474"/>
          </a:xfrm>
          <a:prstGeom prst="rect">
            <a:avLst/>
          </a:prstGeom>
          <a:noFill/>
          <a:ln>
            <a:noFill/>
          </a:ln>
        </p:spPr>
      </p:pic>
      <p:sp>
        <p:nvSpPr>
          <p:cNvPr id="3" name="TextBox 2">
            <a:extLst>
              <a:ext uri="{FF2B5EF4-FFF2-40B4-BE49-F238E27FC236}">
                <a16:creationId xmlns:a16="http://schemas.microsoft.com/office/drawing/2014/main" id="{406DD155-3735-B8E8-018B-2D3D2927E15F}"/>
              </a:ext>
            </a:extLst>
          </p:cNvPr>
          <p:cNvSpPr txBox="1"/>
          <p:nvPr/>
        </p:nvSpPr>
        <p:spPr>
          <a:xfrm>
            <a:off x="857775" y="4817367"/>
            <a:ext cx="8657700" cy="369332"/>
          </a:xfrm>
          <a:prstGeom prst="rect">
            <a:avLst/>
          </a:prstGeom>
          <a:noFill/>
        </p:spPr>
        <p:txBody>
          <a:bodyPr wrap="square">
            <a:spAutoFit/>
          </a:bodyPr>
          <a:lstStyle/>
          <a:p>
            <a:pPr marL="101600">
              <a:buClr>
                <a:srgbClr val="009FE3"/>
              </a:buClr>
              <a:buSzPts val="2000"/>
            </a:pPr>
            <a:r>
              <a:rPr lang="en-US" sz="1800">
                <a:solidFill>
                  <a:srgbClr val="009FE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Collection of practices on revitalisation and integrated urban development</a:t>
            </a:r>
            <a:endParaRPr lang="en-US" sz="1800" b="1" i="0" u="none" strike="noStrike" cap="none" dirty="0">
              <a:solidFill>
                <a:schemeClr val="accen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7E61FDDC-BCF3-0F87-D01D-86708EC5E82B}"/>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BAAC8814-94F1-3C68-2F27-1E7A8DC31DB4}"/>
              </a:ext>
            </a:extLst>
          </p:cNvPr>
          <p:cNvSpPr txBox="1">
            <a:spLocks noGrp="1"/>
          </p:cNvSpPr>
          <p:nvPr>
            <p:ph type="subTitle" idx="1"/>
          </p:nvPr>
        </p:nvSpPr>
        <p:spPr>
          <a:xfrm>
            <a:off x="587496" y="448350"/>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sym typeface="Open Sans"/>
              </a:rPr>
              <a:t>Understanding revitalisation: a holistic perspective</a:t>
            </a:r>
          </a:p>
          <a:p>
            <a:pPr marL="0" lvl="0" indent="0" algn="l" rtl="0">
              <a:lnSpc>
                <a:spcPct val="100000"/>
              </a:lnSpc>
              <a:spcBef>
                <a:spcPts val="0"/>
              </a:spcBef>
              <a:spcAft>
                <a:spcPts val="0"/>
              </a:spcAft>
              <a:buClr>
                <a:schemeClr val="dk1"/>
              </a:buClr>
              <a:buSzPts val="1800"/>
              <a:buFont typeface="Arial"/>
              <a:buNone/>
            </a:pP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3600" b="1" dirty="0"/>
          </a:p>
        </p:txBody>
      </p:sp>
      <p:sp>
        <p:nvSpPr>
          <p:cNvPr id="5" name="Google Shape;73;p2">
            <a:extLst>
              <a:ext uri="{FF2B5EF4-FFF2-40B4-BE49-F238E27FC236}">
                <a16:creationId xmlns:a16="http://schemas.microsoft.com/office/drawing/2014/main" id="{0F7ABBEC-ABCE-FCD7-7804-93195C02D9C2}"/>
              </a:ext>
            </a:extLst>
          </p:cNvPr>
          <p:cNvSpPr/>
          <p:nvPr/>
        </p:nvSpPr>
        <p:spPr>
          <a:xfrm>
            <a:off x="5932713" y="1956460"/>
            <a:ext cx="5395189" cy="3108503"/>
          </a:xfrm>
          <a:prstGeom prst="rect">
            <a:avLst/>
          </a:prstGeom>
          <a:noFill/>
          <a:ln>
            <a:noFill/>
          </a:ln>
        </p:spPr>
        <p:txBody>
          <a:bodyPr spcFirstLastPara="1" wrap="square" lIns="91425" tIns="45700" rIns="91425" bIns="45700" anchor="t" anchorCtr="0">
            <a:spAutoFit/>
          </a:bodyPr>
          <a:lstStyle/>
          <a:p>
            <a:r>
              <a:rPr lang="en-US" sz="2000" dirty="0">
                <a:solidFill>
                  <a:schemeClr val="dk1"/>
                </a:solidFill>
                <a:latin typeface="Open Sans"/>
                <a:ea typeface="Open Sans"/>
                <a:cs typeface="Open Sans"/>
              </a:rPr>
              <a:t>Revitalisation is a comprehensive process that integrates diverse perspectives, which need to be taken into account simultaneously.</a:t>
            </a:r>
            <a:endParaRPr lang="pl-PL" sz="2000" dirty="0">
              <a:solidFill>
                <a:schemeClr val="dk1"/>
              </a:solidFill>
              <a:latin typeface="Open Sans"/>
              <a:ea typeface="Open Sans"/>
              <a:cs typeface="Open Sans"/>
            </a:endParaRPr>
          </a:p>
          <a:p>
            <a:endParaRPr lang="pl-PL" sz="2000" dirty="0">
              <a:solidFill>
                <a:schemeClr val="dk1"/>
              </a:solidFill>
              <a:latin typeface="Open Sans"/>
              <a:ea typeface="Open Sans"/>
              <a:cs typeface="Open Sans"/>
              <a:sym typeface="Open Sans"/>
            </a:endParaRPr>
          </a:p>
          <a:p>
            <a:r>
              <a:rPr lang="pl-PL" sz="3200" b="1" dirty="0">
                <a:solidFill>
                  <a:schemeClr val="accent5"/>
                </a:solidFill>
                <a:latin typeface="Open Sans"/>
                <a:ea typeface="Open Sans"/>
                <a:cs typeface="Open Sans"/>
                <a:sym typeface="Open Sans"/>
              </a:rPr>
              <a:t>Is there </a:t>
            </a:r>
            <a:r>
              <a:rPr lang="pl-PL" sz="3200" b="1" dirty="0" err="1">
                <a:solidFill>
                  <a:schemeClr val="accent5"/>
                </a:solidFill>
                <a:latin typeface="Open Sans"/>
                <a:ea typeface="Open Sans"/>
                <a:cs typeface="Open Sans"/>
                <a:sym typeface="Open Sans"/>
              </a:rPr>
              <a:t>any</a:t>
            </a:r>
            <a:r>
              <a:rPr lang="pl-PL" sz="3200" b="1" dirty="0">
                <a:solidFill>
                  <a:schemeClr val="accent5"/>
                </a:solidFill>
                <a:latin typeface="Open Sans"/>
                <a:ea typeface="Open Sans"/>
                <a:cs typeface="Open Sans"/>
                <a:sym typeface="Open Sans"/>
              </a:rPr>
              <a:t> </a:t>
            </a:r>
            <a:r>
              <a:rPr lang="pl-PL" sz="3200" b="1" dirty="0" err="1">
                <a:solidFill>
                  <a:schemeClr val="accent5"/>
                </a:solidFill>
                <a:latin typeface="Open Sans"/>
                <a:ea typeface="Open Sans"/>
                <a:cs typeface="Open Sans"/>
                <a:sym typeface="Open Sans"/>
              </a:rPr>
              <a:t>other</a:t>
            </a:r>
            <a:r>
              <a:rPr lang="pl-PL" sz="3200" b="1" dirty="0">
                <a:solidFill>
                  <a:schemeClr val="accent5"/>
                </a:solidFill>
                <a:latin typeface="Open Sans"/>
                <a:ea typeface="Open Sans"/>
                <a:cs typeface="Open Sans"/>
                <a:sym typeface="Open Sans"/>
              </a:rPr>
              <a:t> element that you are missing in the </a:t>
            </a:r>
            <a:r>
              <a:rPr lang="pl-PL" sz="3200" b="1" dirty="0" err="1">
                <a:solidFill>
                  <a:schemeClr val="accent5"/>
                </a:solidFill>
                <a:latin typeface="Open Sans"/>
                <a:ea typeface="Open Sans"/>
                <a:cs typeface="Open Sans"/>
                <a:sym typeface="Open Sans"/>
              </a:rPr>
              <a:t>graphic</a:t>
            </a:r>
            <a:r>
              <a:rPr lang="pl-PL" sz="3200" b="1" dirty="0">
                <a:solidFill>
                  <a:schemeClr val="accent5"/>
                </a:solidFill>
                <a:latin typeface="Open Sans"/>
                <a:ea typeface="Open Sans"/>
                <a:cs typeface="Open Sans"/>
                <a:sym typeface="Open Sans"/>
              </a:rPr>
              <a:t>?</a:t>
            </a:r>
            <a:endParaRPr sz="3200" b="1" dirty="0">
              <a:solidFill>
                <a:schemeClr val="accent5"/>
              </a:solidFill>
              <a:latin typeface="Open Sans"/>
              <a:ea typeface="Open Sans"/>
              <a:cs typeface="Open Sans"/>
              <a:sym typeface="Open Sans"/>
            </a:endParaRPr>
          </a:p>
        </p:txBody>
      </p:sp>
      <p:graphicFrame>
        <p:nvGraphicFramePr>
          <p:cNvPr id="2" name="Diagram 1">
            <a:extLst>
              <a:ext uri="{FF2B5EF4-FFF2-40B4-BE49-F238E27FC236}">
                <a16:creationId xmlns:a16="http://schemas.microsoft.com/office/drawing/2014/main" id="{76EFE5CE-92AB-3447-5459-01609DB6527E}"/>
              </a:ext>
            </a:extLst>
          </p:cNvPr>
          <p:cNvGraphicFramePr/>
          <p:nvPr>
            <p:extLst>
              <p:ext uri="{D42A27DB-BD31-4B8C-83A1-F6EECF244321}">
                <p14:modId xmlns:p14="http://schemas.microsoft.com/office/powerpoint/2010/main" val="728810724"/>
              </p:ext>
            </p:extLst>
          </p:nvPr>
        </p:nvGraphicFramePr>
        <p:xfrm>
          <a:off x="-976085" y="1428751"/>
          <a:ext cx="7757886" cy="495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2447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F9874CC3-D667-2517-9173-2E0E8EAD1F3B}"/>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7EAB2DF8-5553-8E8A-0DD0-7A18F0E17EC7}"/>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sym typeface="Open Sans"/>
              </a:rPr>
              <a:t>New European Bauhaus</a:t>
            </a:r>
          </a:p>
          <a:p>
            <a:pPr marL="0" lvl="0" indent="0" algn="l" rtl="0">
              <a:lnSpc>
                <a:spcPct val="100000"/>
              </a:lnSpc>
              <a:spcBef>
                <a:spcPts val="0"/>
              </a:spcBef>
              <a:spcAft>
                <a:spcPts val="0"/>
              </a:spcAft>
              <a:buClr>
                <a:schemeClr val="dk1"/>
              </a:buClr>
              <a:buSzPts val="1800"/>
              <a:buFont typeface="Arial"/>
              <a:buNone/>
            </a:pP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3600" b="1" dirty="0"/>
          </a:p>
        </p:txBody>
      </p:sp>
      <p:sp>
        <p:nvSpPr>
          <p:cNvPr id="73" name="Google Shape;73;p2">
            <a:extLst>
              <a:ext uri="{FF2B5EF4-FFF2-40B4-BE49-F238E27FC236}">
                <a16:creationId xmlns:a16="http://schemas.microsoft.com/office/drawing/2014/main" id="{A9E18559-5EA0-04FD-9357-2F307C200A46}"/>
              </a:ext>
            </a:extLst>
          </p:cNvPr>
          <p:cNvSpPr/>
          <p:nvPr/>
        </p:nvSpPr>
        <p:spPr>
          <a:xfrm>
            <a:off x="864097" y="1597231"/>
            <a:ext cx="10463806" cy="4708941"/>
          </a:xfrm>
          <a:prstGeom prst="rect">
            <a:avLst/>
          </a:prstGeom>
          <a:noFill/>
          <a:ln>
            <a:noFill/>
          </a:ln>
        </p:spPr>
        <p:txBody>
          <a:bodyPr spcFirstLastPara="1" wrap="square" lIns="91425" tIns="45700" rIns="91425" bIns="45700" anchor="t" anchorCtr="0">
            <a:spAutoFit/>
          </a:bodyPr>
          <a:lstStyle/>
          <a:p>
            <a:pPr algn="just">
              <a:spcBef>
                <a:spcPts val="600"/>
              </a:spcBef>
              <a:spcAft>
                <a:spcPts val="600"/>
              </a:spcAft>
            </a:pPr>
            <a:r>
              <a:rPr lang="en-US" sz="2000" dirty="0">
                <a:solidFill>
                  <a:schemeClr val="dk1"/>
                </a:solidFill>
                <a:latin typeface="Open Sans"/>
                <a:ea typeface="Open Sans"/>
                <a:cs typeface="Open Sans"/>
              </a:rPr>
              <a:t>The New European Bauhaus initiative calls on all of us to imagine and build together a sustainable and inclusive future that is beautiful for our eyes</a:t>
            </a:r>
            <a:r>
              <a:rPr lang="en-US" sz="2000">
                <a:solidFill>
                  <a:schemeClr val="dk1"/>
                </a:solidFill>
                <a:latin typeface="Open Sans"/>
                <a:ea typeface="Open Sans"/>
                <a:cs typeface="Open Sans"/>
              </a:rPr>
              <a:t>, minds </a:t>
            </a:r>
            <a:r>
              <a:rPr lang="en-US" sz="2000" dirty="0">
                <a:solidFill>
                  <a:schemeClr val="dk1"/>
                </a:solidFill>
                <a:latin typeface="Open Sans"/>
                <a:ea typeface="Open Sans"/>
                <a:cs typeface="Open Sans"/>
              </a:rPr>
              <a:t>and souls.</a:t>
            </a:r>
          </a:p>
          <a:p>
            <a:pPr algn="just">
              <a:spcBef>
                <a:spcPts val="600"/>
              </a:spcBef>
              <a:spcAft>
                <a:spcPts val="600"/>
              </a:spcAft>
            </a:pPr>
            <a:endParaRPr lang="pl-PL" sz="2000" dirty="0">
              <a:solidFill>
                <a:schemeClr val="dk1"/>
              </a:solidFill>
              <a:latin typeface="Open Sans"/>
              <a:ea typeface="Open Sans"/>
              <a:cs typeface="Open Sans"/>
            </a:endParaRPr>
          </a:p>
          <a:p>
            <a:pPr algn="just">
              <a:spcBef>
                <a:spcPts val="600"/>
              </a:spcBef>
              <a:spcAft>
                <a:spcPts val="600"/>
              </a:spcAft>
            </a:pPr>
            <a:r>
              <a:rPr lang="en-US" sz="2000">
                <a:solidFill>
                  <a:schemeClr val="dk1"/>
                </a:solidFill>
                <a:latin typeface="Open Sans"/>
                <a:ea typeface="Open Sans"/>
                <a:cs typeface="Open Sans"/>
              </a:rPr>
              <a:t>Places, practices and experiences in line with NEB are:</a:t>
            </a:r>
          </a:p>
          <a:p>
            <a:pPr marL="285750" indent="-285750" algn="just">
              <a:spcBef>
                <a:spcPts val="600"/>
              </a:spcBef>
              <a:spcAft>
                <a:spcPts val="600"/>
              </a:spcAft>
              <a:buFont typeface="Wingdings" panose="05000000000000000000" pitchFamily="2" charset="2"/>
              <a:buChar char="§"/>
            </a:pPr>
            <a:r>
              <a:rPr lang="en-US" sz="2000" b="1">
                <a:solidFill>
                  <a:srgbClr val="009FE3"/>
                </a:solidFill>
                <a:latin typeface="Open Sans"/>
                <a:ea typeface="Open Sans"/>
                <a:cs typeface="Open Sans"/>
              </a:rPr>
              <a:t>Beatiful</a:t>
            </a:r>
            <a:r>
              <a:rPr lang="en-US" sz="2000">
                <a:solidFill>
                  <a:schemeClr val="dk1"/>
                </a:solidFill>
                <a:latin typeface="Open Sans"/>
                <a:ea typeface="Open Sans"/>
                <a:cs typeface="Open Sans"/>
              </a:rPr>
              <a:t>, inspired by art and culture, responding to needs beyond functionality.</a:t>
            </a:r>
          </a:p>
          <a:p>
            <a:pPr marL="285750" indent="-285750" algn="just">
              <a:spcBef>
                <a:spcPts val="600"/>
              </a:spcBef>
              <a:spcAft>
                <a:spcPts val="600"/>
              </a:spcAft>
              <a:buFont typeface="Wingdings" panose="05000000000000000000" pitchFamily="2" charset="2"/>
              <a:buChar char="§"/>
            </a:pPr>
            <a:r>
              <a:rPr lang="en-US" sz="2000" b="1">
                <a:solidFill>
                  <a:srgbClr val="009FE3"/>
                </a:solidFill>
                <a:latin typeface="Open Sans"/>
                <a:ea typeface="Open Sans"/>
                <a:cs typeface="Open Sans"/>
              </a:rPr>
              <a:t>Sustainable</a:t>
            </a:r>
            <a:r>
              <a:rPr lang="en-US" sz="2000">
                <a:solidFill>
                  <a:schemeClr val="dk1"/>
                </a:solidFill>
                <a:latin typeface="Open Sans"/>
                <a:ea typeface="Open Sans"/>
                <a:cs typeface="Open Sans"/>
              </a:rPr>
              <a:t>, in harmony with nature, the environment and our planet. </a:t>
            </a:r>
          </a:p>
          <a:p>
            <a:pPr marL="285750" indent="-285750" algn="just">
              <a:spcBef>
                <a:spcPts val="600"/>
              </a:spcBef>
              <a:spcAft>
                <a:spcPts val="600"/>
              </a:spcAft>
              <a:buFont typeface="Wingdings" panose="05000000000000000000" pitchFamily="2" charset="2"/>
              <a:buChar char="§"/>
            </a:pPr>
            <a:r>
              <a:rPr lang="en-US" sz="2000" b="1">
                <a:solidFill>
                  <a:srgbClr val="009FE3"/>
                </a:solidFill>
                <a:latin typeface="Open Sans"/>
                <a:ea typeface="Open Sans"/>
                <a:cs typeface="Open Sans"/>
              </a:rPr>
              <a:t>Inclusive</a:t>
            </a:r>
            <a:r>
              <a:rPr lang="en-US" sz="2000">
                <a:solidFill>
                  <a:schemeClr val="dk1"/>
                </a:solidFill>
                <a:latin typeface="Open Sans"/>
                <a:ea typeface="Open Sans"/>
                <a:cs typeface="Open Sans"/>
              </a:rPr>
              <a:t>, encouraging a dialogue across cultures, disciplines, genders and ages. </a:t>
            </a:r>
          </a:p>
          <a:p>
            <a:pPr algn="just"/>
            <a:endParaRPr lang="pl-PL" sz="2000" dirty="0">
              <a:solidFill>
                <a:schemeClr val="dk1"/>
              </a:solidFill>
              <a:latin typeface="Open Sans"/>
              <a:ea typeface="Open Sans"/>
              <a:cs typeface="Open Sans"/>
              <a:sym typeface="Open Sans"/>
            </a:endParaRP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endParaRPr lang="pl-PL" sz="2000" b="1" dirty="0">
              <a:solidFill>
                <a:schemeClr val="dk1"/>
              </a:solidFill>
              <a:latin typeface="Open Sans"/>
              <a:ea typeface="Open Sans"/>
              <a:cs typeface="Open Sans"/>
              <a:sym typeface="Open Sans"/>
            </a:endParaRPr>
          </a:p>
          <a:p>
            <a:pPr marL="91440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grpSp>
        <p:nvGrpSpPr>
          <p:cNvPr id="2" name="Group 3">
            <a:extLst>
              <a:ext uri="{FF2B5EF4-FFF2-40B4-BE49-F238E27FC236}">
                <a16:creationId xmlns:a16="http://schemas.microsoft.com/office/drawing/2014/main" id="{5A94F9FD-EC8D-645B-29FE-2E35D75212AC}"/>
              </a:ext>
            </a:extLst>
          </p:cNvPr>
          <p:cNvGrpSpPr/>
          <p:nvPr/>
        </p:nvGrpSpPr>
        <p:grpSpPr>
          <a:xfrm>
            <a:off x="6938684" y="3850445"/>
            <a:ext cx="2777797" cy="3645939"/>
            <a:chOff x="-1342376" y="4513617"/>
            <a:chExt cx="2777797" cy="3645939"/>
          </a:xfrm>
        </p:grpSpPr>
        <p:sp>
          <p:nvSpPr>
            <p:cNvPr id="3" name="Rectangle 2">
              <a:extLst>
                <a:ext uri="{FF2B5EF4-FFF2-40B4-BE49-F238E27FC236}">
                  <a16:creationId xmlns:a16="http://schemas.microsoft.com/office/drawing/2014/main" id="{D8B82710-2F39-57E6-FA7C-D9F30AFFAAB0}"/>
                </a:ext>
              </a:extLst>
            </p:cNvPr>
            <p:cNvSpPr/>
            <p:nvPr/>
          </p:nvSpPr>
          <p:spPr>
            <a:xfrm rot="6215001">
              <a:off x="-1972060" y="5143301"/>
              <a:ext cx="3461132" cy="2201764"/>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a:extLst>
                <a:ext uri="{FF2B5EF4-FFF2-40B4-BE49-F238E27FC236}">
                  <a16:creationId xmlns:a16="http://schemas.microsoft.com/office/drawing/2014/main" id="{CCAD46CF-B99E-DBF1-4304-0D3800B31EC8}"/>
                </a:ext>
              </a:extLst>
            </p:cNvPr>
            <p:cNvSpPr/>
            <p:nvPr/>
          </p:nvSpPr>
          <p:spPr>
            <a:xfrm rot="16200000">
              <a:off x="-1444137" y="5172439"/>
              <a:ext cx="3128211" cy="2630905"/>
            </a:xfrm>
            <a:prstGeom prst="rect">
              <a:avLst/>
            </a:prstGeom>
            <a:blipFill dpi="0" rotWithShape="1">
              <a:blip r:embed="rId3">
                <a:alphaModFix amt="2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6CE6E00B-CC6A-1B77-E0E1-DAF21BFA423D}"/>
                </a:ext>
              </a:extLst>
            </p:cNvPr>
            <p:cNvSpPr/>
            <p:nvPr/>
          </p:nvSpPr>
          <p:spPr>
            <a:xfrm rot="7913087">
              <a:off x="-1583105" y="5279998"/>
              <a:ext cx="3128211" cy="2630905"/>
            </a:xfrm>
            <a:prstGeom prst="rect">
              <a:avLst/>
            </a:prstGeom>
            <a:blipFill dpi="0" rotWithShape="1">
              <a:blip r:embed="rId3">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6" name="Image 5" descr="#NewEuropeanBauhaus.png">
            <a:extLst>
              <a:ext uri="{FF2B5EF4-FFF2-40B4-BE49-F238E27FC236}">
                <a16:creationId xmlns:a16="http://schemas.microsoft.com/office/drawing/2014/main" id="{6827A142-E334-867F-F756-F668A26DA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422" y="5486314"/>
            <a:ext cx="3937682" cy="374203"/>
          </a:xfrm>
          <a:prstGeom prst="rect">
            <a:avLst/>
          </a:prstGeom>
        </p:spPr>
      </p:pic>
      <p:sp>
        <p:nvSpPr>
          <p:cNvPr id="7" name="TextBox 6">
            <a:extLst>
              <a:ext uri="{FF2B5EF4-FFF2-40B4-BE49-F238E27FC236}">
                <a16:creationId xmlns:a16="http://schemas.microsoft.com/office/drawing/2014/main" id="{7AC24B82-8579-1112-305D-DEAFB04C350C}"/>
              </a:ext>
            </a:extLst>
          </p:cNvPr>
          <p:cNvSpPr txBox="1"/>
          <p:nvPr/>
        </p:nvSpPr>
        <p:spPr>
          <a:xfrm>
            <a:off x="861297" y="5165583"/>
            <a:ext cx="4487194" cy="1015663"/>
          </a:xfrm>
          <a:prstGeom prst="rect">
            <a:avLst/>
          </a:prstGeom>
          <a:noFill/>
        </p:spPr>
        <p:txBody>
          <a:bodyPr wrap="square" rtlCol="0">
            <a:spAutoFit/>
          </a:bodyPr>
          <a:lstStyle/>
          <a:p>
            <a:pPr algn="l"/>
            <a:r>
              <a:rPr lang="en-US" sz="2000" b="1" dirty="0">
                <a:solidFill>
                  <a:srgbClr val="009FE3"/>
                </a:solidFill>
                <a:latin typeface="Open Sans" panose="020B0606030504020204" pitchFamily="34" charset="0"/>
                <a:ea typeface="Open Sans" panose="020B0606030504020204" pitchFamily="34" charset="0"/>
                <a:cs typeface="Open Sans" panose="020B0606030504020204" pitchFamily="34" charset="0"/>
              </a:rPr>
              <a:t>NEB values guide revitalisation as understood by the InterRevita project</a:t>
            </a:r>
            <a:endParaRPr lang="pl-PL" sz="2000" b="1" dirty="0">
              <a:solidFill>
                <a:srgbClr val="009FE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2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F16F41FA-00CF-32E8-B181-805656A0AF97}"/>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D5C2325B-C419-34D3-1ECB-0B5CC1349795}"/>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sym typeface="Open Sans"/>
              </a:rPr>
              <a:t>New </a:t>
            </a:r>
            <a:r>
              <a:rPr lang="pl-PL" sz="3200" b="1">
                <a:solidFill>
                  <a:srgbClr val="009FE3"/>
                </a:solidFill>
                <a:sym typeface="Open Sans"/>
              </a:rPr>
              <a:t>European Bauhaus – recommended reading</a:t>
            </a:r>
            <a:endParaRPr lang="pl-PL" sz="3200" b="1" dirty="0">
              <a:solidFill>
                <a:srgbClr val="009FE3"/>
              </a:solidFill>
              <a:sym typeface="Open Sans"/>
            </a:endParaRPr>
          </a:p>
          <a:p>
            <a:pPr marL="0" lvl="0" indent="0" algn="l" rtl="0">
              <a:lnSpc>
                <a:spcPct val="100000"/>
              </a:lnSpc>
              <a:spcBef>
                <a:spcPts val="0"/>
              </a:spcBef>
              <a:spcAft>
                <a:spcPts val="0"/>
              </a:spcAft>
              <a:buClr>
                <a:schemeClr val="dk1"/>
              </a:buClr>
              <a:buSzPts val="1800"/>
              <a:buFont typeface="Arial"/>
              <a:buNone/>
            </a:pP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3600" b="1" dirty="0"/>
          </a:p>
        </p:txBody>
      </p:sp>
      <p:grpSp>
        <p:nvGrpSpPr>
          <p:cNvPr id="2" name="Group 3">
            <a:extLst>
              <a:ext uri="{FF2B5EF4-FFF2-40B4-BE49-F238E27FC236}">
                <a16:creationId xmlns:a16="http://schemas.microsoft.com/office/drawing/2014/main" id="{EB78BD32-F59A-0BC9-6A09-E435CB5FB7F2}"/>
              </a:ext>
            </a:extLst>
          </p:cNvPr>
          <p:cNvGrpSpPr/>
          <p:nvPr/>
        </p:nvGrpSpPr>
        <p:grpSpPr>
          <a:xfrm>
            <a:off x="6938684" y="3850445"/>
            <a:ext cx="2777797" cy="3645939"/>
            <a:chOff x="-1342376" y="4513617"/>
            <a:chExt cx="2777797" cy="3645939"/>
          </a:xfrm>
        </p:grpSpPr>
        <p:sp>
          <p:nvSpPr>
            <p:cNvPr id="3" name="Rectangle 2">
              <a:extLst>
                <a:ext uri="{FF2B5EF4-FFF2-40B4-BE49-F238E27FC236}">
                  <a16:creationId xmlns:a16="http://schemas.microsoft.com/office/drawing/2014/main" id="{4B9BB885-04D7-E761-CDEA-06BDDEE20F66}"/>
                </a:ext>
              </a:extLst>
            </p:cNvPr>
            <p:cNvSpPr/>
            <p:nvPr/>
          </p:nvSpPr>
          <p:spPr>
            <a:xfrm rot="6215001">
              <a:off x="-1972060" y="5143301"/>
              <a:ext cx="3461132" cy="2201764"/>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a:extLst>
                <a:ext uri="{FF2B5EF4-FFF2-40B4-BE49-F238E27FC236}">
                  <a16:creationId xmlns:a16="http://schemas.microsoft.com/office/drawing/2014/main" id="{DB3CE547-9D60-F9D1-CA57-5144E610828B}"/>
                </a:ext>
              </a:extLst>
            </p:cNvPr>
            <p:cNvSpPr/>
            <p:nvPr/>
          </p:nvSpPr>
          <p:spPr>
            <a:xfrm rot="16200000">
              <a:off x="-1444137" y="5172439"/>
              <a:ext cx="3128211" cy="2630905"/>
            </a:xfrm>
            <a:prstGeom prst="rect">
              <a:avLst/>
            </a:prstGeom>
            <a:blipFill dpi="0" rotWithShape="1">
              <a:blip r:embed="rId3">
                <a:alphaModFix amt="2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0D9B6A8C-7FC1-9293-BB26-B81CF39ED8E3}"/>
                </a:ext>
              </a:extLst>
            </p:cNvPr>
            <p:cNvSpPr/>
            <p:nvPr/>
          </p:nvSpPr>
          <p:spPr>
            <a:xfrm rot="7913087">
              <a:off x="-1583105" y="5279998"/>
              <a:ext cx="3128211" cy="2630905"/>
            </a:xfrm>
            <a:prstGeom prst="rect">
              <a:avLst/>
            </a:prstGeom>
            <a:blipFill dpi="0" rotWithShape="1">
              <a:blip r:embed="rId3">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6" name="Image 5" descr="#NewEuropeanBauhaus.png">
            <a:extLst>
              <a:ext uri="{FF2B5EF4-FFF2-40B4-BE49-F238E27FC236}">
                <a16:creationId xmlns:a16="http://schemas.microsoft.com/office/drawing/2014/main" id="{09586F9D-7641-DF5C-D4B1-8DC1190AC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422" y="5486314"/>
            <a:ext cx="3937682" cy="374203"/>
          </a:xfrm>
          <a:prstGeom prst="rect">
            <a:avLst/>
          </a:prstGeom>
        </p:spPr>
      </p:pic>
      <p:pic>
        <p:nvPicPr>
          <p:cNvPr id="9" name="Picture 8">
            <a:extLst>
              <a:ext uri="{FF2B5EF4-FFF2-40B4-BE49-F238E27FC236}">
                <a16:creationId xmlns:a16="http://schemas.microsoft.com/office/drawing/2014/main" id="{5378180D-ED7D-E32E-7F0D-433CBF9EAA0C}"/>
              </a:ext>
            </a:extLst>
          </p:cNvPr>
          <p:cNvPicPr>
            <a:picLocks noChangeAspect="1"/>
          </p:cNvPicPr>
          <p:nvPr/>
        </p:nvPicPr>
        <p:blipFill>
          <a:blip r:embed="rId5"/>
          <a:stretch>
            <a:fillRect/>
          </a:stretch>
        </p:blipFill>
        <p:spPr>
          <a:xfrm>
            <a:off x="981386" y="1597231"/>
            <a:ext cx="5581650" cy="444602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761DCA8-4E7A-81D7-AF83-1F0A840AD68D}"/>
              </a:ext>
            </a:extLst>
          </p:cNvPr>
          <p:cNvSpPr txBox="1"/>
          <p:nvPr/>
        </p:nvSpPr>
        <p:spPr>
          <a:xfrm>
            <a:off x="6630151" y="3640297"/>
            <a:ext cx="5257083" cy="923330"/>
          </a:xfrm>
          <a:prstGeom prst="rect">
            <a:avLst/>
          </a:prstGeom>
          <a:noFill/>
        </p:spPr>
        <p:txBody>
          <a:bodyPr wrap="square">
            <a:spAutoFit/>
          </a:bodyPr>
          <a:lstStyle/>
          <a:p>
            <a:r>
              <a:rPr lang="en-US">
                <a:solidFill>
                  <a:schemeClr val="accent5"/>
                </a:solidFill>
                <a:hlinkClick r:id="rId6">
                  <a:extLst>
                    <a:ext uri="{A12FA001-AC4F-418D-AE19-62706E023703}">
                      <ahyp:hlinkClr xmlns:ahyp="http://schemas.microsoft.com/office/drawing/2018/hyperlinkcolor" val="tx"/>
                    </a:ext>
                  </a:extLst>
                </a:hlinkClick>
              </a:rPr>
              <a:t>https://new-european-bauhaus.europa.eu/tools-and-resources/use-compass_en</a:t>
            </a:r>
            <a:endParaRPr lang="pl-PL">
              <a:solidFill>
                <a:schemeClr val="accent5"/>
              </a:solidFill>
            </a:endParaRPr>
          </a:p>
          <a:p>
            <a:endParaRPr lang="en-US">
              <a:solidFill>
                <a:schemeClr val="accent5"/>
              </a:solidFill>
            </a:endParaRPr>
          </a:p>
        </p:txBody>
      </p:sp>
    </p:spTree>
    <p:extLst>
      <p:ext uri="{BB962C8B-B14F-4D97-AF65-F5344CB8AC3E}">
        <p14:creationId xmlns:p14="http://schemas.microsoft.com/office/powerpoint/2010/main" val="226854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838E5-6457-609D-40B6-B3AFFC238DFD}"/>
              </a:ext>
            </a:extLst>
          </p:cNvPr>
          <p:cNvPicPr>
            <a:picLocks noChangeAspect="1"/>
          </p:cNvPicPr>
          <p:nvPr/>
        </p:nvPicPr>
        <p:blipFill>
          <a:blip r:embed="rId2"/>
          <a:stretch>
            <a:fillRect/>
          </a:stretch>
        </p:blipFill>
        <p:spPr>
          <a:xfrm>
            <a:off x="764770" y="363028"/>
            <a:ext cx="4511038" cy="5818697"/>
          </a:xfrm>
          <a:prstGeom prst="rect">
            <a:avLst/>
          </a:prstGeom>
          <a:ln>
            <a:noFill/>
          </a:ln>
          <a:effectLst>
            <a:outerShdw blurRad="292100" dist="139700" dir="2700000" algn="tl" rotWithShape="0">
              <a:srgbClr val="333333">
                <a:alpha val="65000"/>
              </a:srgbClr>
            </a:outerShdw>
          </a:effectLst>
        </p:spPr>
      </p:pic>
      <p:sp>
        <p:nvSpPr>
          <p:cNvPr id="2" name="Google Shape;73;p2">
            <a:extLst>
              <a:ext uri="{FF2B5EF4-FFF2-40B4-BE49-F238E27FC236}">
                <a16:creationId xmlns:a16="http://schemas.microsoft.com/office/drawing/2014/main" id="{1F0D0150-3B83-90EE-CA5C-9CD23DFE223B}"/>
              </a:ext>
            </a:extLst>
          </p:cNvPr>
          <p:cNvSpPr/>
          <p:nvPr/>
        </p:nvSpPr>
        <p:spPr>
          <a:xfrm>
            <a:off x="5886449" y="1016206"/>
            <a:ext cx="5327153" cy="3016170"/>
          </a:xfrm>
          <a:prstGeom prst="rect">
            <a:avLst/>
          </a:prstGeom>
          <a:noFill/>
          <a:ln>
            <a:noFill/>
          </a:ln>
        </p:spPr>
        <p:txBody>
          <a:bodyPr spcFirstLastPara="1" wrap="square" lIns="91425" tIns="45700" rIns="91425" bIns="45700" anchor="t" anchorCtr="0">
            <a:spAutoFit/>
          </a:bodyPr>
          <a:lstStyle/>
          <a:p>
            <a:pPr algn="just">
              <a:spcBef>
                <a:spcPts val="600"/>
              </a:spcBef>
              <a:spcAft>
                <a:spcPts val="600"/>
              </a:spcAft>
            </a:pPr>
            <a:r>
              <a:rPr lang="en-US" sz="2000">
                <a:solidFill>
                  <a:schemeClr val="dk1"/>
                </a:solidFill>
                <a:latin typeface="Open Sans"/>
                <a:ea typeface="Open Sans"/>
                <a:cs typeface="Open Sans"/>
              </a:rPr>
              <a:t>The </a:t>
            </a:r>
            <a:r>
              <a:rPr lang="pl-PL" sz="2000">
                <a:solidFill>
                  <a:schemeClr val="dk1"/>
                </a:solidFill>
                <a:latin typeface="Open Sans"/>
                <a:ea typeface="Open Sans"/>
                <a:cs typeface="Open Sans"/>
              </a:rPr>
              <a:t>InterRevita project has integrated New European Bauhaus in the evaluation proces of good practices from the participating regions. </a:t>
            </a:r>
            <a:endParaRPr lang="en-US" sz="2000">
              <a:solidFill>
                <a:schemeClr val="dk1"/>
              </a:solidFill>
              <a:latin typeface="Open Sans"/>
              <a:ea typeface="Open Sans"/>
              <a:cs typeface="Open Sans"/>
            </a:endParaRPr>
          </a:p>
          <a:p>
            <a:pPr algn="just"/>
            <a:endParaRPr lang="pl-PL" sz="2000" dirty="0">
              <a:solidFill>
                <a:schemeClr val="dk1"/>
              </a:solidFill>
              <a:latin typeface="Open Sans"/>
              <a:ea typeface="Open Sans"/>
              <a:cs typeface="Open Sans"/>
              <a:sym typeface="Open Sans"/>
            </a:endParaRP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endParaRPr lang="pl-PL" sz="2000" b="1" dirty="0">
              <a:solidFill>
                <a:schemeClr val="dk1"/>
              </a:solidFill>
              <a:latin typeface="Open Sans"/>
              <a:ea typeface="Open Sans"/>
              <a:cs typeface="Open Sans"/>
              <a:sym typeface="Open Sans"/>
            </a:endParaRPr>
          </a:p>
          <a:p>
            <a:pPr marL="91440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grpSp>
        <p:nvGrpSpPr>
          <p:cNvPr id="4" name="Group 3">
            <a:extLst>
              <a:ext uri="{FF2B5EF4-FFF2-40B4-BE49-F238E27FC236}">
                <a16:creationId xmlns:a16="http://schemas.microsoft.com/office/drawing/2014/main" id="{F0AEDC9B-A835-F0C4-2BFB-4068605FCA5C}"/>
              </a:ext>
            </a:extLst>
          </p:cNvPr>
          <p:cNvGrpSpPr/>
          <p:nvPr/>
        </p:nvGrpSpPr>
        <p:grpSpPr>
          <a:xfrm>
            <a:off x="6938684" y="3850445"/>
            <a:ext cx="2777797" cy="3645939"/>
            <a:chOff x="-1342376" y="4513617"/>
            <a:chExt cx="2777797" cy="3645939"/>
          </a:xfrm>
        </p:grpSpPr>
        <p:sp>
          <p:nvSpPr>
            <p:cNvPr id="5" name="Rectangle 4">
              <a:extLst>
                <a:ext uri="{FF2B5EF4-FFF2-40B4-BE49-F238E27FC236}">
                  <a16:creationId xmlns:a16="http://schemas.microsoft.com/office/drawing/2014/main" id="{638820D5-EF39-65EF-14DA-66B01C4B010E}"/>
                </a:ext>
              </a:extLst>
            </p:cNvPr>
            <p:cNvSpPr/>
            <p:nvPr/>
          </p:nvSpPr>
          <p:spPr>
            <a:xfrm rot="6215001">
              <a:off x="-1972060" y="5143301"/>
              <a:ext cx="3461132" cy="2201764"/>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5FE0BC55-2E47-8465-DE67-28DECED552C6}"/>
                </a:ext>
              </a:extLst>
            </p:cNvPr>
            <p:cNvSpPr/>
            <p:nvPr/>
          </p:nvSpPr>
          <p:spPr>
            <a:xfrm rot="16200000">
              <a:off x="-1444137" y="5172439"/>
              <a:ext cx="3128211" cy="2630905"/>
            </a:xfrm>
            <a:prstGeom prst="rect">
              <a:avLst/>
            </a:prstGeom>
            <a:blipFill dpi="0" rotWithShape="1">
              <a:blip r:embed="rId3">
                <a:alphaModFix amt="2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CFFD6BED-C20D-D750-C09B-B8822F535C70}"/>
                </a:ext>
              </a:extLst>
            </p:cNvPr>
            <p:cNvSpPr/>
            <p:nvPr/>
          </p:nvSpPr>
          <p:spPr>
            <a:xfrm rot="7913087">
              <a:off x="-1583105" y="5279998"/>
              <a:ext cx="3128211" cy="2630905"/>
            </a:xfrm>
            <a:prstGeom prst="rect">
              <a:avLst/>
            </a:prstGeom>
            <a:blipFill dpi="0" rotWithShape="1">
              <a:blip r:embed="rId3">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8" name="Image 5" descr="#NewEuropeanBauhaus.png">
            <a:extLst>
              <a:ext uri="{FF2B5EF4-FFF2-40B4-BE49-F238E27FC236}">
                <a16:creationId xmlns:a16="http://schemas.microsoft.com/office/drawing/2014/main" id="{AF30EF8B-6CCE-DD05-034B-5587A5F7E5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422" y="5486314"/>
            <a:ext cx="3937682" cy="374203"/>
          </a:xfrm>
          <a:prstGeom prst="rect">
            <a:avLst/>
          </a:prstGeom>
        </p:spPr>
      </p:pic>
    </p:spTree>
    <p:extLst>
      <p:ext uri="{BB962C8B-B14F-4D97-AF65-F5344CB8AC3E}">
        <p14:creationId xmlns:p14="http://schemas.microsoft.com/office/powerpoint/2010/main" val="2091628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5B43FE12-1858-129A-0217-86FA3BBA7635}"/>
            </a:ext>
          </a:extLst>
        </p:cNvPr>
        <p:cNvGrpSpPr/>
        <p:nvPr/>
      </p:nvGrpSpPr>
      <p:grpSpPr>
        <a:xfrm>
          <a:off x="0" y="0"/>
          <a:ext cx="0" cy="0"/>
          <a:chOff x="0" y="0"/>
          <a:chExt cx="0" cy="0"/>
        </a:xfrm>
      </p:grpSpPr>
      <p:sp>
        <p:nvSpPr>
          <p:cNvPr id="72" name="Google Shape;72;p2">
            <a:extLst>
              <a:ext uri="{FF2B5EF4-FFF2-40B4-BE49-F238E27FC236}">
                <a16:creationId xmlns:a16="http://schemas.microsoft.com/office/drawing/2014/main" id="{7EB1853B-D818-EC6B-EDA2-CFEA3CD50DC4}"/>
              </a:ext>
            </a:extLst>
          </p:cNvPr>
          <p:cNvSpPr txBox="1">
            <a:spLocks noGrp="1"/>
          </p:cNvSpPr>
          <p:nvPr>
            <p:ph type="subTitle" idx="1"/>
          </p:nvPr>
        </p:nvSpPr>
        <p:spPr>
          <a:xfrm>
            <a:off x="864097" y="758365"/>
            <a:ext cx="11017007" cy="838866"/>
          </a:xfrm>
          <a:prstGeom prst="rect">
            <a:avLst/>
          </a:prstGeom>
          <a:noFill/>
          <a:ln>
            <a:noFill/>
          </a:ln>
        </p:spPr>
        <p:txBody>
          <a:bodyPr spcFirstLastPara="1" wrap="square" lIns="91425" tIns="45700" rIns="91425" bIns="45700" anchor="t" anchorCtr="0">
            <a:noAutofit/>
          </a:bodyPr>
          <a:lstStyle/>
          <a:p>
            <a:pPr algn="l">
              <a:lnSpc>
                <a:spcPct val="100000"/>
              </a:lnSpc>
              <a:spcBef>
                <a:spcPts val="0"/>
              </a:spcBef>
              <a:buClr>
                <a:schemeClr val="dk1"/>
              </a:buClr>
              <a:buSzPts val="1800"/>
            </a:pPr>
            <a:r>
              <a:rPr lang="pl-PL" sz="3200" b="1" dirty="0">
                <a:solidFill>
                  <a:srgbClr val="009FE3"/>
                </a:solidFill>
                <a:ea typeface="Open Sans" panose="020B0606030504020204" pitchFamily="34" charset="0"/>
                <a:cs typeface="Open Sans" panose="020B0606030504020204" pitchFamily="34" charset="0"/>
                <a:sym typeface="Trebuchet MS"/>
              </a:rPr>
              <a:t>R</a:t>
            </a:r>
            <a:r>
              <a:rPr lang="en-GB" sz="3200" b="1" dirty="0">
                <a:solidFill>
                  <a:srgbClr val="009FE3"/>
                </a:solidFill>
                <a:ea typeface="Open Sans" panose="020B0606030504020204" pitchFamily="34" charset="0"/>
                <a:cs typeface="Open Sans" panose="020B0606030504020204" pitchFamily="34" charset="0"/>
                <a:sym typeface="Trebuchet MS"/>
              </a:rPr>
              <a:t>ecommendations</a:t>
            </a:r>
            <a:r>
              <a:rPr lang="pl-PL" sz="3200" b="1" dirty="0">
                <a:solidFill>
                  <a:srgbClr val="009FE3"/>
                </a:solidFill>
                <a:ea typeface="Open Sans" panose="020B0606030504020204" pitchFamily="34" charset="0"/>
                <a:cs typeface="Open Sans" panose="020B0606030504020204" pitchFamily="34" charset="0"/>
                <a:sym typeface="Trebuchet MS"/>
              </a:rPr>
              <a:t> of the InterRevita project partners</a:t>
            </a:r>
            <a:endParaRPr lang="en-GB" sz="3200" b="1" dirty="0">
              <a:solidFill>
                <a:srgbClr val="009FE3"/>
              </a:solidFill>
              <a:ea typeface="Open Sans" panose="020B0606030504020204" pitchFamily="34" charset="0"/>
              <a:cs typeface="Open Sans" panose="020B0606030504020204" pitchFamily="34" charset="0"/>
              <a:sym typeface="Trebuchet MS"/>
            </a:endParaRPr>
          </a:p>
          <a:p>
            <a:pPr marL="0" lvl="0" indent="0" algn="l" rtl="0">
              <a:lnSpc>
                <a:spcPct val="100000"/>
              </a:lnSpc>
              <a:spcBef>
                <a:spcPts val="0"/>
              </a:spcBef>
              <a:spcAft>
                <a:spcPts val="0"/>
              </a:spcAft>
              <a:buClr>
                <a:schemeClr val="dk1"/>
              </a:buClr>
              <a:buSzPts val="1800"/>
              <a:buFont typeface="Arial"/>
              <a:buNone/>
            </a:pPr>
            <a:endParaRPr sz="3200" b="1" dirty="0">
              <a:solidFill>
                <a:srgbClr val="009FE3"/>
              </a:solidFill>
            </a:endParaRPr>
          </a:p>
          <a:p>
            <a:pPr marL="0" lvl="0" indent="0" algn="l" rtl="0">
              <a:lnSpc>
                <a:spcPct val="90000"/>
              </a:lnSpc>
              <a:spcBef>
                <a:spcPts val="0"/>
              </a:spcBef>
              <a:spcAft>
                <a:spcPts val="0"/>
              </a:spcAft>
              <a:buClr>
                <a:schemeClr val="dk1"/>
              </a:buClr>
              <a:buSzPts val="3600"/>
              <a:buNone/>
            </a:pPr>
            <a:endParaRPr sz="1800" dirty="0">
              <a:solidFill>
                <a:schemeClr val="dk1"/>
              </a:solidFill>
              <a:ea typeface="Open Sans" panose="020B0606030504020204" pitchFamily="34" charset="0"/>
              <a:cs typeface="Open Sans" panose="020B0606030504020204" pitchFamily="34" charset="0"/>
            </a:endParaRPr>
          </a:p>
        </p:txBody>
      </p:sp>
      <p:sp>
        <p:nvSpPr>
          <p:cNvPr id="73" name="Google Shape;73;p2">
            <a:extLst>
              <a:ext uri="{FF2B5EF4-FFF2-40B4-BE49-F238E27FC236}">
                <a16:creationId xmlns:a16="http://schemas.microsoft.com/office/drawing/2014/main" id="{82BFA529-4BEF-D725-B9BF-293AA4BEBDE3}"/>
              </a:ext>
            </a:extLst>
          </p:cNvPr>
          <p:cNvSpPr/>
          <p:nvPr/>
        </p:nvSpPr>
        <p:spPr>
          <a:xfrm>
            <a:off x="599304" y="2052469"/>
            <a:ext cx="11281800" cy="5386049"/>
          </a:xfrm>
          <a:prstGeom prst="rect">
            <a:avLst/>
          </a:prstGeom>
          <a:noFill/>
          <a:ln>
            <a:noFill/>
          </a:ln>
        </p:spPr>
        <p:txBody>
          <a:bodyPr spcFirstLastPara="1" wrap="square" lIns="91425" tIns="45700" rIns="91425" bIns="45700" anchor="t" anchorCtr="0">
            <a:spAutoFit/>
          </a:bodyPr>
          <a:lstStyle/>
          <a:p>
            <a:pPr marL="844550" lvl="1" indent="-285750">
              <a:buClr>
                <a:srgbClr val="009FE3"/>
              </a:buClr>
              <a:buSzPts val="2000"/>
              <a:buFont typeface="Courier New" panose="02070309020205020404" pitchFamily="49" charset="0"/>
              <a:buChar char="o"/>
            </a:pPr>
            <a:r>
              <a:rPr lang="en-US"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R</a:t>
            </a: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1</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rPr>
              <a:t>Involve citizens and other stakeholders in decision-making process</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a:t>
            </a: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R2</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Invest in public spaces</a:t>
            </a:r>
          </a:p>
          <a:p>
            <a:pPr marL="901700" lvl="1" indent="-342900">
              <a:buClr>
                <a:srgbClr val="009FE3"/>
              </a:buClr>
              <a:buSzPts val="2000"/>
              <a:buFont typeface="Courier New" panose="02070309020205020404" pitchFamily="49" charset="0"/>
              <a:buChar char="o"/>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R3</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Improve public infrastructure</a:t>
            </a:r>
          </a:p>
          <a:p>
            <a:pPr marL="558800" lvl="1">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R4</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Improve citizents’ quality of life</a:t>
            </a:r>
          </a:p>
          <a:p>
            <a:pPr marL="901700" lvl="1" indent="-342900">
              <a:buClr>
                <a:srgbClr val="009FE3"/>
              </a:buClr>
              <a:buSzPts val="2000"/>
              <a:buFont typeface="Courier New" panose="02070309020205020404" pitchFamily="49" charset="0"/>
              <a:buChar char="o"/>
            </a:pP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R5</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rPr>
              <a:t>Promote culture as a driver of heritage preservation, economic growth and community</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rPr>
              <a:t>cohesion</a:t>
            </a: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R6</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dirty="0">
                <a:latin typeface="Open Sans" panose="020B0606030504020204" pitchFamily="34" charset="0"/>
                <a:ea typeface="Open Sans" panose="020B0606030504020204" pitchFamily="34" charset="0"/>
                <a:cs typeface="Open Sans" panose="020B0606030504020204" pitchFamily="34" charset="0"/>
              </a:rPr>
              <a:t>Advance </a:t>
            </a:r>
            <a:r>
              <a:rPr lang="pl-PL" dirty="0">
                <a:latin typeface="Open Sans" panose="020B0606030504020204" pitchFamily="34" charset="0"/>
                <a:ea typeface="Open Sans" panose="020B0606030504020204" pitchFamily="34" charset="0"/>
                <a:cs typeface="Open Sans" panose="020B0606030504020204" pitchFamily="34" charset="0"/>
              </a:rPr>
              <a:t>r</a:t>
            </a:r>
            <a:r>
              <a:rPr lang="en-US" dirty="0">
                <a:latin typeface="Open Sans" panose="020B0606030504020204" pitchFamily="34" charset="0"/>
                <a:ea typeface="Open Sans" panose="020B0606030504020204" pitchFamily="34" charset="0"/>
                <a:cs typeface="Open Sans" panose="020B0606030504020204" pitchFamily="34" charset="0"/>
              </a:rPr>
              <a:t>esilience and </a:t>
            </a:r>
            <a:r>
              <a:rPr lang="pl-PL" dirty="0">
                <a:latin typeface="Open Sans" panose="020B0606030504020204" pitchFamily="34" charset="0"/>
                <a:ea typeface="Open Sans" panose="020B0606030504020204" pitchFamily="34" charset="0"/>
                <a:cs typeface="Open Sans" panose="020B0606030504020204" pitchFamily="34" charset="0"/>
              </a:rPr>
              <a:t>c</a:t>
            </a:r>
            <a:r>
              <a:rPr lang="en-US" dirty="0">
                <a:latin typeface="Open Sans" panose="020B0606030504020204" pitchFamily="34" charset="0"/>
                <a:ea typeface="Open Sans" panose="020B0606030504020204" pitchFamily="34" charset="0"/>
                <a:cs typeface="Open Sans" panose="020B0606030504020204" pitchFamily="34" charset="0"/>
              </a:rPr>
              <a:t>limate </a:t>
            </a:r>
            <a:r>
              <a:rPr lang="pl-PL" dirty="0">
                <a:latin typeface="Open Sans" panose="020B0606030504020204" pitchFamily="34" charset="0"/>
                <a:ea typeface="Open Sans" panose="020B0606030504020204" pitchFamily="34" charset="0"/>
                <a:cs typeface="Open Sans" panose="020B0606030504020204" pitchFamily="34" charset="0"/>
              </a:rPr>
              <a:t>a</a:t>
            </a:r>
            <a:r>
              <a:rPr lang="en-US" dirty="0">
                <a:latin typeface="Open Sans" panose="020B0606030504020204" pitchFamily="34" charset="0"/>
                <a:ea typeface="Open Sans" panose="020B0606030504020204" pitchFamily="34" charset="0"/>
                <a:cs typeface="Open Sans" panose="020B0606030504020204" pitchFamily="34" charset="0"/>
              </a:rPr>
              <a:t>ction</a:t>
            </a:r>
            <a:endParaRPr lang="pl-PL" dirty="0">
              <a:latin typeface="Open Sans" panose="020B0606030504020204" pitchFamily="34" charset="0"/>
              <a:ea typeface="Open Sans" panose="020B0606030504020204" pitchFamily="34" charset="0"/>
              <a:cs typeface="Open Sans" panose="020B0606030504020204" pitchFamily="34" charset="0"/>
            </a:endParaRPr>
          </a:p>
          <a:p>
            <a:pPr marL="558800" marR="0" lvl="1" algn="l" rtl="0">
              <a:lnSpc>
                <a:spcPct val="100000"/>
              </a:lnSpc>
              <a:spcBef>
                <a:spcPts val="0"/>
              </a:spcBef>
              <a:spcAft>
                <a:spcPts val="0"/>
              </a:spcAft>
              <a:buClr>
                <a:srgbClr val="009FE3"/>
              </a:buClr>
              <a:buSzPts val="2000"/>
            </a:pPr>
            <a:r>
              <a:rPr lang="pl-PL" dirty="0">
                <a:latin typeface="Open Sans" panose="020B0606030504020204" pitchFamily="34" charset="0"/>
                <a:ea typeface="Open Sans" panose="020B0606030504020204" pitchFamily="34" charset="0"/>
                <a:cs typeface="Open Sans" panose="020B0606030504020204" pitchFamily="34" charset="0"/>
              </a:rPr>
              <a:t>	</a:t>
            </a:r>
          </a:p>
          <a:p>
            <a:pPr marL="901700" marR="0" lvl="1" indent="-342900" algn="l" rtl="0">
              <a:lnSpc>
                <a:spcPct val="100000"/>
              </a:lnSpc>
              <a:spcBef>
                <a:spcPts val="0"/>
              </a:spcBef>
              <a:spcAft>
                <a:spcPts val="0"/>
              </a:spcAft>
              <a:buClr>
                <a:srgbClr val="009FE3"/>
              </a:buClr>
              <a:buSzPts val="2000"/>
              <a:buFont typeface="Courier New" panose="02070309020205020404" pitchFamily="49" charset="0"/>
              <a:buChar char="o"/>
            </a:pP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rPr>
              <a:t>R7</a:t>
            </a:r>
            <a:r>
              <a:rPr lang="pl-PL" dirty="0">
                <a:latin typeface="Open Sans" panose="020B0606030504020204" pitchFamily="34" charset="0"/>
                <a:ea typeface="Open Sans" panose="020B0606030504020204" pitchFamily="34" charset="0"/>
                <a:cs typeface="Open Sans" panose="020B0606030504020204" pitchFamily="34" charset="0"/>
              </a:rPr>
              <a:t>: Support </a:t>
            </a:r>
            <a:r>
              <a:rPr lang="en-GB" dirty="0">
                <a:latin typeface="Open Sans" panose="020B0606030504020204" pitchFamily="34" charset="0"/>
                <a:ea typeface="Open Sans" panose="020B0606030504020204" pitchFamily="34" charset="0"/>
                <a:cs typeface="Open Sans" panose="020B0606030504020204" pitchFamily="34" charset="0"/>
              </a:rPr>
              <a:t>entrepreneurship and business development</a:t>
            </a:r>
            <a:endParaRPr lang="pl-PL" dirty="0">
              <a:latin typeface="Open Sans" panose="020B0606030504020204" pitchFamily="34" charset="0"/>
              <a:ea typeface="Open Sans" panose="020B0606030504020204" pitchFamily="34" charset="0"/>
              <a:cs typeface="Open Sans" panose="020B0606030504020204" pitchFamily="34" charset="0"/>
            </a:endParaRPr>
          </a:p>
          <a:p>
            <a:pPr marL="558800" lvl="1">
              <a:buClr>
                <a:srgbClr val="009FE3"/>
              </a:buClr>
              <a:buSzPts val="2000"/>
            </a:pPr>
            <a:endPar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01700" lvl="1" indent="-342900">
              <a:buClr>
                <a:srgbClr val="009FE3"/>
              </a:buClr>
              <a:buSzPts val="2000"/>
              <a:buFont typeface="Courier New" panose="02070309020205020404" pitchFamily="49" charset="0"/>
              <a:buChar char="o"/>
            </a:pPr>
            <a:r>
              <a:rPr lang="pl-PL" b="1" dirty="0">
                <a:solidFill>
                  <a:srgbClr val="009FE3"/>
                </a:solidFill>
                <a:latin typeface="Open Sans" panose="020B0606030504020204" pitchFamily="34" charset="0"/>
                <a:ea typeface="Open Sans" panose="020B0606030504020204" pitchFamily="34" charset="0"/>
                <a:cs typeface="Open Sans" panose="020B0606030504020204" pitchFamily="34" charset="0"/>
                <a:sym typeface="Open Sans"/>
              </a:rPr>
              <a:t>R8</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a:t>
            </a:r>
            <a:r>
              <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pl-PL" dirty="0">
                <a:latin typeface="Open Sans" panose="020B0606030504020204" pitchFamily="34" charset="0"/>
                <a:ea typeface="Open Sans" panose="020B0606030504020204" pitchFamily="34" charset="0"/>
                <a:cs typeface="Open Sans" panose="020B0606030504020204" pitchFamily="34" charset="0"/>
              </a:rPr>
              <a:t>Encourage intermunicipal cooperation</a:t>
            </a:r>
            <a:endParaRPr lang="pl-PL"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558800" marR="0" lvl="1" algn="l" rtl="0">
              <a:lnSpc>
                <a:spcPct val="100000"/>
              </a:lnSpc>
              <a:spcBef>
                <a:spcPts val="0"/>
              </a:spcBef>
              <a:spcAft>
                <a:spcPts val="0"/>
              </a:spcAft>
              <a:buClr>
                <a:srgbClr val="009FE3"/>
              </a:buClr>
              <a:buSzPts val="2000"/>
            </a:pPr>
            <a:endParaRPr lang="pl-PL" dirty="0">
              <a:latin typeface="Open Sans" panose="020B0606030504020204" pitchFamily="34" charset="0"/>
              <a:ea typeface="Open Sans" panose="020B0606030504020204" pitchFamily="34" charset="0"/>
              <a:cs typeface="Open Sans" panose="020B0606030504020204" pitchFamily="34" charset="0"/>
            </a:endParaRPr>
          </a:p>
          <a:p>
            <a:pPr marL="558800" marR="0" lvl="1" algn="l" rtl="0">
              <a:lnSpc>
                <a:spcPct val="100000"/>
              </a:lnSpc>
              <a:spcBef>
                <a:spcPts val="0"/>
              </a:spcBef>
              <a:spcAft>
                <a:spcPts val="0"/>
              </a:spcAft>
              <a:buClr>
                <a:srgbClr val="009FE3"/>
              </a:buClr>
              <a:buSzPts val="2000"/>
            </a:pPr>
            <a:r>
              <a:rPr lang="pl-PL" dirty="0">
                <a:latin typeface="Open Sans" panose="020B0606030504020204" pitchFamily="34" charset="0"/>
                <a:ea typeface="Open Sans" panose="020B0606030504020204" pitchFamily="34" charset="0"/>
                <a:cs typeface="Open Sans" panose="020B0606030504020204" pitchFamily="34" charset="0"/>
              </a:rPr>
              <a:t>	</a:t>
            </a:r>
            <a:endParaRPr sz="2000" b="1" i="0" u="none" strike="noStrike" cap="none" dirty="0">
              <a:solidFill>
                <a:schemeClr val="accen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Open Sans"/>
              <a:ea typeface="Open Sans"/>
              <a:cs typeface="Open Sans"/>
              <a:sym typeface="Open Sans"/>
            </a:endParaRPr>
          </a:p>
        </p:txBody>
      </p:sp>
    </p:spTree>
    <p:extLst>
      <p:ext uri="{BB962C8B-B14F-4D97-AF65-F5344CB8AC3E}">
        <p14:creationId xmlns:p14="http://schemas.microsoft.com/office/powerpoint/2010/main" val="1153413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FE4"/>
        </a:solidFill>
        <a:effectLst/>
      </p:bgPr>
    </p:bg>
    <p:spTree>
      <p:nvGrpSpPr>
        <p:cNvPr id="1" name="">
          <a:extLst>
            <a:ext uri="{FF2B5EF4-FFF2-40B4-BE49-F238E27FC236}">
              <a16:creationId xmlns:a16="http://schemas.microsoft.com/office/drawing/2014/main" id="{8523A6FB-E626-AEE6-013E-A8F2A9AFA9B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B34D91E-3FE2-6834-B2D2-E7772DAA0A1D}"/>
              </a:ext>
            </a:extLst>
          </p:cNvPr>
          <p:cNvSpPr>
            <a:spLocks noGrp="1"/>
          </p:cNvSpPr>
          <p:nvPr>
            <p:ph type="body" sz="quarter" idx="11"/>
          </p:nvPr>
        </p:nvSpPr>
        <p:spPr>
          <a:xfrm>
            <a:off x="1390265" y="1224186"/>
            <a:ext cx="9411470" cy="2580216"/>
          </a:xfrm>
        </p:spPr>
        <p:txBody>
          <a:bodyPr>
            <a:normAutofit/>
          </a:bodyPr>
          <a:lstStyle/>
          <a:p>
            <a:r>
              <a:rPr lang="en-US" sz="4800" dirty="0">
                <a:sym typeface="Open Sans"/>
              </a:rPr>
              <a:t>R</a:t>
            </a:r>
            <a:r>
              <a:rPr lang="pl-PL" sz="4800" dirty="0">
                <a:sym typeface="Open Sans"/>
              </a:rPr>
              <a:t>1</a:t>
            </a:r>
            <a:r>
              <a:rPr lang="en-US" sz="4800" dirty="0">
                <a:sym typeface="Open Sans"/>
              </a:rPr>
              <a:t>: </a:t>
            </a:r>
            <a:r>
              <a:rPr lang="en-US" sz="4800" dirty="0"/>
              <a:t>Involve citizens and other stakeholders in decision-making process</a:t>
            </a:r>
            <a:r>
              <a:rPr lang="en-US" sz="4800" dirty="0">
                <a:sym typeface="Open Sans"/>
              </a:rPr>
              <a:t> </a:t>
            </a:r>
            <a:endParaRPr lang="pl-PL" sz="4800" dirty="0">
              <a:sym typeface="Open Sans"/>
            </a:endParaRPr>
          </a:p>
        </p:txBody>
      </p:sp>
      <p:sp>
        <p:nvSpPr>
          <p:cNvPr id="3" name="TextBox 2">
            <a:extLst>
              <a:ext uri="{FF2B5EF4-FFF2-40B4-BE49-F238E27FC236}">
                <a16:creationId xmlns:a16="http://schemas.microsoft.com/office/drawing/2014/main" id="{74C5BE29-DB5C-0429-ED0F-207BC2E8F49F}"/>
              </a:ext>
            </a:extLst>
          </p:cNvPr>
          <p:cNvSpPr txBox="1"/>
          <p:nvPr/>
        </p:nvSpPr>
        <p:spPr>
          <a:xfrm>
            <a:off x="4184072" y="4665517"/>
            <a:ext cx="3823855" cy="885169"/>
          </a:xfrm>
          <a:prstGeom prst="rect">
            <a:avLst/>
          </a:prstGeom>
          <a:noFill/>
        </p:spPr>
        <p:txBody>
          <a:bodyPr wrap="square" rtlCol="0">
            <a:spAutoFit/>
          </a:bodyPr>
          <a:lstStyle/>
          <a:p>
            <a:pPr algn="l"/>
            <a:endParaRPr lang="pl-PL" sz="12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434673AB-674F-3F1D-7EF2-77B6C4A9E61D}"/>
              </a:ext>
            </a:extLst>
          </p:cNvPr>
          <p:cNvSpPr txBox="1"/>
          <p:nvPr/>
        </p:nvSpPr>
        <p:spPr>
          <a:xfrm>
            <a:off x="1390266" y="4572000"/>
            <a:ext cx="9411469" cy="1015663"/>
          </a:xfrm>
          <a:prstGeom prst="rect">
            <a:avLst/>
          </a:prstGeom>
          <a:noFill/>
        </p:spPr>
        <p:txBody>
          <a:bodyPr wrap="square" rtlCol="0">
            <a:spAutoFit/>
          </a:bodyPr>
          <a:lstStyle/>
          <a:p>
            <a:pPr marL="101600" algn="ctr">
              <a:buClr>
                <a:srgbClr val="009FE3"/>
              </a:buClr>
              <a:buSzPts val="2000"/>
            </a:pPr>
            <a: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is important to involve the local community through prior consultations to understand exactly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their needs and expectations. All good practices must contain an element of participatory governance</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 </a:t>
            </a:r>
            <a:endPar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93725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95948A"/>
      </a:lt2>
      <a:accent1>
        <a:srgbClr val="01A884"/>
      </a:accent1>
      <a:accent2>
        <a:srgbClr val="95C11E"/>
      </a:accent2>
      <a:accent3>
        <a:srgbClr val="F39200"/>
      </a:accent3>
      <a:accent4>
        <a:srgbClr val="E21D44"/>
      </a:accent4>
      <a:accent5>
        <a:srgbClr val="009FE3"/>
      </a:accent5>
      <a:accent6>
        <a:srgbClr val="154193"/>
      </a:accent6>
      <a:hlink>
        <a:srgbClr val="FEFFFE"/>
      </a:hlink>
      <a:folHlink>
        <a:srgbClr val="D9D7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b="1" dirty="0">
            <a:solidFill>
              <a:srgbClr val="95948B"/>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06E3B9CB-D344-C147-9C3E-36C884CF0AED}" vid="{737523F6-8BB6-244C-9D2D-8DA98AD55158}"/>
    </a:ext>
  </a:extLst>
</a:theme>
</file>

<file path=ppt/theme/theme2.xml><?xml version="1.0" encoding="utf-8"?>
<a:theme xmlns:a="http://schemas.openxmlformats.org/drawingml/2006/main" name="1_Office Theme">
  <a:themeElements>
    <a:clrScheme name="Custom 1">
      <a:dk1>
        <a:srgbClr val="000000"/>
      </a:dk1>
      <a:lt1>
        <a:srgbClr val="FFFFFF"/>
      </a:lt1>
      <a:dk2>
        <a:srgbClr val="000000"/>
      </a:dk2>
      <a:lt2>
        <a:srgbClr val="95948A"/>
      </a:lt2>
      <a:accent1>
        <a:srgbClr val="01A884"/>
      </a:accent1>
      <a:accent2>
        <a:srgbClr val="95C11E"/>
      </a:accent2>
      <a:accent3>
        <a:srgbClr val="F39200"/>
      </a:accent3>
      <a:accent4>
        <a:srgbClr val="E21D44"/>
      </a:accent4>
      <a:accent5>
        <a:srgbClr val="009FE3"/>
      </a:accent5>
      <a:accent6>
        <a:srgbClr val="154193"/>
      </a:accent6>
      <a:hlink>
        <a:srgbClr val="FEFFFE"/>
      </a:hlink>
      <a:folHlink>
        <a:srgbClr val="D9D7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b="1" dirty="0">
            <a:solidFill>
              <a:srgbClr val="95948B"/>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06E3B9CB-D344-C147-9C3E-36C884CF0AED}" vid="{737523F6-8BB6-244C-9D2D-8DA98AD551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1D2DF3EBC7804E8A2B82BBCDA4442D" ma:contentTypeVersion="16" ma:contentTypeDescription="Create a new document." ma:contentTypeScope="" ma:versionID="3c4b638baae15a5b444997fa80192f43">
  <xsd:schema xmlns:xsd="http://www.w3.org/2001/XMLSchema" xmlns:xs="http://www.w3.org/2001/XMLSchema" xmlns:p="http://schemas.microsoft.com/office/2006/metadata/properties" xmlns:ns2="ae1c26e0-bdd1-4ce2-bc5c-b06756f3bce7" xmlns:ns3="75680805-e956-4cde-b5e2-b05f91aa9d1d" targetNamespace="http://schemas.microsoft.com/office/2006/metadata/properties" ma:root="true" ma:fieldsID="50a472baa19f27197de283f39dd7ba95" ns2:_="" ns3:_="">
    <xsd:import namespace="ae1c26e0-bdd1-4ce2-bc5c-b06756f3bce7"/>
    <xsd:import namespace="75680805-e956-4cde-b5e2-b05f91aa9d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1c26e0-bdd1-4ce2-bc5c-b06756f3bc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d59d95-237c-434b-8cac-eab795e7ebe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680805-e956-4cde-b5e2-b05f91aa9d1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9f4ece0-f1e1-4b02-af4b-fb89e0005709}" ma:internalName="TaxCatchAll" ma:showField="CatchAllData" ma:web="75680805-e956-4cde-b5e2-b05f91aa9d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680805-e956-4cde-b5e2-b05f91aa9d1d" xsi:nil="true"/>
    <lcf76f155ced4ddcb4097134ff3c332f xmlns="ae1c26e0-bdd1-4ce2-bc5c-b06756f3bce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B3E271-AD2B-4AC1-9BD7-1FF4D47B33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1c26e0-bdd1-4ce2-bc5c-b06756f3bce7"/>
    <ds:schemaRef ds:uri="75680805-e956-4cde-b5e2-b05f91aa9d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3FC793-0237-4EB2-9E54-581B2D1B3CF6}">
  <ds:schemaRefs>
    <ds:schemaRef ds:uri="http://purl.org/dc/elements/1.1/"/>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ae1c26e0-bdd1-4ce2-bc5c-b06756f3bce7"/>
    <ds:schemaRef ds:uri="http://schemas.microsoft.com/office/infopath/2007/PartnerControls"/>
    <ds:schemaRef ds:uri="http://schemas.openxmlformats.org/package/2006/metadata/core-properties"/>
    <ds:schemaRef ds:uri="75680805-e956-4cde-b5e2-b05f91aa9d1d"/>
  </ds:schemaRefs>
</ds:datastoreItem>
</file>

<file path=customXml/itemProps3.xml><?xml version="1.0" encoding="utf-8"?>
<ds:datastoreItem xmlns:ds="http://schemas.openxmlformats.org/officeDocument/2006/customXml" ds:itemID="{8EADCADD-F611-4F5C-BD5A-F3C3BD3F8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329</TotalTime>
  <Words>2026</Words>
  <Application>Microsoft Office PowerPoint</Application>
  <PresentationFormat>Widescreen</PresentationFormat>
  <Paragraphs>483</Paragraphs>
  <Slides>38</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Courier New</vt:lpstr>
      <vt:lpstr>Open Sans</vt:lpstr>
      <vt:lpstr>Open Sans Semibold</vt:lpstr>
      <vt:lpstr>Trebuchet MS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Kurth</dc:creator>
  <cp:lastModifiedBy>Foundation for Landscape Protection</cp:lastModifiedBy>
  <cp:revision>179</cp:revision>
  <dcterms:created xsi:type="dcterms:W3CDTF">2021-10-28T12:22:03Z</dcterms:created>
  <dcterms:modified xsi:type="dcterms:W3CDTF">2024-12-23T09:57:30Z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0x010100311D2DF3EBC7804E8A2B82BBCDA4442D</vt:lpwstr>
  </property>
  <property fmtid="{D5CDD505-2E9C-101B-9397-08002B2CF9AE}" pid="3" name="MediaServiceImageTags">
    <vt:lpwstr/>
  </property>
</Properties>
</file>