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6" r:id="rId5"/>
    <p:sldId id="432" r:id="rId6"/>
    <p:sldId id="436" r:id="rId7"/>
    <p:sldId id="305" r:id="rId8"/>
    <p:sldId id="433" r:id="rId9"/>
    <p:sldId id="301" r:id="rId10"/>
    <p:sldId id="438" r:id="rId11"/>
    <p:sldId id="441" r:id="rId12"/>
    <p:sldId id="443" r:id="rId13"/>
    <p:sldId id="444" r:id="rId14"/>
    <p:sldId id="445" r:id="rId15"/>
    <p:sldId id="446" r:id="rId16"/>
    <p:sldId id="447" r:id="rId17"/>
    <p:sldId id="448" r:id="rId18"/>
    <p:sldId id="449" r:id="rId19"/>
    <p:sldId id="439" r:id="rId20"/>
    <p:sldId id="437" r:id="rId21"/>
    <p:sldId id="440" r:id="rId22"/>
    <p:sldId id="442" r:id="rId23"/>
    <p:sldId id="43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CE30A7-4A0D-8298-388E-CD0FE2AED018}" name="Jordi Escribà" initials="JE" userId="S::jescriba@blinkbcn.com::f2157d19-6e08-445e-9b42-38c0751d461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1F"/>
    <a:srgbClr val="8DC63F"/>
    <a:srgbClr val="ADCD65"/>
    <a:srgbClr val="02A984"/>
    <a:srgbClr val="95948B"/>
    <a:srgbClr val="4AB698"/>
    <a:srgbClr val="E31D44"/>
    <a:srgbClr val="EB5C62"/>
    <a:srgbClr val="DAD7D0"/>
    <a:srgbClr val="154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170A94-A4E1-4D73-BAEB-4508D31FE4A3}" v="284" dt="2024-05-10T12:59:12.653"/>
    <p1510:client id="{68C78388-DA44-44D9-BA29-CFF24C51BDAA}" v="86" dt="2024-05-10T12:36:15.6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3537"/>
  </p:normalViewPr>
  <p:slideViewPr>
    <p:cSldViewPr snapToGrid="0">
      <p:cViewPr varScale="1">
        <p:scale>
          <a:sx n="106" d="100"/>
          <a:sy n="106" d="100"/>
        </p:scale>
        <p:origin x="1336" y="17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234C5E-F7D7-2046-B4D3-FEAAD11E33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5943C7-AFFB-0A44-B14A-71AD8E924E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9BFFEE-02C1-D34F-B368-531E7AF6C298}" type="datetimeFigureOut">
              <a:rPr lang="en-US" smtClean="0"/>
              <a:t>3/24/25</a:t>
            </a:fld>
            <a:endParaRPr lang="en-US"/>
          </a:p>
        </p:txBody>
      </p:sp>
      <p:sp>
        <p:nvSpPr>
          <p:cNvPr id="4" name="Footer Placeholder 3">
            <a:extLst>
              <a:ext uri="{FF2B5EF4-FFF2-40B4-BE49-F238E27FC236}">
                <a16:creationId xmlns:a16="http://schemas.microsoft.com/office/drawing/2014/main" id="{CDA366BF-BC85-4647-9A27-F5DBBF483D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7A96A0-2516-2641-8F36-69962D37D7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05213F-2B90-9B46-AA6B-5C3A9C1784DF}" type="slidenum">
              <a:rPr lang="en-US" smtClean="0"/>
              <a:t>‹#›</a:t>
            </a:fld>
            <a:endParaRPr lang="en-US"/>
          </a:p>
        </p:txBody>
      </p:sp>
    </p:spTree>
    <p:extLst>
      <p:ext uri="{BB962C8B-B14F-4D97-AF65-F5344CB8AC3E}">
        <p14:creationId xmlns:p14="http://schemas.microsoft.com/office/powerpoint/2010/main" val="4291521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8AFC2-B9AD-9D45-A312-C31134993081}" type="datetimeFigureOut">
              <a:rPr lang="en-LU" smtClean="0"/>
              <a:t>3/24/25</a:t>
            </a:fld>
            <a:endParaRPr lang="en-L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E78849-6A58-5242-AAB8-69E086EC2380}" type="slidenum">
              <a:rPr lang="en-LU" smtClean="0"/>
              <a:t>‹#›</a:t>
            </a:fld>
            <a:endParaRPr lang="en-LU"/>
          </a:p>
        </p:txBody>
      </p:sp>
    </p:spTree>
    <p:extLst>
      <p:ext uri="{BB962C8B-B14F-4D97-AF65-F5344CB8AC3E}">
        <p14:creationId xmlns:p14="http://schemas.microsoft.com/office/powerpoint/2010/main" val="251828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nterregeurope.eu/texad/news-and-events/news/texad-sharing-good-practi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interregeurope.eu/texad/news-and-events/news/prato-texad-second-meeting-concluded"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progress presentation for the TEXAD project. There is also an Overall/General </a:t>
            </a:r>
            <a:r>
              <a:rPr lang="en-US" dirty="0" err="1"/>
              <a:t>powerpoint</a:t>
            </a:r>
            <a:r>
              <a:rPr lang="en-US" dirty="0"/>
              <a:t> presentation of the project</a:t>
            </a:r>
          </a:p>
        </p:txBody>
      </p:sp>
      <p:sp>
        <p:nvSpPr>
          <p:cNvPr id="4" name="Slide Number Placeholder 3"/>
          <p:cNvSpPr>
            <a:spLocks noGrp="1"/>
          </p:cNvSpPr>
          <p:nvPr>
            <p:ph type="sldNum" sz="quarter" idx="5"/>
          </p:nvPr>
        </p:nvSpPr>
        <p:spPr/>
        <p:txBody>
          <a:bodyPr/>
          <a:lstStyle/>
          <a:p>
            <a:fld id="{00E78849-6A58-5242-AAB8-69E086EC2380}" type="slidenum">
              <a:rPr lang="en-LU" smtClean="0"/>
              <a:t>1</a:t>
            </a:fld>
            <a:endParaRPr lang="en-LU"/>
          </a:p>
        </p:txBody>
      </p:sp>
    </p:spTree>
    <p:extLst>
      <p:ext uri="{BB962C8B-B14F-4D97-AF65-F5344CB8AC3E}">
        <p14:creationId xmlns:p14="http://schemas.microsoft.com/office/powerpoint/2010/main" val="2399395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Borås, Sweden</a:t>
            </a:r>
          </a:p>
          <a:p>
            <a:endParaRPr lang="sv-SE" dirty="0"/>
          </a:p>
        </p:txBody>
      </p:sp>
      <p:sp>
        <p:nvSpPr>
          <p:cNvPr id="4" name="Platshållare för bildnummer 3"/>
          <p:cNvSpPr>
            <a:spLocks noGrp="1"/>
          </p:cNvSpPr>
          <p:nvPr>
            <p:ph type="sldNum" sz="quarter" idx="5"/>
          </p:nvPr>
        </p:nvSpPr>
        <p:spPr/>
        <p:txBody>
          <a:bodyPr/>
          <a:lstStyle/>
          <a:p>
            <a:fld id="{00E78849-6A58-5242-AAB8-69E086EC2380}" type="slidenum">
              <a:rPr lang="en-LU" smtClean="0"/>
              <a:t>10</a:t>
            </a:fld>
            <a:endParaRPr lang="en-LU"/>
          </a:p>
        </p:txBody>
      </p:sp>
    </p:spTree>
    <p:extLst>
      <p:ext uri="{BB962C8B-B14F-4D97-AF65-F5344CB8AC3E}">
        <p14:creationId xmlns:p14="http://schemas.microsoft.com/office/powerpoint/2010/main" val="1571266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Borås, Sweden</a:t>
            </a:r>
          </a:p>
          <a:p>
            <a:endParaRPr lang="sv-SE" dirty="0"/>
          </a:p>
        </p:txBody>
      </p:sp>
      <p:sp>
        <p:nvSpPr>
          <p:cNvPr id="4" name="Platshållare för bildnummer 3"/>
          <p:cNvSpPr>
            <a:spLocks noGrp="1"/>
          </p:cNvSpPr>
          <p:nvPr>
            <p:ph type="sldNum" sz="quarter" idx="5"/>
          </p:nvPr>
        </p:nvSpPr>
        <p:spPr/>
        <p:txBody>
          <a:bodyPr/>
          <a:lstStyle/>
          <a:p>
            <a:fld id="{00E78849-6A58-5242-AAB8-69E086EC2380}" type="slidenum">
              <a:rPr lang="en-LU" smtClean="0"/>
              <a:t>11</a:t>
            </a:fld>
            <a:endParaRPr lang="en-LU"/>
          </a:p>
        </p:txBody>
      </p:sp>
    </p:spTree>
    <p:extLst>
      <p:ext uri="{BB962C8B-B14F-4D97-AF65-F5344CB8AC3E}">
        <p14:creationId xmlns:p14="http://schemas.microsoft.com/office/powerpoint/2010/main" val="2757621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Prato, </a:t>
            </a:r>
            <a:r>
              <a:rPr lang="sv-SE" dirty="0" err="1"/>
              <a:t>Italy</a:t>
            </a:r>
            <a:endParaRPr lang="sv-SE" dirty="0"/>
          </a:p>
        </p:txBody>
      </p:sp>
      <p:sp>
        <p:nvSpPr>
          <p:cNvPr id="4" name="Platshållare för bildnummer 3"/>
          <p:cNvSpPr>
            <a:spLocks noGrp="1"/>
          </p:cNvSpPr>
          <p:nvPr>
            <p:ph type="sldNum" sz="quarter" idx="5"/>
          </p:nvPr>
        </p:nvSpPr>
        <p:spPr/>
        <p:txBody>
          <a:bodyPr/>
          <a:lstStyle/>
          <a:p>
            <a:fld id="{00E78849-6A58-5242-AAB8-69E086EC2380}" type="slidenum">
              <a:rPr lang="en-LU" smtClean="0"/>
              <a:t>12</a:t>
            </a:fld>
            <a:endParaRPr lang="en-LU"/>
          </a:p>
        </p:txBody>
      </p:sp>
    </p:spTree>
    <p:extLst>
      <p:ext uri="{BB962C8B-B14F-4D97-AF65-F5344CB8AC3E}">
        <p14:creationId xmlns:p14="http://schemas.microsoft.com/office/powerpoint/2010/main" val="3841593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Prato, </a:t>
            </a:r>
            <a:r>
              <a:rPr lang="sv-SE" dirty="0" err="1"/>
              <a:t>Italy</a:t>
            </a:r>
            <a:endParaRPr lang="sv-SE" dirty="0"/>
          </a:p>
          <a:p>
            <a:endParaRPr lang="sv-SE" dirty="0"/>
          </a:p>
        </p:txBody>
      </p:sp>
      <p:sp>
        <p:nvSpPr>
          <p:cNvPr id="4" name="Platshållare för bildnummer 3"/>
          <p:cNvSpPr>
            <a:spLocks noGrp="1"/>
          </p:cNvSpPr>
          <p:nvPr>
            <p:ph type="sldNum" sz="quarter" idx="5"/>
          </p:nvPr>
        </p:nvSpPr>
        <p:spPr/>
        <p:txBody>
          <a:bodyPr/>
          <a:lstStyle/>
          <a:p>
            <a:fld id="{00E78849-6A58-5242-AAB8-69E086EC2380}" type="slidenum">
              <a:rPr lang="en-LU" smtClean="0"/>
              <a:t>13</a:t>
            </a:fld>
            <a:endParaRPr lang="en-LU"/>
          </a:p>
        </p:txBody>
      </p:sp>
    </p:spTree>
    <p:extLst>
      <p:ext uri="{BB962C8B-B14F-4D97-AF65-F5344CB8AC3E}">
        <p14:creationId xmlns:p14="http://schemas.microsoft.com/office/powerpoint/2010/main" val="1579262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Prato, </a:t>
            </a:r>
            <a:r>
              <a:rPr lang="sv-SE" dirty="0" err="1"/>
              <a:t>Italy</a:t>
            </a:r>
            <a:endParaRPr lang="sv-SE" dirty="0"/>
          </a:p>
          <a:p>
            <a:endParaRPr lang="sv-SE" dirty="0"/>
          </a:p>
        </p:txBody>
      </p:sp>
      <p:sp>
        <p:nvSpPr>
          <p:cNvPr id="4" name="Platshållare för bildnummer 3"/>
          <p:cNvSpPr>
            <a:spLocks noGrp="1"/>
          </p:cNvSpPr>
          <p:nvPr>
            <p:ph type="sldNum" sz="quarter" idx="5"/>
          </p:nvPr>
        </p:nvSpPr>
        <p:spPr/>
        <p:txBody>
          <a:bodyPr/>
          <a:lstStyle/>
          <a:p>
            <a:fld id="{00E78849-6A58-5242-AAB8-69E086EC2380}" type="slidenum">
              <a:rPr lang="en-LU" smtClean="0"/>
              <a:t>14</a:t>
            </a:fld>
            <a:endParaRPr lang="en-LU"/>
          </a:p>
        </p:txBody>
      </p:sp>
    </p:spTree>
    <p:extLst>
      <p:ext uri="{BB962C8B-B14F-4D97-AF65-F5344CB8AC3E}">
        <p14:creationId xmlns:p14="http://schemas.microsoft.com/office/powerpoint/2010/main" val="1107750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800" spc="10" dirty="0">
                <a:solidFill>
                  <a:srgbClr val="000000"/>
                </a:solidFill>
                <a:effectLst/>
                <a:latin typeface="Calibri" panose="020F0502020204030204" pitchFamily="34" charset="0"/>
                <a:ea typeface="Times New Roman" panose="02020603050405020304" pitchFamily="18" charset="0"/>
              </a:rPr>
              <a:t>Each ITW will address one single topic, the four different topics are:</a:t>
            </a:r>
          </a:p>
          <a:p>
            <a:pPr marL="285750" indent="-285750">
              <a:buFont typeface="Arial" panose="020B0604020202020204" pitchFamily="34" charset="0"/>
              <a:buChar char="•"/>
            </a:pPr>
            <a:r>
              <a:rPr lang="en-GB" sz="1800" spc="10" dirty="0">
                <a:solidFill>
                  <a:srgbClr val="000000"/>
                </a:solidFill>
                <a:effectLst/>
                <a:latin typeface="Calibri" panose="020F0502020204030204" pitchFamily="34" charset="0"/>
                <a:ea typeface="Times New Roman" panose="02020603050405020304" pitchFamily="18" charset="0"/>
              </a:rPr>
              <a:t>Funding</a:t>
            </a:r>
          </a:p>
          <a:p>
            <a:pPr marL="285750" indent="-285750">
              <a:buFont typeface="Arial" panose="020B0604020202020204" pitchFamily="34" charset="0"/>
              <a:buChar char="•"/>
            </a:pPr>
            <a:r>
              <a:rPr lang="en-GB" sz="1800" spc="10" dirty="0">
                <a:solidFill>
                  <a:srgbClr val="000000"/>
                </a:solidFill>
                <a:effectLst/>
                <a:latin typeface="Calibri" panose="020F0502020204030204" pitchFamily="34" charset="0"/>
                <a:ea typeface="Times New Roman" panose="02020603050405020304" pitchFamily="18" charset="0"/>
              </a:rPr>
              <a:t>Monitoring and legislation implementation</a:t>
            </a:r>
          </a:p>
          <a:p>
            <a:pPr marL="285750" indent="-285750">
              <a:buFont typeface="Arial" panose="020B0604020202020204" pitchFamily="34" charset="0"/>
              <a:buChar char="•"/>
            </a:pPr>
            <a:r>
              <a:rPr lang="en-GB" sz="1800" spc="10" dirty="0">
                <a:solidFill>
                  <a:srgbClr val="000000"/>
                </a:solidFill>
                <a:effectLst/>
                <a:latin typeface="Calibri" panose="020F0502020204030204" pitchFamily="34" charset="0"/>
                <a:ea typeface="Times New Roman" panose="02020603050405020304" pitchFamily="18" charset="0"/>
              </a:rPr>
              <a:t>Consumer and business awareness</a:t>
            </a:r>
          </a:p>
          <a:p>
            <a:pPr marL="285750" indent="-285750">
              <a:buFont typeface="Arial" panose="020B0604020202020204" pitchFamily="34" charset="0"/>
              <a:buChar char="•"/>
            </a:pPr>
            <a:r>
              <a:rPr lang="en-GB" sz="1800" spc="10" dirty="0">
                <a:solidFill>
                  <a:srgbClr val="000000"/>
                </a:solidFill>
                <a:effectLst/>
                <a:latin typeface="Calibri" panose="020F0502020204030204" pitchFamily="34" charset="0"/>
                <a:ea typeface="Times New Roman" panose="02020603050405020304" pitchFamily="18" charset="0"/>
              </a:rPr>
              <a:t>Infrastructure and facilities. </a:t>
            </a:r>
            <a:endParaRPr lang="sv-SE" sz="1800" dirty="0">
              <a:effectLst/>
              <a:latin typeface="Times New Roman" panose="02020603050405020304" pitchFamily="18" charset="0"/>
              <a:ea typeface="Times New Roman" panose="02020603050405020304" pitchFamily="18" charset="0"/>
            </a:endParaRPr>
          </a:p>
          <a:p>
            <a:r>
              <a:rPr lang="en-GB" sz="1800" spc="10" dirty="0">
                <a:solidFill>
                  <a:srgbClr val="000000"/>
                </a:solidFill>
                <a:effectLst/>
                <a:latin typeface="Calibri" panose="020F0502020204030204" pitchFamily="34" charset="0"/>
                <a:ea typeface="Times New Roman" panose="02020603050405020304" pitchFamily="18" charset="0"/>
              </a:rPr>
              <a:t>The ITWs will be held in conjunction with the study visits to Mataró, Enschede, </a:t>
            </a:r>
            <a:r>
              <a:rPr lang="en-GB" sz="1800" spc="10" dirty="0" err="1">
                <a:solidFill>
                  <a:srgbClr val="000000"/>
                </a:solidFill>
                <a:effectLst/>
                <a:latin typeface="Calibri" panose="020F0502020204030204" pitchFamily="34" charset="0"/>
                <a:ea typeface="Times New Roman" panose="02020603050405020304" pitchFamily="18" charset="0"/>
              </a:rPr>
              <a:t>Stara</a:t>
            </a:r>
            <a:r>
              <a:rPr lang="en-GB" sz="1800" spc="10" dirty="0">
                <a:solidFill>
                  <a:srgbClr val="000000"/>
                </a:solidFill>
                <a:effectLst/>
                <a:latin typeface="Calibri" panose="020F0502020204030204" pitchFamily="34" charset="0"/>
                <a:ea typeface="Times New Roman" panose="02020603050405020304" pitchFamily="18" charset="0"/>
              </a:rPr>
              <a:t> Zagora, and Santa Tirso/</a:t>
            </a:r>
            <a:r>
              <a:rPr lang="en-GB" sz="1800" spc="10" dirty="0" err="1">
                <a:solidFill>
                  <a:srgbClr val="000000"/>
                </a:solidFill>
                <a:effectLst/>
                <a:latin typeface="Calibri" panose="020F0502020204030204" pitchFamily="34" charset="0"/>
                <a:ea typeface="Times New Roman" panose="02020603050405020304" pitchFamily="18" charset="0"/>
              </a:rPr>
              <a:t>Podkarpackie</a:t>
            </a:r>
            <a:r>
              <a:rPr lang="en-GB" sz="1800" spc="10" dirty="0">
                <a:solidFill>
                  <a:srgbClr val="000000"/>
                </a:solidFill>
                <a:effectLst/>
                <a:latin typeface="Calibri" panose="020F0502020204030204" pitchFamily="34" charset="0"/>
                <a:ea typeface="Times New Roman" panose="02020603050405020304" pitchFamily="18" charset="0"/>
              </a:rPr>
              <a:t> region.</a:t>
            </a:r>
            <a:endParaRPr lang="sv-SE" sz="1800" dirty="0">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00E78849-6A58-5242-AAB8-69E086EC2380}" type="slidenum">
              <a:rPr lang="en-LU" smtClean="0"/>
              <a:t>15</a:t>
            </a:fld>
            <a:endParaRPr lang="en-LU"/>
          </a:p>
        </p:txBody>
      </p:sp>
    </p:spTree>
    <p:extLst>
      <p:ext uri="{BB962C8B-B14F-4D97-AF65-F5344CB8AC3E}">
        <p14:creationId xmlns:p14="http://schemas.microsoft.com/office/powerpoint/2010/main" val="2861651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The TEXAD web site is </a:t>
            </a:r>
            <a:r>
              <a:rPr lang="sv-SE" dirty="0" err="1"/>
              <a:t>updated</a:t>
            </a:r>
            <a:r>
              <a:rPr lang="sv-SE" dirty="0"/>
              <a:t> </a:t>
            </a:r>
            <a:r>
              <a:rPr lang="sv-SE" dirty="0" err="1"/>
              <a:t>regularly</a:t>
            </a:r>
            <a:endParaRPr lang="sv-SE" dirty="0"/>
          </a:p>
        </p:txBody>
      </p:sp>
      <p:sp>
        <p:nvSpPr>
          <p:cNvPr id="4" name="Platshållare för bildnummer 3"/>
          <p:cNvSpPr>
            <a:spLocks noGrp="1"/>
          </p:cNvSpPr>
          <p:nvPr>
            <p:ph type="sldNum" sz="quarter" idx="5"/>
          </p:nvPr>
        </p:nvSpPr>
        <p:spPr/>
        <p:txBody>
          <a:bodyPr/>
          <a:lstStyle/>
          <a:p>
            <a:fld id="{00E78849-6A58-5242-AAB8-69E086EC2380}" type="slidenum">
              <a:rPr lang="en-LU" smtClean="0"/>
              <a:t>16</a:t>
            </a:fld>
            <a:endParaRPr lang="en-LU"/>
          </a:p>
        </p:txBody>
      </p:sp>
    </p:spTree>
    <p:extLst>
      <p:ext uri="{BB962C8B-B14F-4D97-AF65-F5344CB8AC3E}">
        <p14:creationId xmlns:p14="http://schemas.microsoft.com/office/powerpoint/2010/main" val="995679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0E78849-6A58-5242-AAB8-69E086EC2380}" type="slidenum">
              <a:rPr lang="en-LU" smtClean="0"/>
              <a:t>17</a:t>
            </a:fld>
            <a:endParaRPr lang="en-LU"/>
          </a:p>
        </p:txBody>
      </p:sp>
    </p:spTree>
    <p:extLst>
      <p:ext uri="{BB962C8B-B14F-4D97-AF65-F5344CB8AC3E}">
        <p14:creationId xmlns:p14="http://schemas.microsoft.com/office/powerpoint/2010/main" val="282748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Currently</a:t>
            </a:r>
            <a:r>
              <a:rPr lang="sv-SE" dirty="0"/>
              <a:t> 32 </a:t>
            </a:r>
            <a:r>
              <a:rPr lang="sv-SE" dirty="0" err="1"/>
              <a:t>subscribers</a:t>
            </a:r>
            <a:endParaRPr lang="sv-SE" dirty="0"/>
          </a:p>
        </p:txBody>
      </p:sp>
      <p:sp>
        <p:nvSpPr>
          <p:cNvPr id="4" name="Platshållare för bildnummer 3"/>
          <p:cNvSpPr>
            <a:spLocks noGrp="1"/>
          </p:cNvSpPr>
          <p:nvPr>
            <p:ph type="sldNum" sz="quarter" idx="5"/>
          </p:nvPr>
        </p:nvSpPr>
        <p:spPr/>
        <p:txBody>
          <a:bodyPr/>
          <a:lstStyle/>
          <a:p>
            <a:fld id="{00E78849-6A58-5242-AAB8-69E086EC2380}" type="slidenum">
              <a:rPr lang="en-LU" smtClean="0"/>
              <a:t>18</a:t>
            </a:fld>
            <a:endParaRPr lang="en-LU"/>
          </a:p>
        </p:txBody>
      </p:sp>
    </p:spTree>
    <p:extLst>
      <p:ext uri="{BB962C8B-B14F-4D97-AF65-F5344CB8AC3E}">
        <p14:creationId xmlns:p14="http://schemas.microsoft.com/office/powerpoint/2010/main" val="829453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The </a:t>
            </a:r>
            <a:r>
              <a:rPr lang="sv-SE" dirty="0" err="1"/>
              <a:t>three</a:t>
            </a:r>
            <a:r>
              <a:rPr lang="sv-SE" dirty="0"/>
              <a:t> </a:t>
            </a:r>
            <a:r>
              <a:rPr lang="sv-SE" dirty="0" err="1"/>
              <a:t>remaining</a:t>
            </a:r>
            <a:r>
              <a:rPr lang="sv-SE" dirty="0"/>
              <a:t> </a:t>
            </a:r>
            <a:r>
              <a:rPr lang="sv-SE" dirty="0" err="1"/>
              <a:t>Study</a:t>
            </a:r>
            <a:r>
              <a:rPr lang="sv-SE" dirty="0"/>
              <a:t> visits </a:t>
            </a:r>
            <a:r>
              <a:rPr lang="sv-SE" dirty="0" err="1"/>
              <a:t>will</a:t>
            </a:r>
            <a:r>
              <a:rPr lang="sv-SE" dirty="0"/>
              <a:t> be </a:t>
            </a:r>
            <a:r>
              <a:rPr lang="sv-SE" dirty="0" err="1"/>
              <a:t>held</a:t>
            </a:r>
            <a:r>
              <a:rPr lang="sv-SE" dirty="0"/>
              <a:t> in </a:t>
            </a:r>
            <a:r>
              <a:rPr lang="en-GB" sz="1800" spc="10" dirty="0">
                <a:solidFill>
                  <a:srgbClr val="000000"/>
                </a:solidFill>
                <a:effectLst/>
                <a:latin typeface="Calibri" panose="020F0502020204030204" pitchFamily="34" charset="0"/>
                <a:ea typeface="Times New Roman" panose="02020603050405020304" pitchFamily="18" charset="0"/>
              </a:rPr>
              <a:t>Enschede, </a:t>
            </a:r>
            <a:r>
              <a:rPr lang="en-GB" sz="1800" spc="10" dirty="0" err="1">
                <a:solidFill>
                  <a:srgbClr val="000000"/>
                </a:solidFill>
                <a:effectLst/>
                <a:latin typeface="Calibri" panose="020F0502020204030204" pitchFamily="34" charset="0"/>
                <a:ea typeface="Times New Roman" panose="02020603050405020304" pitchFamily="18" charset="0"/>
              </a:rPr>
              <a:t>Stara</a:t>
            </a:r>
            <a:r>
              <a:rPr lang="en-GB" sz="1800" spc="10" dirty="0">
                <a:solidFill>
                  <a:srgbClr val="000000"/>
                </a:solidFill>
                <a:effectLst/>
                <a:latin typeface="Calibri" panose="020F0502020204030204" pitchFamily="34" charset="0"/>
                <a:ea typeface="Times New Roman" panose="02020603050405020304" pitchFamily="18" charset="0"/>
              </a:rPr>
              <a:t> Zagora, and Santa Tirso/</a:t>
            </a:r>
            <a:r>
              <a:rPr lang="en-GB" sz="1800" spc="10" dirty="0" err="1">
                <a:solidFill>
                  <a:srgbClr val="000000"/>
                </a:solidFill>
                <a:effectLst/>
                <a:latin typeface="Calibri" panose="020F0502020204030204" pitchFamily="34" charset="0"/>
                <a:ea typeface="Times New Roman" panose="02020603050405020304" pitchFamily="18" charset="0"/>
              </a:rPr>
              <a:t>Podkarpackie</a:t>
            </a:r>
            <a:r>
              <a:rPr lang="en-GB" sz="1800" spc="10" dirty="0">
                <a:solidFill>
                  <a:srgbClr val="000000"/>
                </a:solidFill>
                <a:effectLst/>
                <a:latin typeface="Calibri" panose="020F0502020204030204" pitchFamily="34" charset="0"/>
                <a:ea typeface="Times New Roman" panose="02020603050405020304" pitchFamily="18" charset="0"/>
              </a:rPr>
              <a:t> region.</a:t>
            </a:r>
            <a:endParaRPr lang="sv-SE" sz="1800" dirty="0">
              <a:effectLst/>
              <a:latin typeface="Times New Roman" panose="02020603050405020304" pitchFamily="18" charset="0"/>
              <a:ea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00E78849-6A58-5242-AAB8-69E086EC2380}" type="slidenum">
              <a:rPr lang="en-LU" smtClean="0"/>
              <a:t>19</a:t>
            </a:fld>
            <a:endParaRPr lang="en-LU"/>
          </a:p>
        </p:txBody>
      </p:sp>
    </p:spTree>
    <p:extLst>
      <p:ext uri="{BB962C8B-B14F-4D97-AF65-F5344CB8AC3E}">
        <p14:creationId xmlns:p14="http://schemas.microsoft.com/office/powerpoint/2010/main" val="79282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494F57"/>
                </a:solidFill>
                <a:latin typeface="Roboto" panose="02000000000000000000" pitchFamily="2" charset="0"/>
              </a:rPr>
              <a:t>Some</a:t>
            </a:r>
            <a:r>
              <a:rPr lang="en-GB" sz="1200" b="0" i="0" u="none" strike="noStrike" baseline="0" dirty="0">
                <a:solidFill>
                  <a:srgbClr val="494F57"/>
                </a:solidFill>
                <a:latin typeface="Roboto" panose="02000000000000000000" pitchFamily="2" charset="0"/>
              </a:rPr>
              <a:t> 4 – 6% of the EU overall environmental footprint can be traced back to textiles. </a:t>
            </a:r>
            <a:endParaRPr lang="en-GB" dirty="0">
              <a:solidFill>
                <a:srgbClr val="494F57"/>
              </a:solidFill>
              <a:latin typeface="Roboto" panose="02000000000000000000" pitchFamily="2" charset="0"/>
            </a:endParaRPr>
          </a:p>
          <a:p>
            <a:r>
              <a:rPr lang="en-GB" dirty="0">
                <a:solidFill>
                  <a:srgbClr val="494F57"/>
                </a:solidFill>
                <a:latin typeface="Roboto" panose="02000000000000000000" pitchFamily="2" charset="0"/>
              </a:rPr>
              <a:t>It is estimated that </a:t>
            </a:r>
            <a:r>
              <a:rPr lang="en-GB" sz="1200" b="0" i="0" u="none" strike="noStrike" baseline="0" dirty="0">
                <a:solidFill>
                  <a:srgbClr val="494F57"/>
                </a:solidFill>
                <a:latin typeface="Roboto" panose="02000000000000000000" pitchFamily="2" charset="0"/>
              </a:rPr>
              <a:t>3.3 to 3.7 million tonnes are discarded in mixed household waste. </a:t>
            </a:r>
          </a:p>
          <a:p>
            <a:r>
              <a:rPr lang="en-GB" sz="1200" b="0" i="0" u="none" strike="noStrike" baseline="0" dirty="0">
                <a:solidFill>
                  <a:srgbClr val="494F57"/>
                </a:solidFill>
                <a:latin typeface="Roboto" panose="02000000000000000000" pitchFamily="2" charset="0"/>
              </a:rPr>
              <a:t>But in reality, it might be worse. As there is no Europe-wide obligation to report the amount of textile collected from consumers or companies, meaning that a large percentage of the textile waste possibly ends up in regular bins. </a:t>
            </a:r>
            <a:endParaRPr lang="en-GB" sz="1200" b="0" i="0" u="none" strike="noStrike" baseline="0" dirty="0">
              <a:solidFill>
                <a:srgbClr val="000000"/>
              </a:solidFill>
              <a:latin typeface="Roboto" panose="02000000000000000000" pitchFamily="2" charset="0"/>
            </a:endParaRPr>
          </a:p>
        </p:txBody>
      </p:sp>
      <p:sp>
        <p:nvSpPr>
          <p:cNvPr id="4" name="Slide Number Placeholder 3"/>
          <p:cNvSpPr>
            <a:spLocks noGrp="1"/>
          </p:cNvSpPr>
          <p:nvPr>
            <p:ph type="sldNum" sz="quarter" idx="5"/>
          </p:nvPr>
        </p:nvSpPr>
        <p:spPr/>
        <p:txBody>
          <a:bodyPr/>
          <a:lstStyle/>
          <a:p>
            <a:fld id="{00E78849-6A58-5242-AAB8-69E086EC2380}" type="slidenum">
              <a:rPr lang="en-LU" smtClean="0"/>
              <a:t>2</a:t>
            </a:fld>
            <a:endParaRPr lang="en-LU"/>
          </a:p>
        </p:txBody>
      </p:sp>
    </p:spTree>
    <p:extLst>
      <p:ext uri="{BB962C8B-B14F-4D97-AF65-F5344CB8AC3E}">
        <p14:creationId xmlns:p14="http://schemas.microsoft.com/office/powerpoint/2010/main" val="2926005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The </a:t>
            </a:r>
            <a:r>
              <a:rPr lang="sv-SE" dirty="0" err="1"/>
              <a:t>larger</a:t>
            </a:r>
            <a:r>
              <a:rPr lang="sv-SE" dirty="0"/>
              <a:t> QR </a:t>
            </a:r>
            <a:r>
              <a:rPr lang="sv-SE" dirty="0" err="1"/>
              <a:t>code</a:t>
            </a:r>
            <a:r>
              <a:rPr lang="sv-SE" dirty="0"/>
              <a:t> is for the web site. The </a:t>
            </a:r>
            <a:r>
              <a:rPr lang="sv-SE" dirty="0" err="1"/>
              <a:t>smaller</a:t>
            </a:r>
            <a:r>
              <a:rPr lang="sv-SE" dirty="0"/>
              <a:t> </a:t>
            </a:r>
            <a:r>
              <a:rPr lang="sv-SE" dirty="0" err="1"/>
              <a:t>one</a:t>
            </a:r>
            <a:r>
              <a:rPr lang="sv-SE" dirty="0"/>
              <a:t> for </a:t>
            </a:r>
            <a:r>
              <a:rPr lang="sv-SE" dirty="0" err="1"/>
              <a:t>subscribing</a:t>
            </a:r>
            <a:r>
              <a:rPr lang="sv-SE" dirty="0"/>
              <a:t> to the TEXAD newsletter</a:t>
            </a:r>
          </a:p>
        </p:txBody>
      </p:sp>
      <p:sp>
        <p:nvSpPr>
          <p:cNvPr id="4" name="Platshållare för bildnummer 3"/>
          <p:cNvSpPr>
            <a:spLocks noGrp="1"/>
          </p:cNvSpPr>
          <p:nvPr>
            <p:ph type="sldNum" sz="quarter" idx="5"/>
          </p:nvPr>
        </p:nvSpPr>
        <p:spPr/>
        <p:txBody>
          <a:bodyPr/>
          <a:lstStyle/>
          <a:p>
            <a:fld id="{00E78849-6A58-5242-AAB8-69E086EC2380}" type="slidenum">
              <a:rPr lang="en-LU" smtClean="0"/>
              <a:t>20</a:t>
            </a:fld>
            <a:endParaRPr lang="en-LU"/>
          </a:p>
        </p:txBody>
      </p:sp>
    </p:spTree>
    <p:extLst>
      <p:ext uri="{BB962C8B-B14F-4D97-AF65-F5344CB8AC3E}">
        <p14:creationId xmlns:p14="http://schemas.microsoft.com/office/powerpoint/2010/main" val="2323409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100000"/>
              </a:lnSpc>
              <a:buNone/>
            </a:pPr>
            <a:r>
              <a:rPr lang="en-GB" sz="1200" b="0" i="0" u="none" strike="noStrike" baseline="0" dirty="0">
                <a:solidFill>
                  <a:srgbClr val="494F57"/>
                </a:solidFill>
                <a:latin typeface="Roboto" panose="02000000000000000000" pitchFamily="2" charset="0"/>
              </a:rPr>
              <a:t>The TEXAD project contribute towards prevention, proper sorting, collection, and valorisation of textile waste. As waste needs to be transformed from being just waste into new products or secondary raw materials.</a:t>
            </a:r>
          </a:p>
          <a:p>
            <a:endParaRPr lang="sv-SE" dirty="0"/>
          </a:p>
        </p:txBody>
      </p:sp>
      <p:sp>
        <p:nvSpPr>
          <p:cNvPr id="4" name="Platshållare för bildnummer 3"/>
          <p:cNvSpPr>
            <a:spLocks noGrp="1"/>
          </p:cNvSpPr>
          <p:nvPr>
            <p:ph type="sldNum" sz="quarter" idx="5"/>
          </p:nvPr>
        </p:nvSpPr>
        <p:spPr/>
        <p:txBody>
          <a:bodyPr/>
          <a:lstStyle/>
          <a:p>
            <a:fld id="{00E78849-6A58-5242-AAB8-69E086EC2380}" type="slidenum">
              <a:rPr lang="en-LU" smtClean="0"/>
              <a:t>3</a:t>
            </a:fld>
            <a:endParaRPr lang="en-LU"/>
          </a:p>
        </p:txBody>
      </p:sp>
    </p:spTree>
    <p:extLst>
      <p:ext uri="{BB962C8B-B14F-4D97-AF65-F5344CB8AC3E}">
        <p14:creationId xmlns:p14="http://schemas.microsoft.com/office/powerpoint/2010/main" val="2295989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Segoe UI" panose="020B0502040204020203" pitchFamily="34" charset="0"/>
                <a:cs typeface="Segoe UI" panose="020B0502040204020203" pitchFamily="34" charset="0"/>
              </a:rPr>
              <a:t>A project to </a:t>
            </a:r>
            <a:r>
              <a:rPr lang="en-GB" sz="1200" b="1" dirty="0">
                <a:latin typeface="Segoe UI" panose="020B0502040204020203" pitchFamily="34" charset="0"/>
                <a:cs typeface="Segoe UI" panose="020B0502040204020203" pitchFamily="34" charset="0"/>
              </a:rPr>
              <a:t>build capacities </a:t>
            </a:r>
            <a:r>
              <a:rPr lang="en-GB" sz="1200" dirty="0">
                <a:latin typeface="Segoe UI" panose="020B0502040204020203" pitchFamily="34" charset="0"/>
                <a:cs typeface="Segoe UI" panose="020B0502040204020203" pitchFamily="34" charset="0"/>
              </a:rPr>
              <a:t>in the municipalities based on </a:t>
            </a:r>
            <a:r>
              <a:rPr lang="en-GB" sz="1200" b="1" dirty="0">
                <a:latin typeface="Segoe UI" panose="020B0502040204020203" pitchFamily="34" charset="0"/>
                <a:cs typeface="Segoe UI" panose="020B0502040204020203" pitchFamily="34" charset="0"/>
              </a:rPr>
              <a:t>exchange of experiences and transferring of best practices</a:t>
            </a:r>
            <a:r>
              <a:rPr lang="sv-SE" sz="1200" b="1" dirty="0">
                <a:latin typeface="Segoe UI" panose="020B0502040204020203" pitchFamily="34" charset="0"/>
                <a:cs typeface="Segoe UI" panose="020B0502040204020203" pitchFamily="34" charset="0"/>
              </a:rPr>
              <a:t>.</a:t>
            </a:r>
            <a:endParaRPr lang="ca-ES" sz="1200" b="1" dirty="0">
              <a:latin typeface="Segoe UI" panose="020B0502040204020203" pitchFamily="34" charset="0"/>
              <a:cs typeface="Segoe UI" panose="020B0502040204020203" pitchFamily="34" charset="0"/>
            </a:endParaRPr>
          </a:p>
        </p:txBody>
      </p:sp>
      <p:sp>
        <p:nvSpPr>
          <p:cNvPr id="4" name="Platshållare för bildnummer 3"/>
          <p:cNvSpPr>
            <a:spLocks noGrp="1"/>
          </p:cNvSpPr>
          <p:nvPr>
            <p:ph type="sldNum" sz="quarter" idx="5"/>
          </p:nvPr>
        </p:nvSpPr>
        <p:spPr/>
        <p:txBody>
          <a:bodyPr/>
          <a:lstStyle/>
          <a:p>
            <a:fld id="{00E78849-6A58-5242-AAB8-69E086EC2380}" type="slidenum">
              <a:rPr lang="en-LU" smtClean="0"/>
              <a:t>4</a:t>
            </a:fld>
            <a:endParaRPr lang="en-LU"/>
          </a:p>
        </p:txBody>
      </p:sp>
    </p:spTree>
    <p:extLst>
      <p:ext uri="{BB962C8B-B14F-4D97-AF65-F5344CB8AC3E}">
        <p14:creationId xmlns:p14="http://schemas.microsoft.com/office/powerpoint/2010/main" val="2486165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100000"/>
              </a:lnSpc>
              <a:buNone/>
            </a:pPr>
            <a:r>
              <a:rPr lang="en-GB" sz="1200" b="0" dirty="0">
                <a:solidFill>
                  <a:srgbClr val="494F57"/>
                </a:solidFill>
                <a:latin typeface="Roboto" panose="02000000000000000000" pitchFamily="2" charset="0"/>
              </a:rPr>
              <a:t>TEXAD </a:t>
            </a:r>
            <a:r>
              <a:rPr lang="en-GB" sz="1200" b="0" i="0" u="none" strike="noStrike" baseline="0" dirty="0">
                <a:solidFill>
                  <a:srgbClr val="494F57"/>
                </a:solidFill>
                <a:latin typeface="Roboto" panose="02000000000000000000" pitchFamily="2" charset="0"/>
              </a:rPr>
              <a:t>facilitate knowledge-sharing and experiences among partners – including public policy makers, practitioners, and stakeholders from the textile industry, creating opportunities for mutual learning, joint policy development, and improvement.</a:t>
            </a:r>
          </a:p>
          <a:p>
            <a:pPr marL="0" indent="0">
              <a:lnSpc>
                <a:spcPct val="100000"/>
              </a:lnSpc>
              <a:buNone/>
            </a:pPr>
            <a:endParaRPr lang="en-GB" sz="1200" b="0" i="0" u="none" strike="noStrike" baseline="0" dirty="0">
              <a:solidFill>
                <a:srgbClr val="494F57"/>
              </a:solidFill>
              <a:latin typeface="Roboto" panose="02000000000000000000" pitchFamily="2" charset="0"/>
            </a:endParaRPr>
          </a:p>
          <a:p>
            <a:pPr marL="0" indent="0">
              <a:lnSpc>
                <a:spcPct val="100000"/>
              </a:lnSpc>
              <a:buNone/>
            </a:pPr>
            <a:r>
              <a:rPr lang="en-GB" sz="1200" b="0" i="0" u="none" strike="noStrike" baseline="0" dirty="0">
                <a:solidFill>
                  <a:srgbClr val="494F57"/>
                </a:solidFill>
                <a:latin typeface="Roboto" panose="02000000000000000000" pitchFamily="2" charset="0"/>
              </a:rPr>
              <a:t>TEXAD enhance the capabilities of participating municipalities in integrating best practices for circularity in the prevention, collection, sorting and valorisation of textile waste.</a:t>
            </a:r>
          </a:p>
          <a:p>
            <a:pPr marL="0" indent="0">
              <a:lnSpc>
                <a:spcPct val="100000"/>
              </a:lnSpc>
              <a:buNone/>
            </a:pPr>
            <a:endParaRPr lang="en-GB" sz="1200" b="0" i="0" u="none" strike="noStrike" baseline="0" dirty="0">
              <a:solidFill>
                <a:srgbClr val="494F57"/>
              </a:solidFill>
              <a:latin typeface="Roboto" panose="02000000000000000000" pitchFamily="2" charset="0"/>
            </a:endParaRPr>
          </a:p>
          <a:p>
            <a:pPr marL="0" indent="0">
              <a:lnSpc>
                <a:spcPct val="100000"/>
              </a:lnSpc>
              <a:buNone/>
            </a:pPr>
            <a:r>
              <a:rPr lang="en-GB" sz="1200" b="0" i="0" u="none" strike="noStrike" baseline="0" dirty="0">
                <a:solidFill>
                  <a:srgbClr val="494F57"/>
                </a:solidFill>
                <a:latin typeface="Roboto" panose="02000000000000000000" pitchFamily="2" charset="0"/>
              </a:rPr>
              <a:t>TEXAD assess the effectiveness of the implemented changes on the targeted policy instruments. </a:t>
            </a:r>
            <a:endParaRPr lang="en-GB" sz="1200" b="0" dirty="0">
              <a:solidFill>
                <a:srgbClr val="494F57"/>
              </a:solidFill>
              <a:latin typeface="Roboto" panose="02000000000000000000" pitchFamily="2" charset="0"/>
            </a:endParaRPr>
          </a:p>
          <a:p>
            <a:endParaRPr lang="sv-SE" dirty="0"/>
          </a:p>
        </p:txBody>
      </p:sp>
      <p:sp>
        <p:nvSpPr>
          <p:cNvPr id="4" name="Platshållare för bildnummer 3"/>
          <p:cNvSpPr>
            <a:spLocks noGrp="1"/>
          </p:cNvSpPr>
          <p:nvPr>
            <p:ph type="sldNum" sz="quarter" idx="5"/>
          </p:nvPr>
        </p:nvSpPr>
        <p:spPr/>
        <p:txBody>
          <a:bodyPr/>
          <a:lstStyle/>
          <a:p>
            <a:fld id="{00E78849-6A58-5242-AAB8-69E086EC2380}" type="slidenum">
              <a:rPr lang="en-LU" smtClean="0"/>
              <a:t>5</a:t>
            </a:fld>
            <a:endParaRPr lang="en-LU"/>
          </a:p>
        </p:txBody>
      </p:sp>
    </p:spTree>
    <p:extLst>
      <p:ext uri="{BB962C8B-B14F-4D97-AF65-F5344CB8AC3E}">
        <p14:creationId xmlns:p14="http://schemas.microsoft.com/office/powerpoint/2010/main" val="3686614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dirty="0">
                <a:solidFill>
                  <a:srgbClr val="ADCD65"/>
                </a:solidFill>
              </a:rPr>
              <a:t>LP01</a:t>
            </a:r>
            <a:r>
              <a:rPr lang="en-GB" sz="1200" dirty="0"/>
              <a:t>	City of Borås	</a:t>
            </a:r>
          </a:p>
          <a:p>
            <a:r>
              <a:rPr lang="en-GB" sz="1200" dirty="0">
                <a:solidFill>
                  <a:srgbClr val="ADCD65"/>
                </a:solidFill>
              </a:rPr>
              <a:t>PP02</a:t>
            </a:r>
            <a:r>
              <a:rPr lang="en-GB" sz="1200" dirty="0"/>
              <a:t>	Prato Municipality</a:t>
            </a:r>
          </a:p>
          <a:p>
            <a:r>
              <a:rPr lang="en-GB" sz="1200" dirty="0">
                <a:solidFill>
                  <a:srgbClr val="ADCD65"/>
                </a:solidFill>
              </a:rPr>
              <a:t>PP03</a:t>
            </a:r>
            <a:r>
              <a:rPr lang="en-GB" sz="1200" dirty="0"/>
              <a:t>	Mataró Municipality</a:t>
            </a:r>
          </a:p>
          <a:p>
            <a:r>
              <a:rPr lang="en-GB" sz="1200" dirty="0">
                <a:solidFill>
                  <a:srgbClr val="ADCD65"/>
                </a:solidFill>
              </a:rPr>
              <a:t>PP04</a:t>
            </a:r>
            <a:r>
              <a:rPr lang="en-GB" sz="1200" dirty="0"/>
              <a:t>	Enschede Municipality	</a:t>
            </a:r>
          </a:p>
          <a:p>
            <a:r>
              <a:rPr lang="en-GB" sz="1200" dirty="0">
                <a:solidFill>
                  <a:srgbClr val="ADCD65"/>
                </a:solidFill>
              </a:rPr>
              <a:t>PP05</a:t>
            </a:r>
            <a:r>
              <a:rPr lang="en-GB" sz="1200" dirty="0"/>
              <a:t>	</a:t>
            </a:r>
            <a:r>
              <a:rPr lang="en-GB" sz="1200" dirty="0" err="1"/>
              <a:t>Stara</a:t>
            </a:r>
            <a:r>
              <a:rPr lang="en-GB" sz="1200" dirty="0"/>
              <a:t> Zagora Municipality		</a:t>
            </a:r>
          </a:p>
          <a:p>
            <a:r>
              <a:rPr lang="en-GB" sz="1200" dirty="0">
                <a:solidFill>
                  <a:srgbClr val="ADCD65"/>
                </a:solidFill>
              </a:rPr>
              <a:t>PP06</a:t>
            </a:r>
            <a:r>
              <a:rPr lang="en-GB" sz="1200" dirty="0"/>
              <a:t>	Santo Tirso Municipality</a:t>
            </a:r>
          </a:p>
          <a:p>
            <a:r>
              <a:rPr lang="en-GB" sz="1200" dirty="0">
                <a:solidFill>
                  <a:srgbClr val="ADCD65"/>
                </a:solidFill>
              </a:rPr>
              <a:t>PP07</a:t>
            </a:r>
            <a:r>
              <a:rPr lang="en-GB" sz="1200" dirty="0"/>
              <a:t>	MODACC - Catalan Fashion Cluster</a:t>
            </a:r>
          </a:p>
          <a:p>
            <a:r>
              <a:rPr lang="en-GB" sz="1200" dirty="0">
                <a:solidFill>
                  <a:srgbClr val="ADCD65"/>
                </a:solidFill>
              </a:rPr>
              <a:t>PP08</a:t>
            </a:r>
            <a:r>
              <a:rPr lang="en-GB" sz="1200" dirty="0"/>
              <a:t>	Rzeszow Regional Development Agency</a:t>
            </a:r>
          </a:p>
          <a:p>
            <a:r>
              <a:rPr lang="en-GB" b="0" dirty="0">
                <a:solidFill>
                  <a:schemeClr val="accent2">
                    <a:lumMod val="7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APA01</a:t>
            </a:r>
            <a:r>
              <a:rPr lang="en-GB" b="0" dirty="0">
                <a:latin typeface="Open Sans ExtraBold" panose="020B0606030504020204" pitchFamily="34" charset="0"/>
                <a:ea typeface="Open Sans ExtraBold" panose="020B0606030504020204" pitchFamily="34" charset="0"/>
                <a:cs typeface="Open Sans ExtraBold" panose="020B0606030504020204" pitchFamily="34" charset="0"/>
              </a:rPr>
              <a:t>         </a:t>
            </a:r>
            <a:r>
              <a:rPr lang="en-GB" b="0" dirty="0" err="1">
                <a:latin typeface="Open Sans ExtraBold" panose="020B0606030504020204" pitchFamily="34" charset="0"/>
                <a:ea typeface="Open Sans ExtraBold" panose="020B0606030504020204" pitchFamily="34" charset="0"/>
                <a:cs typeface="Open Sans ExtraBold" panose="020B0606030504020204" pitchFamily="34" charset="0"/>
              </a:rPr>
              <a:t>Podkarpackie</a:t>
            </a:r>
            <a:r>
              <a:rPr lang="en-GB" b="0" dirty="0">
                <a:latin typeface="Open Sans ExtraBold" panose="020B0606030504020204" pitchFamily="34" charset="0"/>
                <a:ea typeface="Open Sans ExtraBold" panose="020B0606030504020204" pitchFamily="34" charset="0"/>
                <a:cs typeface="Open Sans ExtraBold" panose="020B0606030504020204" pitchFamily="34" charset="0"/>
              </a:rPr>
              <a:t> Region</a:t>
            </a:r>
          </a:p>
          <a:p>
            <a:r>
              <a:rPr lang="en-GB" b="0" dirty="0">
                <a:solidFill>
                  <a:schemeClr val="accent2">
                    <a:lumMod val="7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AP02           </a:t>
            </a:r>
            <a:r>
              <a:rPr lang="en-GB" b="0" dirty="0">
                <a:latin typeface="Open Sans ExtraBold" panose="020B0606030504020204" pitchFamily="34" charset="0"/>
                <a:ea typeface="Open Sans ExtraBold" panose="020B0606030504020204" pitchFamily="34" charset="0"/>
                <a:cs typeface="Open Sans ExtraBold" panose="020B0606030504020204" pitchFamily="34" charset="0"/>
              </a:rPr>
              <a:t>Norte Regional Coordination and Development Commission</a:t>
            </a:r>
            <a:endParaRPr lang="en-GB" sz="1200" b="0" dirty="0"/>
          </a:p>
          <a:p>
            <a:endParaRPr lang="sv-SE" dirty="0"/>
          </a:p>
        </p:txBody>
      </p:sp>
      <p:sp>
        <p:nvSpPr>
          <p:cNvPr id="4" name="Platshållare för bildnummer 3"/>
          <p:cNvSpPr>
            <a:spLocks noGrp="1"/>
          </p:cNvSpPr>
          <p:nvPr>
            <p:ph type="sldNum" sz="quarter" idx="5"/>
          </p:nvPr>
        </p:nvSpPr>
        <p:spPr/>
        <p:txBody>
          <a:bodyPr/>
          <a:lstStyle/>
          <a:p>
            <a:fld id="{00E78849-6A58-5242-AAB8-69E086EC2380}" type="slidenum">
              <a:rPr lang="en-LU" smtClean="0"/>
              <a:t>6</a:t>
            </a:fld>
            <a:endParaRPr lang="en-LU"/>
          </a:p>
        </p:txBody>
      </p:sp>
    </p:spTree>
    <p:extLst>
      <p:ext uri="{BB962C8B-B14F-4D97-AF65-F5344CB8AC3E}">
        <p14:creationId xmlns:p14="http://schemas.microsoft.com/office/powerpoint/2010/main" val="3362082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solidFill>
                  <a:srgbClr val="494F57"/>
                </a:solidFill>
                <a:latin typeface="Roboto" panose="02000000000000000000" pitchFamily="2" charset="0"/>
              </a:rPr>
              <a:t>And four more are to be scheduled. In </a:t>
            </a:r>
            <a:r>
              <a:rPr lang="en-GB" sz="1800" spc="10" dirty="0">
                <a:solidFill>
                  <a:srgbClr val="000000"/>
                </a:solidFill>
                <a:effectLst/>
                <a:latin typeface="Calibri" panose="020F0502020204030204" pitchFamily="34" charset="0"/>
                <a:ea typeface="Times New Roman" panose="02020603050405020304" pitchFamily="18" charset="0"/>
              </a:rPr>
              <a:t>Mataró, Enschede, </a:t>
            </a:r>
            <a:r>
              <a:rPr lang="en-GB" sz="1800" spc="10" dirty="0" err="1">
                <a:solidFill>
                  <a:srgbClr val="000000"/>
                </a:solidFill>
                <a:effectLst/>
                <a:latin typeface="Calibri" panose="020F0502020204030204" pitchFamily="34" charset="0"/>
                <a:ea typeface="Times New Roman" panose="02020603050405020304" pitchFamily="18" charset="0"/>
              </a:rPr>
              <a:t>Stara</a:t>
            </a:r>
            <a:r>
              <a:rPr lang="en-GB" sz="1800" spc="10" dirty="0">
                <a:solidFill>
                  <a:srgbClr val="000000"/>
                </a:solidFill>
                <a:effectLst/>
                <a:latin typeface="Calibri" panose="020F0502020204030204" pitchFamily="34" charset="0"/>
                <a:ea typeface="Times New Roman" panose="02020603050405020304" pitchFamily="18" charset="0"/>
              </a:rPr>
              <a:t> Zagora, and Santa Tirso/</a:t>
            </a:r>
            <a:r>
              <a:rPr lang="en-GB" sz="1800" spc="10" dirty="0" err="1">
                <a:solidFill>
                  <a:srgbClr val="000000"/>
                </a:solidFill>
                <a:effectLst/>
                <a:latin typeface="Calibri" panose="020F0502020204030204" pitchFamily="34" charset="0"/>
                <a:ea typeface="Times New Roman" panose="02020603050405020304" pitchFamily="18" charset="0"/>
              </a:rPr>
              <a:t>Podkarpackie</a:t>
            </a:r>
            <a:r>
              <a:rPr lang="en-GB" sz="1800" spc="10" dirty="0">
                <a:solidFill>
                  <a:srgbClr val="000000"/>
                </a:solidFill>
                <a:effectLst/>
                <a:latin typeface="Calibri" panose="020F0502020204030204" pitchFamily="34" charset="0"/>
                <a:ea typeface="Times New Roman" panose="02020603050405020304" pitchFamily="18" charset="0"/>
              </a:rPr>
              <a:t> region.</a:t>
            </a:r>
            <a:r>
              <a:rPr lang="sv-SE" dirty="0">
                <a:effectLst/>
              </a:rPr>
              <a:t> </a:t>
            </a:r>
          </a:p>
          <a:p>
            <a:endParaRPr lang="sv-SE" sz="1200" b="0" i="0" u="none" strike="noStrike" baseline="0" dirty="0">
              <a:solidFill>
                <a:srgbClr val="000000"/>
              </a:solidFill>
              <a:effectLst/>
              <a:latin typeface="Roboto" panose="02000000000000000000" pitchFamily="2" charset="0"/>
            </a:endParaRPr>
          </a:p>
          <a:p>
            <a:r>
              <a:rPr lang="sv-SE" sz="1200" b="0" i="0" u="none" strike="noStrike" baseline="0" dirty="0">
                <a:solidFill>
                  <a:srgbClr val="000000"/>
                </a:solidFill>
                <a:effectLst/>
                <a:latin typeface="Roboto" panose="02000000000000000000" pitchFamily="2" charset="0"/>
              </a:rPr>
              <a:t>The </a:t>
            </a:r>
            <a:r>
              <a:rPr lang="sv-SE" sz="1200" b="0" i="0" u="none" strike="noStrike" baseline="0" dirty="0" err="1">
                <a:solidFill>
                  <a:srgbClr val="000000"/>
                </a:solidFill>
                <a:effectLst/>
                <a:latin typeface="Roboto" panose="02000000000000000000" pitchFamily="2" charset="0"/>
              </a:rPr>
              <a:t>first</a:t>
            </a:r>
            <a:r>
              <a:rPr lang="sv-SE" sz="1200" b="0" i="0" u="none" strike="noStrike" baseline="0" dirty="0">
                <a:solidFill>
                  <a:srgbClr val="000000"/>
                </a:solidFill>
                <a:effectLst/>
                <a:latin typeface="Roboto" panose="02000000000000000000" pitchFamily="2" charset="0"/>
              </a:rPr>
              <a:t> QR </a:t>
            </a:r>
            <a:r>
              <a:rPr lang="sv-SE" sz="1200" b="0" i="0" u="none" strike="noStrike" baseline="0" dirty="0" err="1">
                <a:solidFill>
                  <a:srgbClr val="000000"/>
                </a:solidFill>
                <a:effectLst/>
                <a:latin typeface="Roboto" panose="02000000000000000000" pitchFamily="2" charset="0"/>
              </a:rPr>
              <a:t>code</a:t>
            </a:r>
            <a:r>
              <a:rPr lang="sv-SE" sz="1200" b="0" i="0" u="none" strike="noStrike" baseline="0" dirty="0">
                <a:solidFill>
                  <a:srgbClr val="000000"/>
                </a:solidFill>
                <a:effectLst/>
                <a:latin typeface="Roboto" panose="02000000000000000000" pitchFamily="2" charset="0"/>
              </a:rPr>
              <a:t> </a:t>
            </a:r>
            <a:r>
              <a:rPr lang="sv-SE" sz="1200" b="0" i="0" u="none" strike="noStrike" baseline="0" dirty="0" err="1">
                <a:solidFill>
                  <a:srgbClr val="000000"/>
                </a:solidFill>
                <a:effectLst/>
                <a:latin typeface="Roboto" panose="02000000000000000000" pitchFamily="2" charset="0"/>
              </a:rPr>
              <a:t>takes</a:t>
            </a:r>
            <a:r>
              <a:rPr lang="sv-SE" sz="1200" b="0" i="0" u="none" strike="noStrike" baseline="0" dirty="0">
                <a:solidFill>
                  <a:srgbClr val="000000"/>
                </a:solidFill>
                <a:effectLst/>
                <a:latin typeface="Roboto" panose="02000000000000000000" pitchFamily="2" charset="0"/>
              </a:rPr>
              <a:t> </a:t>
            </a:r>
            <a:r>
              <a:rPr lang="sv-SE" sz="1200" b="0" i="0" u="none" strike="noStrike" baseline="0" dirty="0" err="1">
                <a:solidFill>
                  <a:srgbClr val="000000"/>
                </a:solidFill>
                <a:effectLst/>
                <a:latin typeface="Roboto" panose="02000000000000000000" pitchFamily="2" charset="0"/>
              </a:rPr>
              <a:t>you</a:t>
            </a:r>
            <a:r>
              <a:rPr lang="sv-SE" sz="1200" b="0" i="0" u="none" strike="noStrike" baseline="0" dirty="0">
                <a:solidFill>
                  <a:srgbClr val="000000"/>
                </a:solidFill>
                <a:effectLst/>
                <a:latin typeface="Roboto" panose="02000000000000000000" pitchFamily="2" charset="0"/>
              </a:rPr>
              <a:t> to a text </a:t>
            </a:r>
            <a:r>
              <a:rPr lang="sv-SE" sz="1200" b="0" i="0" u="none" strike="noStrike" baseline="0" dirty="0" err="1">
                <a:solidFill>
                  <a:srgbClr val="000000"/>
                </a:solidFill>
                <a:effectLst/>
                <a:latin typeface="Roboto" panose="02000000000000000000" pitchFamily="2" charset="0"/>
              </a:rPr>
              <a:t>about</a:t>
            </a:r>
            <a:r>
              <a:rPr lang="sv-SE" sz="1200" b="0" i="0" u="none" strike="noStrike" baseline="0" dirty="0">
                <a:solidFill>
                  <a:srgbClr val="000000"/>
                </a:solidFill>
                <a:effectLst/>
                <a:latin typeface="Roboto" panose="02000000000000000000" pitchFamily="2" charset="0"/>
              </a:rPr>
              <a:t> the Borås </a:t>
            </a:r>
            <a:r>
              <a:rPr lang="sv-SE" sz="1200" b="0" i="0" u="none" strike="noStrike" baseline="0" dirty="0" err="1">
                <a:solidFill>
                  <a:srgbClr val="000000"/>
                </a:solidFill>
                <a:effectLst/>
                <a:latin typeface="Roboto" panose="02000000000000000000" pitchFamily="2" charset="0"/>
              </a:rPr>
              <a:t>Study</a:t>
            </a:r>
            <a:r>
              <a:rPr lang="sv-SE" sz="1200" b="0" i="0" u="none" strike="noStrike" baseline="0" dirty="0">
                <a:solidFill>
                  <a:srgbClr val="000000"/>
                </a:solidFill>
                <a:effectLst/>
                <a:latin typeface="Roboto" panose="02000000000000000000" pitchFamily="2" charset="0"/>
              </a:rPr>
              <a:t> visit</a:t>
            </a:r>
          </a:p>
          <a:p>
            <a:pPr algn="l">
              <a:spcAft>
                <a:spcPts val="0"/>
              </a:spcAft>
            </a:pPr>
            <a:r>
              <a:rPr lang="sv-SE" sz="1800" b="0" i="0" u="sng" dirty="0">
                <a:solidFill>
                  <a:srgbClr val="0563C1"/>
                </a:solidFill>
                <a:effectLst/>
                <a:latin typeface="Calibri" panose="020F0502020204030204" pitchFamily="34" charset="0"/>
                <a:hlinkClick r:id="rId3"/>
              </a:rPr>
              <a:t>https://www.interregeurope.eu/texad/news-and-events/news/texad-sharing-good-practices</a:t>
            </a:r>
            <a:endParaRPr lang="sv-SE" sz="1800" b="0" i="0" dirty="0">
              <a:solidFill>
                <a:srgbClr val="333333"/>
              </a:solidFill>
              <a:effectLst/>
              <a:latin typeface="Calibri" panose="020F0502020204030204" pitchFamily="34" charset="0"/>
            </a:endParaRPr>
          </a:p>
          <a:p>
            <a:endParaRPr lang="en-GB" sz="1200" b="0" i="0" u="none" strike="noStrike" baseline="0" dirty="0">
              <a:solidFill>
                <a:srgbClr val="000000"/>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dirty="0">
                <a:solidFill>
                  <a:srgbClr val="000000"/>
                </a:solidFill>
                <a:effectLst/>
                <a:latin typeface="Roboto" panose="02000000000000000000" pitchFamily="2" charset="0"/>
              </a:rPr>
              <a:t>The second QR </a:t>
            </a:r>
            <a:r>
              <a:rPr lang="sv-SE" sz="1200" b="0" i="0" u="none" strike="noStrike" baseline="0" dirty="0" err="1">
                <a:solidFill>
                  <a:srgbClr val="000000"/>
                </a:solidFill>
                <a:effectLst/>
                <a:latin typeface="Roboto" panose="02000000000000000000" pitchFamily="2" charset="0"/>
              </a:rPr>
              <a:t>code</a:t>
            </a:r>
            <a:r>
              <a:rPr lang="sv-SE" sz="1200" b="0" i="0" u="none" strike="noStrike" baseline="0" dirty="0">
                <a:solidFill>
                  <a:srgbClr val="000000"/>
                </a:solidFill>
                <a:effectLst/>
                <a:latin typeface="Roboto" panose="02000000000000000000" pitchFamily="2" charset="0"/>
              </a:rPr>
              <a:t> </a:t>
            </a:r>
            <a:r>
              <a:rPr lang="sv-SE" sz="1200" b="0" i="0" u="none" strike="noStrike" baseline="0" dirty="0" err="1">
                <a:solidFill>
                  <a:srgbClr val="000000"/>
                </a:solidFill>
                <a:effectLst/>
                <a:latin typeface="Roboto" panose="02000000000000000000" pitchFamily="2" charset="0"/>
              </a:rPr>
              <a:t>takes</a:t>
            </a:r>
            <a:r>
              <a:rPr lang="sv-SE" sz="1200" b="0" i="0" u="none" strike="noStrike" baseline="0" dirty="0">
                <a:solidFill>
                  <a:srgbClr val="000000"/>
                </a:solidFill>
                <a:effectLst/>
                <a:latin typeface="Roboto" panose="02000000000000000000" pitchFamily="2" charset="0"/>
              </a:rPr>
              <a:t> </a:t>
            </a:r>
            <a:r>
              <a:rPr lang="sv-SE" sz="1200" b="0" i="0" u="none" strike="noStrike" baseline="0" dirty="0" err="1">
                <a:solidFill>
                  <a:srgbClr val="000000"/>
                </a:solidFill>
                <a:effectLst/>
                <a:latin typeface="Roboto" panose="02000000000000000000" pitchFamily="2" charset="0"/>
              </a:rPr>
              <a:t>you</a:t>
            </a:r>
            <a:r>
              <a:rPr lang="sv-SE" sz="1200" b="0" i="0" u="none" strike="noStrike" baseline="0" dirty="0">
                <a:solidFill>
                  <a:srgbClr val="000000"/>
                </a:solidFill>
                <a:effectLst/>
                <a:latin typeface="Roboto" panose="02000000000000000000" pitchFamily="2" charset="0"/>
              </a:rPr>
              <a:t> to a text </a:t>
            </a:r>
            <a:r>
              <a:rPr lang="sv-SE" sz="1200" b="0" i="0" u="none" strike="noStrike" baseline="0" dirty="0" err="1">
                <a:solidFill>
                  <a:srgbClr val="000000"/>
                </a:solidFill>
                <a:effectLst/>
                <a:latin typeface="Roboto" panose="02000000000000000000" pitchFamily="2" charset="0"/>
              </a:rPr>
              <a:t>about</a:t>
            </a:r>
            <a:r>
              <a:rPr lang="sv-SE" sz="1200" b="0" i="0" u="none" strike="noStrike" baseline="0" dirty="0">
                <a:solidFill>
                  <a:srgbClr val="000000"/>
                </a:solidFill>
                <a:effectLst/>
                <a:latin typeface="Roboto" panose="02000000000000000000" pitchFamily="2" charset="0"/>
              </a:rPr>
              <a:t> the Prato </a:t>
            </a:r>
            <a:r>
              <a:rPr lang="sv-SE" sz="1200" b="0" i="0" u="none" strike="noStrike" baseline="0" dirty="0" err="1">
                <a:solidFill>
                  <a:srgbClr val="000000"/>
                </a:solidFill>
                <a:effectLst/>
                <a:latin typeface="Roboto" panose="02000000000000000000" pitchFamily="2" charset="0"/>
              </a:rPr>
              <a:t>Study</a:t>
            </a:r>
            <a:r>
              <a:rPr lang="sv-SE" sz="1200" b="0" i="0" u="none" strike="noStrike" baseline="0" dirty="0">
                <a:solidFill>
                  <a:srgbClr val="000000"/>
                </a:solidFill>
                <a:effectLst/>
                <a:latin typeface="Roboto" panose="02000000000000000000" pitchFamily="2" charset="0"/>
              </a:rPr>
              <a:t> visit</a:t>
            </a:r>
            <a:endParaRPr lang="en-GB" sz="1200" b="0" i="0" u="none" strike="noStrike" baseline="0" dirty="0">
              <a:solidFill>
                <a:srgbClr val="000000"/>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sng" dirty="0">
                <a:solidFill>
                  <a:srgbClr val="0563C1"/>
                </a:solidFill>
                <a:effectLst/>
                <a:latin typeface="Calibri" panose="020F0502020204030204" pitchFamily="34" charset="0"/>
                <a:hlinkClick r:id="rId4"/>
              </a:rPr>
              <a:t>https://www.interregeurope.eu/texad/news-and-events/news/prato-texad-second-meeting-</a:t>
            </a:r>
            <a:r>
              <a:rPr lang="sv-SE" sz="1200" b="0" i="0" u="sng">
                <a:solidFill>
                  <a:srgbClr val="0563C1"/>
                </a:solidFill>
                <a:effectLst/>
                <a:latin typeface="Calibri" panose="020F0502020204030204" pitchFamily="34" charset="0"/>
                <a:hlinkClick r:id="rId4"/>
              </a:rPr>
              <a:t>concluded</a:t>
            </a:r>
            <a:endParaRPr lang="sv-SE" sz="1200" b="0" i="0">
              <a:solidFill>
                <a:srgbClr val="333333"/>
              </a:solidFill>
              <a:effectLst/>
              <a:latin typeface="Calibri" panose="020F0502020204030204" pitchFamily="34" charset="0"/>
            </a:endParaRPr>
          </a:p>
        </p:txBody>
      </p:sp>
      <p:sp>
        <p:nvSpPr>
          <p:cNvPr id="4" name="Platshållare för bildnummer 3"/>
          <p:cNvSpPr>
            <a:spLocks noGrp="1"/>
          </p:cNvSpPr>
          <p:nvPr>
            <p:ph type="sldNum" sz="quarter" idx="5"/>
          </p:nvPr>
        </p:nvSpPr>
        <p:spPr/>
        <p:txBody>
          <a:bodyPr/>
          <a:lstStyle/>
          <a:p>
            <a:fld id="{00E78849-6A58-5242-AAB8-69E086EC2380}" type="slidenum">
              <a:rPr lang="en-LU" smtClean="0"/>
              <a:t>7</a:t>
            </a:fld>
            <a:endParaRPr lang="en-LU"/>
          </a:p>
        </p:txBody>
      </p:sp>
    </p:spTree>
    <p:extLst>
      <p:ext uri="{BB962C8B-B14F-4D97-AF65-F5344CB8AC3E}">
        <p14:creationId xmlns:p14="http://schemas.microsoft.com/office/powerpoint/2010/main" val="1246947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The </a:t>
            </a:r>
            <a:r>
              <a:rPr lang="sv-SE" dirty="0" err="1"/>
              <a:t>first</a:t>
            </a:r>
            <a:r>
              <a:rPr lang="sv-SE" dirty="0"/>
              <a:t> </a:t>
            </a:r>
            <a:r>
              <a:rPr lang="sv-SE" dirty="0" err="1"/>
              <a:t>three</a:t>
            </a:r>
            <a:r>
              <a:rPr lang="sv-SE" dirty="0"/>
              <a:t> </a:t>
            </a:r>
            <a:r>
              <a:rPr lang="sv-SE" dirty="0" err="1"/>
              <a:t>are</a:t>
            </a:r>
            <a:r>
              <a:rPr lang="sv-SE" dirty="0"/>
              <a:t> from the Borås, Sweden. The second </a:t>
            </a:r>
            <a:r>
              <a:rPr lang="sv-SE" dirty="0" err="1"/>
              <a:t>three</a:t>
            </a:r>
            <a:r>
              <a:rPr lang="sv-SE" dirty="0"/>
              <a:t> from Prato, </a:t>
            </a:r>
            <a:r>
              <a:rPr lang="sv-SE" dirty="0" err="1"/>
              <a:t>Italy</a:t>
            </a:r>
            <a:endParaRPr lang="sv-SE" dirty="0"/>
          </a:p>
          <a:p>
            <a:r>
              <a:rPr lang="sv-SE" dirty="0" err="1"/>
              <a:t>There’s</a:t>
            </a:r>
            <a:r>
              <a:rPr lang="sv-SE" dirty="0"/>
              <a:t> an </a:t>
            </a:r>
            <a:r>
              <a:rPr lang="sv-SE" dirty="0" err="1"/>
              <a:t>article</a:t>
            </a:r>
            <a:r>
              <a:rPr lang="sv-SE" dirty="0"/>
              <a:t> </a:t>
            </a:r>
            <a:r>
              <a:rPr lang="sv-SE" dirty="0" err="1"/>
              <a:t>about</a:t>
            </a:r>
            <a:r>
              <a:rPr lang="sv-SE" dirty="0"/>
              <a:t> the </a:t>
            </a:r>
            <a:r>
              <a:rPr lang="sv-SE" dirty="0" err="1"/>
              <a:t>six</a:t>
            </a:r>
            <a:r>
              <a:rPr lang="sv-SE" dirty="0"/>
              <a:t> </a:t>
            </a:r>
            <a:r>
              <a:rPr lang="sv-SE" dirty="0" err="1"/>
              <a:t>first</a:t>
            </a:r>
            <a:r>
              <a:rPr lang="sv-SE" dirty="0"/>
              <a:t> </a:t>
            </a:r>
            <a:r>
              <a:rPr lang="sv-SE" dirty="0" err="1"/>
              <a:t>Good</a:t>
            </a:r>
            <a:r>
              <a:rPr lang="sv-SE" dirty="0"/>
              <a:t> </a:t>
            </a:r>
            <a:r>
              <a:rPr lang="sv-SE" dirty="0" err="1"/>
              <a:t>Practices</a:t>
            </a:r>
            <a:r>
              <a:rPr lang="sv-SE" dirty="0"/>
              <a:t> on the TEXAD web site:</a:t>
            </a:r>
          </a:p>
          <a:p>
            <a:r>
              <a:rPr lang="sv-SE" dirty="0" err="1"/>
              <a:t>https</a:t>
            </a:r>
            <a:r>
              <a:rPr lang="sv-SE" dirty="0"/>
              <a:t>://</a:t>
            </a:r>
            <a:r>
              <a:rPr lang="sv-SE" dirty="0" err="1"/>
              <a:t>www.interregeurope.eu</a:t>
            </a:r>
            <a:r>
              <a:rPr lang="sv-SE" dirty="0"/>
              <a:t>/</a:t>
            </a:r>
            <a:r>
              <a:rPr lang="sv-SE" dirty="0" err="1"/>
              <a:t>texad</a:t>
            </a:r>
            <a:r>
              <a:rPr lang="sv-SE" dirty="0"/>
              <a:t>/</a:t>
            </a:r>
            <a:r>
              <a:rPr lang="sv-SE" dirty="0" err="1"/>
              <a:t>news</a:t>
            </a:r>
            <a:r>
              <a:rPr lang="sv-SE" dirty="0"/>
              <a:t>-and-events/</a:t>
            </a:r>
            <a:r>
              <a:rPr lang="sv-SE" dirty="0" err="1"/>
              <a:t>news</a:t>
            </a:r>
            <a:r>
              <a:rPr lang="sv-SE" dirty="0"/>
              <a:t>/</a:t>
            </a:r>
            <a:r>
              <a:rPr lang="sv-SE" dirty="0" err="1"/>
              <a:t>six</a:t>
            </a:r>
            <a:r>
              <a:rPr lang="sv-SE" dirty="0"/>
              <a:t>-</a:t>
            </a:r>
            <a:r>
              <a:rPr lang="sv-SE" dirty="0" err="1"/>
              <a:t>texad</a:t>
            </a:r>
            <a:r>
              <a:rPr lang="sv-SE" dirty="0"/>
              <a:t>-</a:t>
            </a:r>
            <a:r>
              <a:rPr lang="sv-SE" dirty="0" err="1"/>
              <a:t>good</a:t>
            </a:r>
            <a:r>
              <a:rPr lang="sv-SE" dirty="0"/>
              <a:t>-</a:t>
            </a:r>
            <a:r>
              <a:rPr lang="sv-SE" dirty="0" err="1"/>
              <a:t>practices</a:t>
            </a:r>
            <a:r>
              <a:rPr lang="sv-SE" dirty="0"/>
              <a:t>-so-far</a:t>
            </a:r>
          </a:p>
        </p:txBody>
      </p:sp>
      <p:sp>
        <p:nvSpPr>
          <p:cNvPr id="4" name="Platshållare för bildnummer 3"/>
          <p:cNvSpPr>
            <a:spLocks noGrp="1"/>
          </p:cNvSpPr>
          <p:nvPr>
            <p:ph type="sldNum" sz="quarter" idx="5"/>
          </p:nvPr>
        </p:nvSpPr>
        <p:spPr/>
        <p:txBody>
          <a:bodyPr/>
          <a:lstStyle/>
          <a:p>
            <a:fld id="{00E78849-6A58-5242-AAB8-69E086EC2380}" type="slidenum">
              <a:rPr lang="en-LU" smtClean="0"/>
              <a:t>8</a:t>
            </a:fld>
            <a:endParaRPr lang="en-LU"/>
          </a:p>
        </p:txBody>
      </p:sp>
    </p:spTree>
    <p:extLst>
      <p:ext uri="{BB962C8B-B14F-4D97-AF65-F5344CB8AC3E}">
        <p14:creationId xmlns:p14="http://schemas.microsoft.com/office/powerpoint/2010/main" val="1016593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Borås, Sweden</a:t>
            </a:r>
          </a:p>
        </p:txBody>
      </p:sp>
      <p:sp>
        <p:nvSpPr>
          <p:cNvPr id="4" name="Platshållare för bildnummer 3"/>
          <p:cNvSpPr>
            <a:spLocks noGrp="1"/>
          </p:cNvSpPr>
          <p:nvPr>
            <p:ph type="sldNum" sz="quarter" idx="5"/>
          </p:nvPr>
        </p:nvSpPr>
        <p:spPr/>
        <p:txBody>
          <a:bodyPr/>
          <a:lstStyle/>
          <a:p>
            <a:fld id="{00E78849-6A58-5242-AAB8-69E086EC2380}" type="slidenum">
              <a:rPr lang="en-LU" smtClean="0"/>
              <a:t>9</a:t>
            </a:fld>
            <a:endParaRPr lang="en-LU"/>
          </a:p>
        </p:txBody>
      </p:sp>
    </p:spTree>
    <p:extLst>
      <p:ext uri="{BB962C8B-B14F-4D97-AF65-F5344CB8AC3E}">
        <p14:creationId xmlns:p14="http://schemas.microsoft.com/office/powerpoint/2010/main" val="3131386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age">
    <p:spTree>
      <p:nvGrpSpPr>
        <p:cNvPr id="1" name=""/>
        <p:cNvGrpSpPr/>
        <p:nvPr/>
      </p:nvGrpSpPr>
      <p:grpSpPr>
        <a:xfrm>
          <a:off x="0" y="0"/>
          <a:ext cx="0" cy="0"/>
          <a:chOff x="0" y="0"/>
          <a:chExt cx="0" cy="0"/>
        </a:xfrm>
      </p:grpSpPr>
      <p:sp>
        <p:nvSpPr>
          <p:cNvPr id="8" name="PH nr">
            <a:extLst>
              <a:ext uri="{FF2B5EF4-FFF2-40B4-BE49-F238E27FC236}">
                <a16:creationId xmlns:a16="http://schemas.microsoft.com/office/drawing/2014/main" id="{39562968-8106-F841-9635-7E9E4D159A24}"/>
              </a:ext>
            </a:extLst>
          </p:cNvPr>
          <p:cNvSpPr>
            <a:spLocks noGrp="1"/>
          </p:cNvSpPr>
          <p:nvPr>
            <p:ph type="body" sz="quarter" idx="11" hasCustomPrompt="1"/>
          </p:nvPr>
        </p:nvSpPr>
        <p:spPr>
          <a:xfrm>
            <a:off x="6056" y="1787131"/>
            <a:ext cx="3960000" cy="2880000"/>
          </a:xfrm>
        </p:spPr>
        <p:txBody>
          <a:bodyPr>
            <a:noAutofit/>
          </a:bodyPr>
          <a:lstStyle>
            <a:lvl1pPr marL="0" indent="0" algn="r">
              <a:buNone/>
              <a:defRPr sz="19600">
                <a:solidFill>
                  <a:srgbClr val="95948B"/>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LU"/>
              <a:t>1.</a:t>
            </a:r>
          </a:p>
        </p:txBody>
      </p:sp>
      <p:sp>
        <p:nvSpPr>
          <p:cNvPr id="9" name="PH Title">
            <a:extLst>
              <a:ext uri="{FF2B5EF4-FFF2-40B4-BE49-F238E27FC236}">
                <a16:creationId xmlns:a16="http://schemas.microsoft.com/office/drawing/2014/main" id="{12814867-7861-A94F-A615-7F86553830A3}"/>
              </a:ext>
            </a:extLst>
          </p:cNvPr>
          <p:cNvSpPr>
            <a:spLocks noGrp="1"/>
          </p:cNvSpPr>
          <p:nvPr>
            <p:ph type="body" sz="quarter" idx="12" hasCustomPrompt="1"/>
          </p:nvPr>
        </p:nvSpPr>
        <p:spPr>
          <a:xfrm>
            <a:off x="4136172" y="1871011"/>
            <a:ext cx="7200000" cy="2880000"/>
          </a:xfrm>
        </p:spPr>
        <p:txBody>
          <a:bodyPr>
            <a:normAutofit/>
          </a:bodyPr>
          <a:lstStyle>
            <a:lvl1pPr marL="0" indent="0">
              <a:lnSpc>
                <a:spcPct val="100000"/>
              </a:lnSpc>
              <a:spcBef>
                <a:spcPts val="0"/>
              </a:spcBef>
              <a:buNone/>
              <a:defRPr sz="4800" b="0" i="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fr-CH" err="1"/>
              <a:t>Chapter</a:t>
            </a:r>
            <a:r>
              <a:rPr lang="fr-CH"/>
              <a:t> </a:t>
            </a:r>
          </a:p>
          <a:p>
            <a:pPr lvl="0"/>
            <a:r>
              <a:rPr lang="en-LU"/>
              <a:t>Title</a:t>
            </a:r>
          </a:p>
        </p:txBody>
      </p:sp>
    </p:spTree>
    <p:extLst>
      <p:ext uri="{BB962C8B-B14F-4D97-AF65-F5344CB8AC3E}">
        <p14:creationId xmlns:p14="http://schemas.microsoft.com/office/powerpoint/2010/main" val="139955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C563E3-5589-7A4D-913F-2C0DB99C2C6C}"/>
              </a:ext>
            </a:extLst>
          </p:cNvPr>
          <p:cNvSpPr>
            <a:spLocks noGrp="1"/>
          </p:cNvSpPr>
          <p:nvPr>
            <p:ph idx="1"/>
          </p:nvPr>
        </p:nvSpPr>
        <p:spPr/>
        <p:txBody>
          <a:bodyPr/>
          <a:lstStyle>
            <a:lvl1pPr>
              <a:defRPr b="1" i="0" baseline="0">
                <a:latin typeface="Open Sans ExtraBold" panose="020B0606030504020204" pitchFamily="34" charset="0"/>
              </a:defRPr>
            </a:lvl1pPr>
            <a:lvl2pPr>
              <a:defRPr baseline="0">
                <a:latin typeface="Open Sans" panose="020B0606030504020204" pitchFamily="34" charset="0"/>
              </a:defRPr>
            </a:lvl2pPr>
            <a:lvl3pPr>
              <a:defRPr baseline="0">
                <a:latin typeface="Open Sans" panose="020B0606030504020204" pitchFamily="34" charset="0"/>
              </a:defRPr>
            </a:lvl3pPr>
            <a:lvl4pPr>
              <a:defRPr baseline="0">
                <a:latin typeface="Open Sans" panose="020B0606030504020204" pitchFamily="34" charset="0"/>
              </a:defRPr>
            </a:lvl4pPr>
            <a:lvl5pPr>
              <a:defRPr baseline="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8">
            <a:extLst>
              <a:ext uri="{FF2B5EF4-FFF2-40B4-BE49-F238E27FC236}">
                <a16:creationId xmlns:a16="http://schemas.microsoft.com/office/drawing/2014/main" id="{6441D523-8FB1-0741-9A90-3EB7DA5E6C6B}"/>
              </a:ext>
            </a:extLst>
          </p:cNvPr>
          <p:cNvSpPr>
            <a:spLocks noGrp="1"/>
          </p:cNvSpPr>
          <p:nvPr>
            <p:ph type="title"/>
          </p:nvPr>
        </p:nvSpPr>
        <p:spPr/>
        <p:txBody>
          <a:bodyPr>
            <a:normAutofit/>
          </a:bodyPr>
          <a:lstStyle>
            <a:lvl1pPr>
              <a:defRPr sz="3600" baseline="0"/>
            </a:lvl1pPr>
          </a:lstStyle>
          <a:p>
            <a:r>
              <a:rPr lang="en-GB"/>
              <a:t>Click to edit Master title style</a:t>
            </a:r>
            <a:endParaRPr lang="en-US"/>
          </a:p>
        </p:txBody>
      </p:sp>
    </p:spTree>
    <p:extLst>
      <p:ext uri="{BB962C8B-B14F-4D97-AF65-F5344CB8AC3E}">
        <p14:creationId xmlns:p14="http://schemas.microsoft.com/office/powerpoint/2010/main" val="245696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919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240D-F525-4C4B-9C01-A04F319008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6CFB876-C58C-724F-AB30-DDB121D8C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5004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0A14-D314-0F4D-87E0-282918077907}"/>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164264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E1E204-95BD-C64E-9AF8-3484D6D8E776}"/>
              </a:ext>
            </a:extLst>
          </p:cNvPr>
          <p:cNvSpPr/>
          <p:nvPr userDrawn="1"/>
        </p:nvSpPr>
        <p:spPr>
          <a:xfrm>
            <a:off x="0" y="6655202"/>
            <a:ext cx="12192000" cy="216319"/>
          </a:xfrm>
          <a:prstGeom prst="rect">
            <a:avLst/>
          </a:prstGeom>
          <a:solidFill>
            <a:srgbClr val="ADCD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 name="Title Placeholder 1">
            <a:extLst>
              <a:ext uri="{FF2B5EF4-FFF2-40B4-BE49-F238E27FC236}">
                <a16:creationId xmlns:a16="http://schemas.microsoft.com/office/drawing/2014/main" id="{55790542-D4A0-4449-9B95-7C3D8BCFAA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304ABBD-A6F1-6647-B544-59258C2B02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Box 7">
            <a:extLst>
              <a:ext uri="{FF2B5EF4-FFF2-40B4-BE49-F238E27FC236}">
                <a16:creationId xmlns:a16="http://schemas.microsoft.com/office/drawing/2014/main" id="{58CBB389-1FC5-9241-8F0E-5EFE45C6A136}"/>
              </a:ext>
            </a:extLst>
          </p:cNvPr>
          <p:cNvSpPr txBox="1"/>
          <p:nvPr userDrawn="1"/>
        </p:nvSpPr>
        <p:spPr>
          <a:xfrm>
            <a:off x="11043090" y="-5631"/>
            <a:ext cx="1152220" cy="276999"/>
          </a:xfrm>
          <a:prstGeom prst="rect">
            <a:avLst/>
          </a:prstGeom>
          <a:solidFill>
            <a:schemeClr val="tx1"/>
          </a:solidFill>
        </p:spPr>
        <p:txBody>
          <a:bodyPr wrap="square" rtlCol="0">
            <a:spAutoFit/>
          </a:bodyPr>
          <a:lstStyle/>
          <a:p>
            <a:pPr algn="ctr"/>
            <a:r>
              <a:rPr lang="en-US" sz="12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SLIDE </a:t>
            </a:r>
            <a:fld id="{4835AFB5-5EA9-C74E-A07C-DC34F95845EC}" type="slidenum">
              <a:rPr lang="en-US" sz="12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a:t>
            </a:fld>
            <a:endParaRPr lang="en-US" sz="12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2" name="Graphic 11">
            <a:extLst>
              <a:ext uri="{FF2B5EF4-FFF2-40B4-BE49-F238E27FC236}">
                <a16:creationId xmlns:a16="http://schemas.microsoft.com/office/drawing/2014/main" id="{75A039BC-8FD7-7749-A038-07FB45CF9C9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883788" y="6655202"/>
            <a:ext cx="1308212" cy="216319"/>
          </a:xfrm>
          <a:prstGeom prst="rect">
            <a:avLst/>
          </a:prstGeom>
        </p:spPr>
      </p:pic>
    </p:spTree>
    <p:extLst>
      <p:ext uri="{BB962C8B-B14F-4D97-AF65-F5344CB8AC3E}">
        <p14:creationId xmlns:p14="http://schemas.microsoft.com/office/powerpoint/2010/main" val="1913419296"/>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5" r:id="rId3"/>
    <p:sldLayoutId id="2147483649" r:id="rId4"/>
    <p:sldLayoutId id="2147483654" r:id="rId5"/>
  </p:sldLayoutIdLst>
  <p:txStyles>
    <p:titleStyle>
      <a:lvl1pPr algn="l" defTabSz="914400" rtl="0" eaLnBrk="1" latinLnBrk="0" hangingPunct="1">
        <a:lnSpc>
          <a:spcPct val="90000"/>
        </a:lnSpc>
        <a:spcBef>
          <a:spcPct val="0"/>
        </a:spcBef>
        <a:buNone/>
        <a:defRPr sz="4400" b="1" i="0" kern="1200" baseline="0">
          <a:solidFill>
            <a:schemeClr val="tx1"/>
          </a:solidFill>
          <a:latin typeface="Open Sans ExtraBold"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interregeurope.eu/texa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0D364B-01C8-1F9B-7863-1E6614E174E5}"/>
              </a:ext>
            </a:extLst>
          </p:cNvPr>
          <p:cNvSpPr txBox="1"/>
          <p:nvPr/>
        </p:nvSpPr>
        <p:spPr>
          <a:xfrm>
            <a:off x="5935271" y="5098957"/>
            <a:ext cx="3930623" cy="830997"/>
          </a:xfrm>
          <a:prstGeom prst="rect">
            <a:avLst/>
          </a:prstGeom>
          <a:solidFill>
            <a:srgbClr val="95C11F"/>
          </a:solidFill>
        </p:spPr>
        <p:txBody>
          <a:bodyPr wrap="square" rtlCol="0">
            <a:spAutoFit/>
          </a:bodyPr>
          <a:lstStyle/>
          <a:p>
            <a:pPr algn="ctr"/>
            <a:r>
              <a:rPr lang="en-US" sz="2800" dirty="0">
                <a:solidFill>
                  <a:schemeClr val="bg1"/>
                </a:solidFill>
                <a:latin typeface="Open Sans Medium" pitchFamily="2" charset="0"/>
                <a:ea typeface="Open Sans Medium" pitchFamily="2" charset="0"/>
                <a:cs typeface="Open Sans Medium" pitchFamily="2" charset="0"/>
              </a:rPr>
              <a:t>Project progress </a:t>
            </a:r>
            <a:br>
              <a:rPr lang="en-US" sz="28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US" sz="2000" i="1" dirty="0">
                <a:solidFill>
                  <a:schemeClr val="bg1"/>
                </a:solidFill>
                <a:latin typeface="Open Sans ExtraBold" pitchFamily="2" charset="0"/>
                <a:ea typeface="Open Sans ExtraBold" pitchFamily="2" charset="0"/>
                <a:cs typeface="Open Sans ExtraBold" pitchFamily="2" charset="0"/>
              </a:rPr>
              <a:t>March 2025</a:t>
            </a:r>
          </a:p>
        </p:txBody>
      </p:sp>
      <p:sp>
        <p:nvSpPr>
          <p:cNvPr id="8" name="Subtitle 2">
            <a:extLst>
              <a:ext uri="{FF2B5EF4-FFF2-40B4-BE49-F238E27FC236}">
                <a16:creationId xmlns:a16="http://schemas.microsoft.com/office/drawing/2014/main" id="{42CB5B61-813A-D760-8800-6F3EC8037F85}"/>
              </a:ext>
            </a:extLst>
          </p:cNvPr>
          <p:cNvSpPr txBox="1">
            <a:spLocks/>
          </p:cNvSpPr>
          <p:nvPr/>
        </p:nvSpPr>
        <p:spPr>
          <a:xfrm>
            <a:off x="0" y="2837334"/>
            <a:ext cx="12192000" cy="17224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ea typeface="Open Sans ExtraBold" panose="020B0606030504020204" pitchFamily="34" charset="0"/>
                <a:cs typeface="Open Sans ExtraBold" panose="020B0606030504020204" pitchFamily="34" charset="0"/>
              </a:rPr>
              <a:t>The </a:t>
            </a:r>
            <a:r>
              <a:rPr lang="en-US" sz="4800" b="1" dirty="0">
                <a:solidFill>
                  <a:srgbClr val="95C11F"/>
                </a:solidFill>
                <a:ea typeface="Open Sans ExtraBold" panose="020B0606030504020204" pitchFamily="34" charset="0"/>
                <a:cs typeface="Open Sans ExtraBold" panose="020B0606030504020204" pitchFamily="34" charset="0"/>
              </a:rPr>
              <a:t>TEXAD </a:t>
            </a:r>
            <a:r>
              <a:rPr lang="en-US" sz="4800" b="1" dirty="0">
                <a:ea typeface="Open Sans ExtraBold" panose="020B0606030504020204" pitchFamily="34" charset="0"/>
                <a:cs typeface="Open Sans ExtraBold" panose="020B0606030504020204" pitchFamily="34" charset="0"/>
              </a:rPr>
              <a:t>project</a:t>
            </a:r>
          </a:p>
          <a:p>
            <a:pPr marL="0" indent="0" algn="ctr">
              <a:buNone/>
            </a:pPr>
            <a:r>
              <a:rPr lang="en-GB" sz="3200" b="1" dirty="0">
                <a:ea typeface="Open Sans ExtraBold" panose="020B0606030504020204" pitchFamily="34" charset="0"/>
                <a:cs typeface="Open Sans ExtraBold" panose="020B0606030504020204" pitchFamily="34" charset="0"/>
              </a:rPr>
              <a:t>Advanced Circular Textile Waste Solutions </a:t>
            </a:r>
            <a:br>
              <a:rPr lang="en-GB" sz="3200" b="1" dirty="0">
                <a:ea typeface="Open Sans ExtraBold" panose="020B0606030504020204" pitchFamily="34" charset="0"/>
                <a:cs typeface="Open Sans ExtraBold" panose="020B0606030504020204" pitchFamily="34" charset="0"/>
              </a:rPr>
            </a:br>
            <a:r>
              <a:rPr lang="en-GB" sz="3200" b="1" dirty="0">
                <a:ea typeface="Open Sans ExtraBold" panose="020B0606030504020204" pitchFamily="34" charset="0"/>
                <a:cs typeface="Open Sans ExtraBold" panose="020B0606030504020204" pitchFamily="34" charset="0"/>
              </a:rPr>
              <a:t>for European Municipalities</a:t>
            </a:r>
            <a:endParaRPr lang="en-US" sz="3200" b="1" dirty="0">
              <a:ea typeface="Open Sans ExtraBold" panose="020B0606030504020204" pitchFamily="34" charset="0"/>
              <a:cs typeface="Open Sans ExtraBold" panose="020B0606030504020204" pitchFamily="34" charset="0"/>
            </a:endParaRPr>
          </a:p>
        </p:txBody>
      </p:sp>
      <p:pic>
        <p:nvPicPr>
          <p:cNvPr id="3" name="Picture 2" descr="A blue flag with yellow stars and a green rectangle&#10;&#10;Description automatically generated">
            <a:extLst>
              <a:ext uri="{FF2B5EF4-FFF2-40B4-BE49-F238E27FC236}">
                <a16:creationId xmlns:a16="http://schemas.microsoft.com/office/drawing/2014/main" id="{54360787-A4A2-1417-080D-E2B789888F31}"/>
              </a:ext>
            </a:extLst>
          </p:cNvPr>
          <p:cNvPicPr>
            <a:picLocks noChangeAspect="1"/>
          </p:cNvPicPr>
          <p:nvPr/>
        </p:nvPicPr>
        <p:blipFill>
          <a:blip r:embed="rId3"/>
          <a:stretch>
            <a:fillRect/>
          </a:stretch>
        </p:blipFill>
        <p:spPr>
          <a:xfrm>
            <a:off x="0" y="36568"/>
            <a:ext cx="6300229" cy="2261621"/>
          </a:xfrm>
          <a:prstGeom prst="rect">
            <a:avLst/>
          </a:prstGeom>
        </p:spPr>
      </p:pic>
      <p:sp>
        <p:nvSpPr>
          <p:cNvPr id="4" name="Rectangle 3">
            <a:extLst>
              <a:ext uri="{FF2B5EF4-FFF2-40B4-BE49-F238E27FC236}">
                <a16:creationId xmlns:a16="http://schemas.microsoft.com/office/drawing/2014/main" id="{56246B76-77CA-D735-8520-A00971DE5845}"/>
              </a:ext>
            </a:extLst>
          </p:cNvPr>
          <p:cNvSpPr/>
          <p:nvPr/>
        </p:nvSpPr>
        <p:spPr>
          <a:xfrm>
            <a:off x="10954138" y="-9328"/>
            <a:ext cx="1228531" cy="3638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868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9286FE-EE78-59CC-E29B-0C088C99AFE0}"/>
              </a:ext>
            </a:extLst>
          </p:cNvPr>
          <p:cNvSpPr>
            <a:spLocks noGrp="1"/>
          </p:cNvSpPr>
          <p:nvPr>
            <p:ph type="title"/>
          </p:nvPr>
        </p:nvSpPr>
        <p:spPr/>
        <p:txBody>
          <a:bodyPr/>
          <a:lstStyle/>
          <a:p>
            <a:r>
              <a:rPr lang="en-GB" dirty="0"/>
              <a:t>TEXAD</a:t>
            </a:r>
          </a:p>
        </p:txBody>
      </p:sp>
      <p:pic>
        <p:nvPicPr>
          <p:cNvPr id="4" name="Picture 3" descr="A blue flag with yellow stars and a green rectangle&#10;&#10;Description automatically generated">
            <a:extLst>
              <a:ext uri="{FF2B5EF4-FFF2-40B4-BE49-F238E27FC236}">
                <a16:creationId xmlns:a16="http://schemas.microsoft.com/office/drawing/2014/main" id="{DDED12CB-532C-F461-8FD9-3E6E58CEB185}"/>
              </a:ext>
            </a:extLst>
          </p:cNvPr>
          <p:cNvPicPr>
            <a:picLocks noChangeAspect="1"/>
          </p:cNvPicPr>
          <p:nvPr/>
        </p:nvPicPr>
        <p:blipFill>
          <a:blip r:embed="rId3"/>
          <a:stretch>
            <a:fillRect/>
          </a:stretch>
        </p:blipFill>
        <p:spPr>
          <a:xfrm>
            <a:off x="9441638" y="0"/>
            <a:ext cx="2750362" cy="987310"/>
          </a:xfrm>
          <a:prstGeom prst="rect">
            <a:avLst/>
          </a:prstGeom>
        </p:spPr>
      </p:pic>
      <p:sp>
        <p:nvSpPr>
          <p:cNvPr id="5" name="Content Placeholder 3">
            <a:extLst>
              <a:ext uri="{FF2B5EF4-FFF2-40B4-BE49-F238E27FC236}">
                <a16:creationId xmlns:a16="http://schemas.microsoft.com/office/drawing/2014/main" id="{920B608E-725E-7A41-B735-BA73009BD5B5}"/>
              </a:ext>
            </a:extLst>
          </p:cNvPr>
          <p:cNvSpPr txBox="1">
            <a:spLocks/>
          </p:cNvSpPr>
          <p:nvPr/>
        </p:nvSpPr>
        <p:spPr>
          <a:xfrm>
            <a:off x="838202" y="1589474"/>
            <a:ext cx="6681536" cy="361637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Open Sans ExtraBold"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dirty="0">
                <a:solidFill>
                  <a:srgbClr val="95C11F"/>
                </a:solidFill>
                <a:latin typeface="Open Sans SemiBold" pitchFamily="2" charset="0"/>
                <a:ea typeface="Open Sans SemiBold" pitchFamily="2" charset="0"/>
                <a:cs typeface="Open Sans SemiBold" pitchFamily="2" charset="0"/>
              </a:rPr>
              <a:t>Good Practice 2 </a:t>
            </a:r>
          </a:p>
          <a:p>
            <a:pPr marL="0" indent="0">
              <a:lnSpc>
                <a:spcPct val="100000"/>
              </a:lnSpc>
              <a:buNone/>
            </a:pPr>
            <a:endParaRPr lang="en-US" dirty="0">
              <a:solidFill>
                <a:srgbClr val="95C11F"/>
              </a:solidFill>
              <a:ea typeface="Open Sans" panose="020B0606030504020204" pitchFamily="34" charset="0"/>
              <a:cs typeface="Open Sans" panose="020B0606030504020204" pitchFamily="34" charset="0"/>
            </a:endParaRPr>
          </a:p>
          <a:p>
            <a:pPr marL="0" indent="0">
              <a:lnSpc>
                <a:spcPct val="100000"/>
              </a:lnSpc>
              <a:buNone/>
            </a:pPr>
            <a:r>
              <a:rPr lang="en-GB" sz="2400" dirty="0">
                <a:solidFill>
                  <a:srgbClr val="494F57"/>
                </a:solidFill>
                <a:latin typeface="Roboto" panose="02000000000000000000" pitchFamily="2" charset="0"/>
              </a:rPr>
              <a:t>Valorisation</a:t>
            </a:r>
          </a:p>
          <a:p>
            <a:pPr marL="0" indent="0">
              <a:lnSpc>
                <a:spcPct val="100000"/>
              </a:lnSpc>
              <a:buNone/>
            </a:pPr>
            <a:r>
              <a:rPr lang="en-GB" sz="2000" b="0" dirty="0">
                <a:solidFill>
                  <a:srgbClr val="494F57"/>
                </a:solidFill>
                <a:latin typeface="Roboto" panose="02000000000000000000" pitchFamily="2" charset="0"/>
              </a:rPr>
              <a:t>A test bed experiment by the Science Park Borås and other stakeholders, including some NGOs. A Good Practice concerning the valorisation of already sorted textile waste. It shows how you can find even more items fit for reuse in already sorted textile waste – in this case up to 28 % more items. </a:t>
            </a:r>
          </a:p>
        </p:txBody>
      </p:sp>
      <p:sp>
        <p:nvSpPr>
          <p:cNvPr id="7" name="textruta 6">
            <a:extLst>
              <a:ext uri="{FF2B5EF4-FFF2-40B4-BE49-F238E27FC236}">
                <a16:creationId xmlns:a16="http://schemas.microsoft.com/office/drawing/2014/main" id="{7C4F8602-7B28-8741-A979-76A5CA0DF797}"/>
              </a:ext>
            </a:extLst>
          </p:cNvPr>
          <p:cNvSpPr txBox="1"/>
          <p:nvPr/>
        </p:nvSpPr>
        <p:spPr>
          <a:xfrm>
            <a:off x="9441639" y="6127339"/>
            <a:ext cx="2750362" cy="492443"/>
          </a:xfrm>
          <a:prstGeom prst="rect">
            <a:avLst/>
          </a:prstGeom>
          <a:noFill/>
        </p:spPr>
        <p:txBody>
          <a:bodyPr wrap="square" rtlCol="0">
            <a:spAutoFit/>
          </a:bodyPr>
          <a:lstStyle/>
          <a:p>
            <a:r>
              <a:rPr lang="en-US" sz="1400" dirty="0">
                <a:solidFill>
                  <a:srgbClr val="95C11F"/>
                </a:solidFill>
                <a:latin typeface="Open Sans SemiBold" pitchFamily="2" charset="0"/>
                <a:ea typeface="Open Sans SemiBold" pitchFamily="2" charset="0"/>
                <a:cs typeface="Open Sans SemiBold" pitchFamily="2" charset="0"/>
              </a:rPr>
              <a:t>Project progress </a:t>
            </a:r>
            <a:r>
              <a:rPr lang="en-US" sz="1400" b="0" i="1" dirty="0">
                <a:solidFill>
                  <a:srgbClr val="95C11F"/>
                </a:solidFill>
                <a:latin typeface="Open Sans Light" pitchFamily="2" charset="0"/>
                <a:ea typeface="Open Sans Light" pitchFamily="2" charset="0"/>
                <a:cs typeface="Open Sans Light" pitchFamily="2" charset="0"/>
              </a:rPr>
              <a:t>March 2025</a:t>
            </a:r>
            <a:endParaRPr lang="en-US" sz="1400" dirty="0">
              <a:solidFill>
                <a:srgbClr val="95C11F"/>
              </a:solidFill>
              <a:ea typeface="Open Sans" panose="020B0606030504020204" pitchFamily="34" charset="0"/>
              <a:cs typeface="Open Sans" panose="020B0606030504020204" pitchFamily="34" charset="0"/>
            </a:endParaRPr>
          </a:p>
          <a:p>
            <a:pPr algn="l"/>
            <a:endParaRPr lang="sv-SE" sz="1200" b="1" dirty="0">
              <a:solidFill>
                <a:srgbClr val="95948B"/>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202981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9286FE-EE78-59CC-E29B-0C088C99AFE0}"/>
              </a:ext>
            </a:extLst>
          </p:cNvPr>
          <p:cNvSpPr>
            <a:spLocks noGrp="1"/>
          </p:cNvSpPr>
          <p:nvPr>
            <p:ph type="title"/>
          </p:nvPr>
        </p:nvSpPr>
        <p:spPr/>
        <p:txBody>
          <a:bodyPr/>
          <a:lstStyle/>
          <a:p>
            <a:r>
              <a:rPr lang="en-GB" dirty="0"/>
              <a:t>TEXAD</a:t>
            </a:r>
          </a:p>
        </p:txBody>
      </p:sp>
      <p:pic>
        <p:nvPicPr>
          <p:cNvPr id="4" name="Picture 3" descr="A blue flag with yellow stars and a green rectangle&#10;&#10;Description automatically generated">
            <a:extLst>
              <a:ext uri="{FF2B5EF4-FFF2-40B4-BE49-F238E27FC236}">
                <a16:creationId xmlns:a16="http://schemas.microsoft.com/office/drawing/2014/main" id="{DDED12CB-532C-F461-8FD9-3E6E58CEB185}"/>
              </a:ext>
            </a:extLst>
          </p:cNvPr>
          <p:cNvPicPr>
            <a:picLocks noChangeAspect="1"/>
          </p:cNvPicPr>
          <p:nvPr/>
        </p:nvPicPr>
        <p:blipFill>
          <a:blip r:embed="rId3"/>
          <a:stretch>
            <a:fillRect/>
          </a:stretch>
        </p:blipFill>
        <p:spPr>
          <a:xfrm>
            <a:off x="9441638" y="0"/>
            <a:ext cx="2750362" cy="987310"/>
          </a:xfrm>
          <a:prstGeom prst="rect">
            <a:avLst/>
          </a:prstGeom>
        </p:spPr>
      </p:pic>
      <p:sp>
        <p:nvSpPr>
          <p:cNvPr id="5" name="Content Placeholder 3">
            <a:extLst>
              <a:ext uri="{FF2B5EF4-FFF2-40B4-BE49-F238E27FC236}">
                <a16:creationId xmlns:a16="http://schemas.microsoft.com/office/drawing/2014/main" id="{920B608E-725E-7A41-B735-BA73009BD5B5}"/>
              </a:ext>
            </a:extLst>
          </p:cNvPr>
          <p:cNvSpPr txBox="1">
            <a:spLocks/>
          </p:cNvSpPr>
          <p:nvPr/>
        </p:nvSpPr>
        <p:spPr>
          <a:xfrm>
            <a:off x="838202" y="1589474"/>
            <a:ext cx="6681536" cy="4231928"/>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Open Sans ExtraBold"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dirty="0">
                <a:solidFill>
                  <a:srgbClr val="95C11F"/>
                </a:solidFill>
                <a:latin typeface="Open Sans SemiBold" pitchFamily="2" charset="0"/>
                <a:ea typeface="Open Sans SemiBold" pitchFamily="2" charset="0"/>
                <a:cs typeface="Open Sans SemiBold" pitchFamily="2" charset="0"/>
              </a:rPr>
              <a:t>Good Practice 3 </a:t>
            </a:r>
          </a:p>
          <a:p>
            <a:pPr marL="0" indent="0">
              <a:lnSpc>
                <a:spcPct val="100000"/>
              </a:lnSpc>
              <a:buNone/>
            </a:pPr>
            <a:endParaRPr lang="en-US" dirty="0">
              <a:solidFill>
                <a:srgbClr val="95C11F"/>
              </a:solidFill>
              <a:ea typeface="Open Sans" panose="020B0606030504020204" pitchFamily="34" charset="0"/>
              <a:cs typeface="Open Sans" panose="020B0606030504020204" pitchFamily="34" charset="0"/>
            </a:endParaRPr>
          </a:p>
          <a:p>
            <a:pPr marL="0" indent="0">
              <a:lnSpc>
                <a:spcPct val="100000"/>
              </a:lnSpc>
              <a:buNone/>
            </a:pPr>
            <a:r>
              <a:rPr lang="en-GB" sz="2400" dirty="0">
                <a:solidFill>
                  <a:srgbClr val="494F57"/>
                </a:solidFill>
                <a:latin typeface="Roboto" panose="02000000000000000000" pitchFamily="2" charset="0"/>
              </a:rPr>
              <a:t>Consumer Awareness</a:t>
            </a:r>
          </a:p>
          <a:p>
            <a:pPr marL="0" indent="0">
              <a:lnSpc>
                <a:spcPct val="100000"/>
              </a:lnSpc>
              <a:buNone/>
            </a:pPr>
            <a:r>
              <a:rPr lang="en-GB" sz="2000" b="0" dirty="0">
                <a:solidFill>
                  <a:srgbClr val="494F57"/>
                </a:solidFill>
                <a:latin typeface="Roboto" panose="02000000000000000000" pitchFamily="2" charset="0"/>
              </a:rPr>
              <a:t>By the Science Park Borås, about Consumer Awareness. How the Science Park work with Consumer Awareness, based on having a holistic view on Textile waste handling. This includes the five dimensions: Technology, Business models, Policies/regulations, Behavioural actions, and the infrastructure of innovative systems. All based on their insights that you need to Scale up, Scale out, and Scale deep.</a:t>
            </a:r>
          </a:p>
        </p:txBody>
      </p:sp>
      <p:sp>
        <p:nvSpPr>
          <p:cNvPr id="7" name="textruta 6">
            <a:extLst>
              <a:ext uri="{FF2B5EF4-FFF2-40B4-BE49-F238E27FC236}">
                <a16:creationId xmlns:a16="http://schemas.microsoft.com/office/drawing/2014/main" id="{BADD121A-A9A0-4148-8A2E-1B7B3763771C}"/>
              </a:ext>
            </a:extLst>
          </p:cNvPr>
          <p:cNvSpPr txBox="1"/>
          <p:nvPr/>
        </p:nvSpPr>
        <p:spPr>
          <a:xfrm>
            <a:off x="9441639" y="6127339"/>
            <a:ext cx="2750362" cy="492443"/>
          </a:xfrm>
          <a:prstGeom prst="rect">
            <a:avLst/>
          </a:prstGeom>
          <a:noFill/>
        </p:spPr>
        <p:txBody>
          <a:bodyPr wrap="square" rtlCol="0">
            <a:spAutoFit/>
          </a:bodyPr>
          <a:lstStyle/>
          <a:p>
            <a:r>
              <a:rPr lang="en-US" sz="1400" dirty="0">
                <a:solidFill>
                  <a:srgbClr val="95C11F"/>
                </a:solidFill>
                <a:latin typeface="Open Sans SemiBold" pitchFamily="2" charset="0"/>
                <a:ea typeface="Open Sans SemiBold" pitchFamily="2" charset="0"/>
                <a:cs typeface="Open Sans SemiBold" pitchFamily="2" charset="0"/>
              </a:rPr>
              <a:t>Project progress </a:t>
            </a:r>
            <a:r>
              <a:rPr lang="en-US" sz="1400" b="0" i="1" dirty="0">
                <a:solidFill>
                  <a:srgbClr val="95C11F"/>
                </a:solidFill>
                <a:latin typeface="Open Sans Light" pitchFamily="2" charset="0"/>
                <a:ea typeface="Open Sans Light" pitchFamily="2" charset="0"/>
                <a:cs typeface="Open Sans Light" pitchFamily="2" charset="0"/>
              </a:rPr>
              <a:t>March 2025</a:t>
            </a:r>
            <a:endParaRPr lang="en-US" sz="1400" dirty="0">
              <a:solidFill>
                <a:srgbClr val="95C11F"/>
              </a:solidFill>
              <a:ea typeface="Open Sans" panose="020B0606030504020204" pitchFamily="34" charset="0"/>
              <a:cs typeface="Open Sans" panose="020B0606030504020204" pitchFamily="34" charset="0"/>
            </a:endParaRPr>
          </a:p>
          <a:p>
            <a:pPr algn="l"/>
            <a:endParaRPr lang="sv-SE" sz="1200" b="1" dirty="0">
              <a:solidFill>
                <a:srgbClr val="95948B"/>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783249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9286FE-EE78-59CC-E29B-0C088C99AFE0}"/>
              </a:ext>
            </a:extLst>
          </p:cNvPr>
          <p:cNvSpPr>
            <a:spLocks noGrp="1"/>
          </p:cNvSpPr>
          <p:nvPr>
            <p:ph type="title"/>
          </p:nvPr>
        </p:nvSpPr>
        <p:spPr/>
        <p:txBody>
          <a:bodyPr/>
          <a:lstStyle/>
          <a:p>
            <a:r>
              <a:rPr lang="en-GB" dirty="0"/>
              <a:t>TEXAD</a:t>
            </a:r>
          </a:p>
        </p:txBody>
      </p:sp>
      <p:pic>
        <p:nvPicPr>
          <p:cNvPr id="4" name="Picture 3" descr="A blue flag with yellow stars and a green rectangle&#10;&#10;Description automatically generated">
            <a:extLst>
              <a:ext uri="{FF2B5EF4-FFF2-40B4-BE49-F238E27FC236}">
                <a16:creationId xmlns:a16="http://schemas.microsoft.com/office/drawing/2014/main" id="{DDED12CB-532C-F461-8FD9-3E6E58CEB185}"/>
              </a:ext>
            </a:extLst>
          </p:cNvPr>
          <p:cNvPicPr>
            <a:picLocks noChangeAspect="1"/>
          </p:cNvPicPr>
          <p:nvPr/>
        </p:nvPicPr>
        <p:blipFill>
          <a:blip r:embed="rId3"/>
          <a:stretch>
            <a:fillRect/>
          </a:stretch>
        </p:blipFill>
        <p:spPr>
          <a:xfrm>
            <a:off x="9441638" y="0"/>
            <a:ext cx="2750362" cy="987310"/>
          </a:xfrm>
          <a:prstGeom prst="rect">
            <a:avLst/>
          </a:prstGeom>
        </p:spPr>
      </p:pic>
      <p:sp>
        <p:nvSpPr>
          <p:cNvPr id="5" name="Content Placeholder 3">
            <a:extLst>
              <a:ext uri="{FF2B5EF4-FFF2-40B4-BE49-F238E27FC236}">
                <a16:creationId xmlns:a16="http://schemas.microsoft.com/office/drawing/2014/main" id="{920B608E-725E-7A41-B735-BA73009BD5B5}"/>
              </a:ext>
            </a:extLst>
          </p:cNvPr>
          <p:cNvSpPr txBox="1">
            <a:spLocks/>
          </p:cNvSpPr>
          <p:nvPr/>
        </p:nvSpPr>
        <p:spPr>
          <a:xfrm>
            <a:off x="838202" y="1589474"/>
            <a:ext cx="5598693" cy="361637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Open Sans ExtraBold"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dirty="0">
                <a:solidFill>
                  <a:srgbClr val="95C11F"/>
                </a:solidFill>
                <a:latin typeface="Open Sans SemiBold" pitchFamily="2" charset="0"/>
                <a:ea typeface="Open Sans SemiBold" pitchFamily="2" charset="0"/>
                <a:cs typeface="Open Sans SemiBold" pitchFamily="2" charset="0"/>
              </a:rPr>
              <a:t>Good Practice 4 </a:t>
            </a:r>
          </a:p>
          <a:p>
            <a:pPr marL="0" indent="0">
              <a:lnSpc>
                <a:spcPct val="100000"/>
              </a:lnSpc>
              <a:buNone/>
            </a:pPr>
            <a:endParaRPr lang="en-US" dirty="0">
              <a:solidFill>
                <a:srgbClr val="95C11F"/>
              </a:solidFill>
              <a:ea typeface="Open Sans" panose="020B0606030504020204" pitchFamily="34" charset="0"/>
              <a:cs typeface="Open Sans" panose="020B0606030504020204" pitchFamily="34" charset="0"/>
            </a:endParaRPr>
          </a:p>
          <a:p>
            <a:pPr marL="0" indent="0">
              <a:lnSpc>
                <a:spcPct val="100000"/>
              </a:lnSpc>
              <a:buNone/>
            </a:pPr>
            <a:r>
              <a:rPr lang="en-GB" sz="2400" dirty="0">
                <a:solidFill>
                  <a:srgbClr val="494F57"/>
                </a:solidFill>
                <a:latin typeface="Roboto" panose="02000000000000000000" pitchFamily="2" charset="0"/>
              </a:rPr>
              <a:t>The Prato Textile hub</a:t>
            </a:r>
          </a:p>
          <a:p>
            <a:pPr marL="0" indent="0">
              <a:lnSpc>
                <a:spcPct val="100000"/>
              </a:lnSpc>
              <a:buNone/>
            </a:pPr>
            <a:r>
              <a:rPr lang="en-GB" sz="2000" b="0" dirty="0">
                <a:solidFill>
                  <a:srgbClr val="494F57"/>
                </a:solidFill>
                <a:latin typeface="Roboto" panose="02000000000000000000" pitchFamily="2" charset="0"/>
              </a:rPr>
              <a:t>By Prato Circular City (see GP6 ), focusing on the funding and infrastructure to establish the main Italian textile hub in Prato – consolidating the role of the Prato district as a technological and operational hub for textile recycling at a European level.</a:t>
            </a:r>
          </a:p>
        </p:txBody>
      </p:sp>
      <p:sp>
        <p:nvSpPr>
          <p:cNvPr id="7" name="textruta 6">
            <a:extLst>
              <a:ext uri="{FF2B5EF4-FFF2-40B4-BE49-F238E27FC236}">
                <a16:creationId xmlns:a16="http://schemas.microsoft.com/office/drawing/2014/main" id="{E3016825-D4EA-0246-892D-369A2B10954E}"/>
              </a:ext>
            </a:extLst>
          </p:cNvPr>
          <p:cNvSpPr txBox="1"/>
          <p:nvPr/>
        </p:nvSpPr>
        <p:spPr>
          <a:xfrm>
            <a:off x="9441639" y="6127339"/>
            <a:ext cx="2750362" cy="492443"/>
          </a:xfrm>
          <a:prstGeom prst="rect">
            <a:avLst/>
          </a:prstGeom>
          <a:noFill/>
        </p:spPr>
        <p:txBody>
          <a:bodyPr wrap="square" rtlCol="0">
            <a:spAutoFit/>
          </a:bodyPr>
          <a:lstStyle/>
          <a:p>
            <a:r>
              <a:rPr lang="en-US" sz="1400" dirty="0">
                <a:solidFill>
                  <a:srgbClr val="95C11F"/>
                </a:solidFill>
                <a:latin typeface="Open Sans SemiBold" pitchFamily="2" charset="0"/>
                <a:ea typeface="Open Sans SemiBold" pitchFamily="2" charset="0"/>
                <a:cs typeface="Open Sans SemiBold" pitchFamily="2" charset="0"/>
              </a:rPr>
              <a:t>Project progress </a:t>
            </a:r>
            <a:r>
              <a:rPr lang="en-US" sz="1400" b="0" i="1" dirty="0">
                <a:solidFill>
                  <a:srgbClr val="95C11F"/>
                </a:solidFill>
                <a:latin typeface="Open Sans Light" pitchFamily="2" charset="0"/>
                <a:ea typeface="Open Sans Light" pitchFamily="2" charset="0"/>
                <a:cs typeface="Open Sans Light" pitchFamily="2" charset="0"/>
              </a:rPr>
              <a:t>March 2025</a:t>
            </a:r>
            <a:endParaRPr lang="en-US" sz="1400" dirty="0">
              <a:solidFill>
                <a:srgbClr val="95C11F"/>
              </a:solidFill>
              <a:ea typeface="Open Sans" panose="020B0606030504020204" pitchFamily="34" charset="0"/>
              <a:cs typeface="Open Sans" panose="020B0606030504020204" pitchFamily="34" charset="0"/>
            </a:endParaRPr>
          </a:p>
          <a:p>
            <a:pPr algn="l"/>
            <a:endParaRPr lang="sv-SE" sz="1200" b="1" dirty="0">
              <a:solidFill>
                <a:srgbClr val="95948B"/>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4126776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9286FE-EE78-59CC-E29B-0C088C99AFE0}"/>
              </a:ext>
            </a:extLst>
          </p:cNvPr>
          <p:cNvSpPr>
            <a:spLocks noGrp="1"/>
          </p:cNvSpPr>
          <p:nvPr>
            <p:ph type="title"/>
          </p:nvPr>
        </p:nvSpPr>
        <p:spPr/>
        <p:txBody>
          <a:bodyPr/>
          <a:lstStyle/>
          <a:p>
            <a:r>
              <a:rPr lang="en-GB" dirty="0"/>
              <a:t>TEXAD</a:t>
            </a:r>
          </a:p>
        </p:txBody>
      </p:sp>
      <p:pic>
        <p:nvPicPr>
          <p:cNvPr id="4" name="Picture 3" descr="A blue flag with yellow stars and a green rectangle&#10;&#10;Description automatically generated">
            <a:extLst>
              <a:ext uri="{FF2B5EF4-FFF2-40B4-BE49-F238E27FC236}">
                <a16:creationId xmlns:a16="http://schemas.microsoft.com/office/drawing/2014/main" id="{DDED12CB-532C-F461-8FD9-3E6E58CEB185}"/>
              </a:ext>
            </a:extLst>
          </p:cNvPr>
          <p:cNvPicPr>
            <a:picLocks noChangeAspect="1"/>
          </p:cNvPicPr>
          <p:nvPr/>
        </p:nvPicPr>
        <p:blipFill>
          <a:blip r:embed="rId3"/>
          <a:stretch>
            <a:fillRect/>
          </a:stretch>
        </p:blipFill>
        <p:spPr>
          <a:xfrm>
            <a:off x="9441638" y="0"/>
            <a:ext cx="2750362" cy="987310"/>
          </a:xfrm>
          <a:prstGeom prst="rect">
            <a:avLst/>
          </a:prstGeom>
        </p:spPr>
      </p:pic>
      <p:sp>
        <p:nvSpPr>
          <p:cNvPr id="5" name="Content Placeholder 3">
            <a:extLst>
              <a:ext uri="{FF2B5EF4-FFF2-40B4-BE49-F238E27FC236}">
                <a16:creationId xmlns:a16="http://schemas.microsoft.com/office/drawing/2014/main" id="{920B608E-725E-7A41-B735-BA73009BD5B5}"/>
              </a:ext>
            </a:extLst>
          </p:cNvPr>
          <p:cNvSpPr txBox="1">
            <a:spLocks/>
          </p:cNvSpPr>
          <p:nvPr/>
        </p:nvSpPr>
        <p:spPr>
          <a:xfrm>
            <a:off x="838202" y="1589474"/>
            <a:ext cx="6513093" cy="392415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Open Sans ExtraBold"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dirty="0">
                <a:solidFill>
                  <a:srgbClr val="95C11F"/>
                </a:solidFill>
                <a:latin typeface="Open Sans SemiBold" pitchFamily="2" charset="0"/>
                <a:ea typeface="Open Sans SemiBold" pitchFamily="2" charset="0"/>
                <a:cs typeface="Open Sans SemiBold" pitchFamily="2" charset="0"/>
              </a:rPr>
              <a:t>Good Practice 5 </a:t>
            </a:r>
          </a:p>
          <a:p>
            <a:pPr marL="0" indent="0">
              <a:lnSpc>
                <a:spcPct val="100000"/>
              </a:lnSpc>
              <a:buNone/>
            </a:pPr>
            <a:endParaRPr lang="en-US" dirty="0">
              <a:solidFill>
                <a:srgbClr val="95C11F"/>
              </a:solidFill>
              <a:ea typeface="Open Sans" panose="020B0606030504020204" pitchFamily="34" charset="0"/>
              <a:cs typeface="Open Sans" panose="020B0606030504020204" pitchFamily="34" charset="0"/>
            </a:endParaRPr>
          </a:p>
          <a:p>
            <a:pPr marL="0" indent="0">
              <a:lnSpc>
                <a:spcPct val="100000"/>
              </a:lnSpc>
              <a:buNone/>
            </a:pPr>
            <a:r>
              <a:rPr lang="en-GB" sz="2400" dirty="0">
                <a:solidFill>
                  <a:srgbClr val="494F57"/>
                </a:solidFill>
                <a:latin typeface="Roboto" panose="02000000000000000000" pitchFamily="2" charset="0"/>
              </a:rPr>
              <a:t>GIDA Public-Private Partnership</a:t>
            </a:r>
          </a:p>
          <a:p>
            <a:pPr marL="0" indent="0">
              <a:lnSpc>
                <a:spcPct val="100000"/>
              </a:lnSpc>
              <a:buNone/>
            </a:pPr>
            <a:r>
              <a:rPr lang="en-GB" sz="2000" b="0" dirty="0">
                <a:solidFill>
                  <a:srgbClr val="494F57"/>
                </a:solidFill>
                <a:latin typeface="Roboto" panose="02000000000000000000" pitchFamily="2" charset="0"/>
              </a:rPr>
              <a:t>By the Municipality of Prato and the regional industrial confederation, showing a model for collaboration in sustainable waster waste management. Through its facilities, GIDA manages all the wastewater from both the industry and the citizens. The facilities process up to 50 million cubic meters of wastewater annually, with a portion being recycled back into the textile industry.</a:t>
            </a:r>
          </a:p>
        </p:txBody>
      </p:sp>
      <p:sp>
        <p:nvSpPr>
          <p:cNvPr id="7" name="textruta 6">
            <a:extLst>
              <a:ext uri="{FF2B5EF4-FFF2-40B4-BE49-F238E27FC236}">
                <a16:creationId xmlns:a16="http://schemas.microsoft.com/office/drawing/2014/main" id="{86623272-DDEE-9649-86E0-70C97F3CBA8C}"/>
              </a:ext>
            </a:extLst>
          </p:cNvPr>
          <p:cNvSpPr txBox="1"/>
          <p:nvPr/>
        </p:nvSpPr>
        <p:spPr>
          <a:xfrm>
            <a:off x="9441639" y="6127339"/>
            <a:ext cx="2750362" cy="492443"/>
          </a:xfrm>
          <a:prstGeom prst="rect">
            <a:avLst/>
          </a:prstGeom>
          <a:noFill/>
        </p:spPr>
        <p:txBody>
          <a:bodyPr wrap="square" rtlCol="0">
            <a:spAutoFit/>
          </a:bodyPr>
          <a:lstStyle/>
          <a:p>
            <a:r>
              <a:rPr lang="en-US" sz="1400" dirty="0">
                <a:solidFill>
                  <a:srgbClr val="95C11F"/>
                </a:solidFill>
                <a:latin typeface="Open Sans SemiBold" pitchFamily="2" charset="0"/>
                <a:ea typeface="Open Sans SemiBold" pitchFamily="2" charset="0"/>
                <a:cs typeface="Open Sans SemiBold" pitchFamily="2" charset="0"/>
              </a:rPr>
              <a:t>Project progress </a:t>
            </a:r>
            <a:r>
              <a:rPr lang="en-US" sz="1400" b="0" i="1" dirty="0">
                <a:solidFill>
                  <a:srgbClr val="95C11F"/>
                </a:solidFill>
                <a:latin typeface="Open Sans Light" pitchFamily="2" charset="0"/>
                <a:ea typeface="Open Sans Light" pitchFamily="2" charset="0"/>
                <a:cs typeface="Open Sans Light" pitchFamily="2" charset="0"/>
              </a:rPr>
              <a:t>March 2025</a:t>
            </a:r>
            <a:endParaRPr lang="en-US" sz="1400" dirty="0">
              <a:solidFill>
                <a:srgbClr val="95C11F"/>
              </a:solidFill>
              <a:ea typeface="Open Sans" panose="020B0606030504020204" pitchFamily="34" charset="0"/>
              <a:cs typeface="Open Sans" panose="020B0606030504020204" pitchFamily="34" charset="0"/>
            </a:endParaRPr>
          </a:p>
          <a:p>
            <a:pPr algn="l"/>
            <a:endParaRPr lang="sv-SE" sz="1200" b="1" dirty="0">
              <a:solidFill>
                <a:srgbClr val="95948B"/>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79397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9286FE-EE78-59CC-E29B-0C088C99AFE0}"/>
              </a:ext>
            </a:extLst>
          </p:cNvPr>
          <p:cNvSpPr>
            <a:spLocks noGrp="1"/>
          </p:cNvSpPr>
          <p:nvPr>
            <p:ph type="title"/>
          </p:nvPr>
        </p:nvSpPr>
        <p:spPr/>
        <p:txBody>
          <a:bodyPr/>
          <a:lstStyle/>
          <a:p>
            <a:r>
              <a:rPr lang="en-GB" dirty="0"/>
              <a:t>TEXAD</a:t>
            </a:r>
          </a:p>
        </p:txBody>
      </p:sp>
      <p:pic>
        <p:nvPicPr>
          <p:cNvPr id="4" name="Picture 3" descr="A blue flag with yellow stars and a green rectangle&#10;&#10;Description automatically generated">
            <a:extLst>
              <a:ext uri="{FF2B5EF4-FFF2-40B4-BE49-F238E27FC236}">
                <a16:creationId xmlns:a16="http://schemas.microsoft.com/office/drawing/2014/main" id="{DDED12CB-532C-F461-8FD9-3E6E58CEB185}"/>
              </a:ext>
            </a:extLst>
          </p:cNvPr>
          <p:cNvPicPr>
            <a:picLocks noChangeAspect="1"/>
          </p:cNvPicPr>
          <p:nvPr/>
        </p:nvPicPr>
        <p:blipFill>
          <a:blip r:embed="rId3"/>
          <a:stretch>
            <a:fillRect/>
          </a:stretch>
        </p:blipFill>
        <p:spPr>
          <a:xfrm>
            <a:off x="9441638" y="0"/>
            <a:ext cx="2750362" cy="987310"/>
          </a:xfrm>
          <a:prstGeom prst="rect">
            <a:avLst/>
          </a:prstGeom>
        </p:spPr>
      </p:pic>
      <p:sp>
        <p:nvSpPr>
          <p:cNvPr id="5" name="Content Placeholder 3">
            <a:extLst>
              <a:ext uri="{FF2B5EF4-FFF2-40B4-BE49-F238E27FC236}">
                <a16:creationId xmlns:a16="http://schemas.microsoft.com/office/drawing/2014/main" id="{920B608E-725E-7A41-B735-BA73009BD5B5}"/>
              </a:ext>
            </a:extLst>
          </p:cNvPr>
          <p:cNvSpPr txBox="1">
            <a:spLocks/>
          </p:cNvSpPr>
          <p:nvPr/>
        </p:nvSpPr>
        <p:spPr>
          <a:xfrm>
            <a:off x="838202" y="1589474"/>
            <a:ext cx="6513093" cy="4488408"/>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Open Sans ExtraBold"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dirty="0">
                <a:solidFill>
                  <a:srgbClr val="95C11F"/>
                </a:solidFill>
                <a:latin typeface="Open Sans SemiBold" pitchFamily="2" charset="0"/>
                <a:ea typeface="Open Sans SemiBold" pitchFamily="2" charset="0"/>
                <a:cs typeface="Open Sans SemiBold" pitchFamily="2" charset="0"/>
              </a:rPr>
              <a:t>Good Practice 6 </a:t>
            </a:r>
          </a:p>
          <a:p>
            <a:pPr marL="0" indent="0">
              <a:lnSpc>
                <a:spcPct val="100000"/>
              </a:lnSpc>
              <a:buNone/>
            </a:pPr>
            <a:endParaRPr lang="en-US" dirty="0">
              <a:solidFill>
                <a:srgbClr val="95C11F"/>
              </a:solidFill>
              <a:ea typeface="Open Sans" panose="020B0606030504020204" pitchFamily="34" charset="0"/>
              <a:cs typeface="Open Sans" panose="020B0606030504020204" pitchFamily="34" charset="0"/>
            </a:endParaRPr>
          </a:p>
          <a:p>
            <a:pPr marL="0" indent="0">
              <a:lnSpc>
                <a:spcPct val="100000"/>
              </a:lnSpc>
              <a:buNone/>
            </a:pPr>
            <a:r>
              <a:rPr lang="en-GB" sz="2400" dirty="0">
                <a:solidFill>
                  <a:srgbClr val="494F57"/>
                </a:solidFill>
                <a:latin typeface="Roboto" panose="02000000000000000000" pitchFamily="2" charset="0"/>
              </a:rPr>
              <a:t>Prato Circular City</a:t>
            </a:r>
          </a:p>
          <a:p>
            <a:pPr marL="0" indent="0">
              <a:lnSpc>
                <a:spcPct val="100000"/>
              </a:lnSpc>
              <a:buNone/>
            </a:pPr>
            <a:r>
              <a:rPr lang="en-GB" sz="2000" b="0" dirty="0">
                <a:solidFill>
                  <a:srgbClr val="494F57"/>
                </a:solidFill>
                <a:latin typeface="Roboto" panose="02000000000000000000" pitchFamily="2" charset="0"/>
              </a:rPr>
              <a:t>Designing sustainability at the urban level, by the municipality of Prato. A Good Practice concerning how to accelerate the transition to the circular economy.  The project has two main objectives:</a:t>
            </a:r>
          </a:p>
          <a:p>
            <a:pPr marL="0" indent="0">
              <a:lnSpc>
                <a:spcPct val="100000"/>
              </a:lnSpc>
              <a:buNone/>
            </a:pPr>
            <a:r>
              <a:rPr lang="en-GB" sz="2000" b="0" dirty="0">
                <a:solidFill>
                  <a:srgbClr val="494F57"/>
                </a:solidFill>
                <a:latin typeface="Roboto" panose="02000000000000000000" pitchFamily="2" charset="0"/>
              </a:rPr>
              <a:t>1. Strengthening the image of Prato as a "circular city".</a:t>
            </a:r>
          </a:p>
          <a:p>
            <a:pPr marL="0" indent="0">
              <a:lnSpc>
                <a:spcPct val="100000"/>
              </a:lnSpc>
              <a:buNone/>
            </a:pPr>
            <a:r>
              <a:rPr lang="en-GB" sz="2000" b="0" dirty="0">
                <a:solidFill>
                  <a:srgbClr val="494F57"/>
                </a:solidFill>
                <a:latin typeface="Roboto" panose="02000000000000000000" pitchFamily="2" charset="0"/>
              </a:rPr>
              <a:t>2. Establishing a permanent forum to promote shared circular economy actions and to build a governance model of circular city.</a:t>
            </a:r>
          </a:p>
        </p:txBody>
      </p:sp>
      <p:sp>
        <p:nvSpPr>
          <p:cNvPr id="7" name="textruta 6">
            <a:extLst>
              <a:ext uri="{FF2B5EF4-FFF2-40B4-BE49-F238E27FC236}">
                <a16:creationId xmlns:a16="http://schemas.microsoft.com/office/drawing/2014/main" id="{EC9FAD40-AC96-CD4A-AB88-E9A2CF4C9F63}"/>
              </a:ext>
            </a:extLst>
          </p:cNvPr>
          <p:cNvSpPr txBox="1"/>
          <p:nvPr/>
        </p:nvSpPr>
        <p:spPr>
          <a:xfrm>
            <a:off x="9441639" y="6127339"/>
            <a:ext cx="2750362" cy="492443"/>
          </a:xfrm>
          <a:prstGeom prst="rect">
            <a:avLst/>
          </a:prstGeom>
          <a:noFill/>
        </p:spPr>
        <p:txBody>
          <a:bodyPr wrap="square" rtlCol="0">
            <a:spAutoFit/>
          </a:bodyPr>
          <a:lstStyle/>
          <a:p>
            <a:r>
              <a:rPr lang="en-US" sz="1400" dirty="0">
                <a:solidFill>
                  <a:srgbClr val="95C11F"/>
                </a:solidFill>
                <a:latin typeface="Open Sans SemiBold" pitchFamily="2" charset="0"/>
                <a:ea typeface="Open Sans SemiBold" pitchFamily="2" charset="0"/>
                <a:cs typeface="Open Sans SemiBold" pitchFamily="2" charset="0"/>
              </a:rPr>
              <a:t>Project progress </a:t>
            </a:r>
            <a:r>
              <a:rPr lang="en-US" sz="1400" b="0" i="1" dirty="0">
                <a:solidFill>
                  <a:srgbClr val="95C11F"/>
                </a:solidFill>
                <a:latin typeface="Open Sans Light" pitchFamily="2" charset="0"/>
                <a:ea typeface="Open Sans Light" pitchFamily="2" charset="0"/>
                <a:cs typeface="Open Sans Light" pitchFamily="2" charset="0"/>
              </a:rPr>
              <a:t>March 2025</a:t>
            </a:r>
            <a:endParaRPr lang="en-US" sz="1400" dirty="0">
              <a:solidFill>
                <a:srgbClr val="95C11F"/>
              </a:solidFill>
              <a:ea typeface="Open Sans" panose="020B0606030504020204" pitchFamily="34" charset="0"/>
              <a:cs typeface="Open Sans" panose="020B0606030504020204" pitchFamily="34" charset="0"/>
            </a:endParaRPr>
          </a:p>
          <a:p>
            <a:pPr algn="l"/>
            <a:endParaRPr lang="sv-SE" sz="1200" b="1" dirty="0">
              <a:solidFill>
                <a:srgbClr val="95948B"/>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868091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9286FE-EE78-59CC-E29B-0C088C99AFE0}"/>
              </a:ext>
            </a:extLst>
          </p:cNvPr>
          <p:cNvSpPr>
            <a:spLocks noGrp="1"/>
          </p:cNvSpPr>
          <p:nvPr>
            <p:ph type="title"/>
          </p:nvPr>
        </p:nvSpPr>
        <p:spPr/>
        <p:txBody>
          <a:bodyPr/>
          <a:lstStyle/>
          <a:p>
            <a:r>
              <a:rPr lang="en-GB" dirty="0"/>
              <a:t>TEXAD</a:t>
            </a:r>
          </a:p>
        </p:txBody>
      </p:sp>
      <p:pic>
        <p:nvPicPr>
          <p:cNvPr id="4" name="Picture 3" descr="A blue flag with yellow stars and a green rectangle&#10;&#10;Description automatically generated">
            <a:extLst>
              <a:ext uri="{FF2B5EF4-FFF2-40B4-BE49-F238E27FC236}">
                <a16:creationId xmlns:a16="http://schemas.microsoft.com/office/drawing/2014/main" id="{DDED12CB-532C-F461-8FD9-3E6E58CEB185}"/>
              </a:ext>
            </a:extLst>
          </p:cNvPr>
          <p:cNvPicPr>
            <a:picLocks noChangeAspect="1"/>
          </p:cNvPicPr>
          <p:nvPr/>
        </p:nvPicPr>
        <p:blipFill>
          <a:blip r:embed="rId3"/>
          <a:stretch>
            <a:fillRect/>
          </a:stretch>
        </p:blipFill>
        <p:spPr>
          <a:xfrm>
            <a:off x="9441638" y="0"/>
            <a:ext cx="2750362" cy="987310"/>
          </a:xfrm>
          <a:prstGeom prst="rect">
            <a:avLst/>
          </a:prstGeom>
        </p:spPr>
      </p:pic>
      <p:sp>
        <p:nvSpPr>
          <p:cNvPr id="5" name="Content Placeholder 3">
            <a:extLst>
              <a:ext uri="{FF2B5EF4-FFF2-40B4-BE49-F238E27FC236}">
                <a16:creationId xmlns:a16="http://schemas.microsoft.com/office/drawing/2014/main" id="{920B608E-725E-7A41-B735-BA73009BD5B5}"/>
              </a:ext>
            </a:extLst>
          </p:cNvPr>
          <p:cNvSpPr txBox="1">
            <a:spLocks/>
          </p:cNvSpPr>
          <p:nvPr/>
        </p:nvSpPr>
        <p:spPr>
          <a:xfrm>
            <a:off x="838200" y="1601831"/>
            <a:ext cx="6874042" cy="4621778"/>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Open Sans ExtraBold"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dirty="0">
                <a:solidFill>
                  <a:srgbClr val="95C11F"/>
                </a:solidFill>
                <a:latin typeface="Open Sans SemiBold" pitchFamily="2" charset="0"/>
                <a:ea typeface="Open Sans SemiBold" pitchFamily="2" charset="0"/>
                <a:cs typeface="Open Sans SemiBold" pitchFamily="2" charset="0"/>
              </a:rPr>
              <a:t>ITWs</a:t>
            </a:r>
            <a:endParaRPr lang="en-US" sz="1800" b="0" i="1" dirty="0">
              <a:solidFill>
                <a:srgbClr val="95C11F"/>
              </a:solidFill>
              <a:latin typeface="Open Sans Light" pitchFamily="2" charset="0"/>
              <a:ea typeface="Open Sans Light" pitchFamily="2" charset="0"/>
              <a:cs typeface="Open Sans Light" pitchFamily="2" charset="0"/>
            </a:endParaRPr>
          </a:p>
          <a:p>
            <a:pPr marL="0" indent="0">
              <a:lnSpc>
                <a:spcPct val="100000"/>
              </a:lnSpc>
              <a:buNone/>
            </a:pPr>
            <a:endParaRPr lang="en-US" sz="2000" b="0" i="0" u="none" strike="noStrike" baseline="0" dirty="0">
              <a:solidFill>
                <a:srgbClr val="95C11F"/>
              </a:solidFill>
              <a:latin typeface="Open Sans" pitchFamily="2" charset="0"/>
              <a:ea typeface="Open Sans" pitchFamily="2" charset="0"/>
              <a:cs typeface="Open Sans" pitchFamily="2" charset="0"/>
            </a:endParaRPr>
          </a:p>
          <a:p>
            <a:pPr marL="0" indent="0">
              <a:lnSpc>
                <a:spcPct val="100000"/>
              </a:lnSpc>
              <a:buNone/>
            </a:pPr>
            <a:r>
              <a:rPr lang="en-GB" sz="2400" i="0" u="none" strike="noStrike" baseline="0" dirty="0">
                <a:latin typeface="Roboto" panose="02000000000000000000" pitchFamily="2" charset="0"/>
              </a:rPr>
              <a:t>Four International Thematic Workshops </a:t>
            </a:r>
          </a:p>
          <a:p>
            <a:pPr marL="0" indent="0">
              <a:lnSpc>
                <a:spcPct val="100000"/>
              </a:lnSpc>
              <a:buNone/>
            </a:pPr>
            <a:r>
              <a:rPr lang="en-GB" sz="2000" b="0" dirty="0">
                <a:latin typeface="Roboto" panose="02000000000000000000" pitchFamily="2" charset="0"/>
              </a:rPr>
              <a:t>Four ITWs are scheduled – in conjunction with the remaining study visits to Mataró, Enschede, </a:t>
            </a:r>
            <a:r>
              <a:rPr lang="en-GB" sz="2000" b="0" dirty="0" err="1">
                <a:latin typeface="Roboto" panose="02000000000000000000" pitchFamily="2" charset="0"/>
              </a:rPr>
              <a:t>Stara</a:t>
            </a:r>
            <a:r>
              <a:rPr lang="en-GB" sz="2000" b="0" dirty="0">
                <a:latin typeface="Roboto" panose="02000000000000000000" pitchFamily="2" charset="0"/>
              </a:rPr>
              <a:t> Zagora, and Santa Tirso/</a:t>
            </a:r>
            <a:r>
              <a:rPr lang="en-GB" sz="2000" b="0" dirty="0" err="1">
                <a:latin typeface="Roboto" panose="02000000000000000000" pitchFamily="2" charset="0"/>
              </a:rPr>
              <a:t>Podkarpackie</a:t>
            </a:r>
            <a:r>
              <a:rPr lang="en-GB" sz="2000" b="0" dirty="0">
                <a:latin typeface="Roboto" panose="02000000000000000000" pitchFamily="2" charset="0"/>
              </a:rPr>
              <a:t> region. Each ITW will address one single topic: </a:t>
            </a:r>
          </a:p>
          <a:p>
            <a:pPr>
              <a:lnSpc>
                <a:spcPct val="100000"/>
              </a:lnSpc>
            </a:pPr>
            <a:r>
              <a:rPr lang="en-GB" sz="2000" b="0" dirty="0">
                <a:latin typeface="Open Sans Medium" pitchFamily="2" charset="0"/>
                <a:ea typeface="Open Sans Medium" pitchFamily="2" charset="0"/>
                <a:cs typeface="Open Sans Medium" pitchFamily="2" charset="0"/>
              </a:rPr>
              <a:t>Funding</a:t>
            </a:r>
          </a:p>
          <a:p>
            <a:pPr>
              <a:lnSpc>
                <a:spcPct val="100000"/>
              </a:lnSpc>
            </a:pPr>
            <a:r>
              <a:rPr lang="en-GB" sz="2000" b="0" dirty="0">
                <a:latin typeface="Open Sans Medium" pitchFamily="2" charset="0"/>
                <a:ea typeface="Open Sans Medium" pitchFamily="2" charset="0"/>
                <a:cs typeface="Open Sans Medium" pitchFamily="2" charset="0"/>
              </a:rPr>
              <a:t>Monitoring and legislation implementation</a:t>
            </a:r>
          </a:p>
          <a:p>
            <a:pPr>
              <a:lnSpc>
                <a:spcPct val="100000"/>
              </a:lnSpc>
            </a:pPr>
            <a:r>
              <a:rPr lang="en-GB" sz="2000" b="0" dirty="0">
                <a:latin typeface="Open Sans Medium" pitchFamily="2" charset="0"/>
                <a:ea typeface="Open Sans Medium" pitchFamily="2" charset="0"/>
                <a:cs typeface="Open Sans Medium" pitchFamily="2" charset="0"/>
              </a:rPr>
              <a:t>Consumer and business awareness</a:t>
            </a:r>
          </a:p>
          <a:p>
            <a:pPr>
              <a:lnSpc>
                <a:spcPct val="100000"/>
              </a:lnSpc>
            </a:pPr>
            <a:r>
              <a:rPr lang="en-GB" sz="2000" b="0" dirty="0">
                <a:latin typeface="Open Sans Medium" pitchFamily="2" charset="0"/>
                <a:ea typeface="Open Sans Medium" pitchFamily="2" charset="0"/>
                <a:cs typeface="Open Sans Medium" pitchFamily="2" charset="0"/>
              </a:rPr>
              <a:t>Infrastructure and facilities. </a:t>
            </a:r>
          </a:p>
        </p:txBody>
      </p:sp>
      <p:sp>
        <p:nvSpPr>
          <p:cNvPr id="6" name="textruta 5">
            <a:extLst>
              <a:ext uri="{FF2B5EF4-FFF2-40B4-BE49-F238E27FC236}">
                <a16:creationId xmlns:a16="http://schemas.microsoft.com/office/drawing/2014/main" id="{4023D2F5-35DB-6647-97A2-04285B1F4856}"/>
              </a:ext>
            </a:extLst>
          </p:cNvPr>
          <p:cNvSpPr txBox="1"/>
          <p:nvPr/>
        </p:nvSpPr>
        <p:spPr>
          <a:xfrm>
            <a:off x="9441639" y="6127339"/>
            <a:ext cx="2750362" cy="492443"/>
          </a:xfrm>
          <a:prstGeom prst="rect">
            <a:avLst/>
          </a:prstGeom>
          <a:noFill/>
        </p:spPr>
        <p:txBody>
          <a:bodyPr wrap="square" rtlCol="0">
            <a:spAutoFit/>
          </a:bodyPr>
          <a:lstStyle/>
          <a:p>
            <a:r>
              <a:rPr lang="en-US" sz="1400" dirty="0">
                <a:solidFill>
                  <a:srgbClr val="95C11F"/>
                </a:solidFill>
                <a:latin typeface="Open Sans SemiBold" pitchFamily="2" charset="0"/>
                <a:ea typeface="Open Sans SemiBold" pitchFamily="2" charset="0"/>
                <a:cs typeface="Open Sans SemiBold" pitchFamily="2" charset="0"/>
              </a:rPr>
              <a:t>Project progress </a:t>
            </a:r>
            <a:r>
              <a:rPr lang="en-US" sz="1400" b="0" i="1" dirty="0">
                <a:solidFill>
                  <a:srgbClr val="95C11F"/>
                </a:solidFill>
                <a:latin typeface="Open Sans Light" pitchFamily="2" charset="0"/>
                <a:ea typeface="Open Sans Light" pitchFamily="2" charset="0"/>
                <a:cs typeface="Open Sans Light" pitchFamily="2" charset="0"/>
              </a:rPr>
              <a:t>March 2025</a:t>
            </a:r>
            <a:endParaRPr lang="en-US" sz="1400" dirty="0">
              <a:solidFill>
                <a:srgbClr val="95C11F"/>
              </a:solidFill>
              <a:ea typeface="Open Sans" panose="020B0606030504020204" pitchFamily="34" charset="0"/>
              <a:cs typeface="Open Sans" panose="020B0606030504020204" pitchFamily="34" charset="0"/>
            </a:endParaRPr>
          </a:p>
          <a:p>
            <a:pPr algn="l"/>
            <a:endParaRPr lang="sv-SE" sz="1200" b="1" dirty="0">
              <a:solidFill>
                <a:srgbClr val="95948B"/>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34327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9286FE-EE78-59CC-E29B-0C088C99AFE0}"/>
              </a:ext>
            </a:extLst>
          </p:cNvPr>
          <p:cNvSpPr>
            <a:spLocks noGrp="1"/>
          </p:cNvSpPr>
          <p:nvPr>
            <p:ph type="title"/>
          </p:nvPr>
        </p:nvSpPr>
        <p:spPr/>
        <p:txBody>
          <a:bodyPr/>
          <a:lstStyle/>
          <a:p>
            <a:r>
              <a:rPr lang="en-GB" dirty="0"/>
              <a:t>TEXAD</a:t>
            </a:r>
          </a:p>
        </p:txBody>
      </p:sp>
      <p:pic>
        <p:nvPicPr>
          <p:cNvPr id="4" name="Picture 3" descr="A blue flag with yellow stars and a green rectangle&#10;&#10;Description automatically generated">
            <a:extLst>
              <a:ext uri="{FF2B5EF4-FFF2-40B4-BE49-F238E27FC236}">
                <a16:creationId xmlns:a16="http://schemas.microsoft.com/office/drawing/2014/main" id="{DDED12CB-532C-F461-8FD9-3E6E58CEB185}"/>
              </a:ext>
            </a:extLst>
          </p:cNvPr>
          <p:cNvPicPr>
            <a:picLocks noChangeAspect="1"/>
          </p:cNvPicPr>
          <p:nvPr/>
        </p:nvPicPr>
        <p:blipFill>
          <a:blip r:embed="rId3"/>
          <a:stretch>
            <a:fillRect/>
          </a:stretch>
        </p:blipFill>
        <p:spPr>
          <a:xfrm>
            <a:off x="9441638" y="0"/>
            <a:ext cx="2750362" cy="987310"/>
          </a:xfrm>
          <a:prstGeom prst="rect">
            <a:avLst/>
          </a:prstGeom>
        </p:spPr>
      </p:pic>
      <p:sp>
        <p:nvSpPr>
          <p:cNvPr id="5" name="Content Placeholder 3">
            <a:extLst>
              <a:ext uri="{FF2B5EF4-FFF2-40B4-BE49-F238E27FC236}">
                <a16:creationId xmlns:a16="http://schemas.microsoft.com/office/drawing/2014/main" id="{920B608E-725E-7A41-B735-BA73009BD5B5}"/>
              </a:ext>
            </a:extLst>
          </p:cNvPr>
          <p:cNvSpPr txBox="1">
            <a:spLocks/>
          </p:cNvSpPr>
          <p:nvPr/>
        </p:nvSpPr>
        <p:spPr>
          <a:xfrm>
            <a:off x="838200" y="1601831"/>
            <a:ext cx="5525530" cy="341119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Open Sans ExtraBold"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dirty="0">
                <a:solidFill>
                  <a:srgbClr val="95C11F"/>
                </a:solidFill>
                <a:latin typeface="Open Sans SemiBold" pitchFamily="2" charset="0"/>
                <a:ea typeface="Open Sans SemiBold" pitchFamily="2" charset="0"/>
                <a:cs typeface="Open Sans SemiBold" pitchFamily="2" charset="0"/>
              </a:rPr>
              <a:t>Social media</a:t>
            </a:r>
            <a:endParaRPr lang="en-US" sz="1800" b="0" i="1" dirty="0">
              <a:solidFill>
                <a:srgbClr val="95C11F"/>
              </a:solidFill>
              <a:latin typeface="Open Sans Light" pitchFamily="2" charset="0"/>
              <a:ea typeface="Open Sans Light" pitchFamily="2" charset="0"/>
              <a:cs typeface="Open Sans Light" pitchFamily="2" charset="0"/>
            </a:endParaRPr>
          </a:p>
          <a:p>
            <a:pPr marL="0" indent="0">
              <a:lnSpc>
                <a:spcPct val="100000"/>
              </a:lnSpc>
              <a:buNone/>
            </a:pPr>
            <a:endParaRPr lang="en-US" sz="2000" b="0" i="0" u="none" strike="noStrike" baseline="0" dirty="0">
              <a:solidFill>
                <a:srgbClr val="95C11F"/>
              </a:solidFill>
              <a:latin typeface="Open Sans" pitchFamily="2" charset="0"/>
              <a:ea typeface="Open Sans" pitchFamily="2" charset="0"/>
              <a:cs typeface="Open Sans" pitchFamily="2" charset="0"/>
            </a:endParaRPr>
          </a:p>
          <a:p>
            <a:pPr marL="0" indent="0">
              <a:lnSpc>
                <a:spcPct val="100000"/>
              </a:lnSpc>
              <a:buNone/>
            </a:pPr>
            <a:r>
              <a:rPr lang="en-GB" sz="2400" i="0" u="none" strike="noStrike" baseline="0" dirty="0">
                <a:latin typeface="Roboto" panose="02000000000000000000" pitchFamily="2" charset="0"/>
              </a:rPr>
              <a:t>Web</a:t>
            </a:r>
            <a:r>
              <a:rPr lang="en-GB" sz="2400" dirty="0">
                <a:latin typeface="Roboto" panose="02000000000000000000" pitchFamily="2" charset="0"/>
              </a:rPr>
              <a:t> site </a:t>
            </a:r>
            <a:endParaRPr lang="en-GB" sz="2400" b="0" dirty="0">
              <a:latin typeface="Roboto" panose="02000000000000000000" pitchFamily="2" charset="0"/>
            </a:endParaRPr>
          </a:p>
          <a:p>
            <a:pPr marL="0" indent="0">
              <a:lnSpc>
                <a:spcPct val="100000"/>
              </a:lnSpc>
              <a:buNone/>
            </a:pPr>
            <a:r>
              <a:rPr lang="en-GB" sz="2000" b="0" dirty="0">
                <a:latin typeface="Roboto" panose="02000000000000000000" pitchFamily="2" charset="0"/>
              </a:rPr>
              <a:t>Up and running at: </a:t>
            </a:r>
            <a:r>
              <a:rPr lang="en-GB" sz="2000" b="0" dirty="0">
                <a:latin typeface="Roboto" panose="02000000000000000000" pitchFamily="2" charset="0"/>
                <a:hlinkClick r:id="rId4">
                  <a:extLst>
                    <a:ext uri="{A12FA001-AC4F-418D-AE19-62706E023703}">
                      <ahyp:hlinkClr xmlns:ahyp="http://schemas.microsoft.com/office/drawing/2018/hyperlinkcolor" val="tx"/>
                    </a:ext>
                  </a:extLst>
                </a:hlinkClick>
              </a:rPr>
              <a:t>www.interregeurope.eu/texad</a:t>
            </a:r>
            <a:r>
              <a:rPr lang="en-GB" sz="2000" b="0" dirty="0">
                <a:latin typeface="Roboto" panose="02000000000000000000" pitchFamily="2" charset="0"/>
              </a:rPr>
              <a:t>. </a:t>
            </a:r>
          </a:p>
          <a:p>
            <a:pPr marL="0" indent="0">
              <a:lnSpc>
                <a:spcPct val="100000"/>
              </a:lnSpc>
              <a:buNone/>
            </a:pPr>
            <a:r>
              <a:rPr lang="en-GB" sz="2000" b="0" dirty="0">
                <a:latin typeface="Roboto" panose="02000000000000000000" pitchFamily="2" charset="0"/>
              </a:rPr>
              <a:t>Here you find background and facts, as well as articles and more about current events.</a:t>
            </a:r>
          </a:p>
          <a:p>
            <a:pPr marL="0" indent="0">
              <a:lnSpc>
                <a:spcPct val="100000"/>
              </a:lnSpc>
              <a:buNone/>
            </a:pPr>
            <a:endParaRPr lang="en-GB" sz="1800" b="0" i="0" u="none" strike="noStrike" baseline="0" dirty="0">
              <a:solidFill>
                <a:srgbClr val="494F57"/>
              </a:solidFill>
              <a:latin typeface="Roboto" panose="02000000000000000000" pitchFamily="2" charset="0"/>
            </a:endParaRPr>
          </a:p>
        </p:txBody>
      </p:sp>
      <p:pic>
        <p:nvPicPr>
          <p:cNvPr id="7" name="Bildobjekt 6" descr="En bild som visar typografi, Grafik, Teckensnitt, mönster&#10;&#10;Automatiskt genererad beskrivning">
            <a:extLst>
              <a:ext uri="{FF2B5EF4-FFF2-40B4-BE49-F238E27FC236}">
                <a16:creationId xmlns:a16="http://schemas.microsoft.com/office/drawing/2014/main" id="{0C69A47C-1841-1446-AC27-5F0423989E75}"/>
              </a:ext>
            </a:extLst>
          </p:cNvPr>
          <p:cNvPicPr>
            <a:picLocks noChangeAspect="1"/>
          </p:cNvPicPr>
          <p:nvPr/>
        </p:nvPicPr>
        <p:blipFill>
          <a:blip r:embed="rId5"/>
          <a:stretch>
            <a:fillRect/>
          </a:stretch>
        </p:blipFill>
        <p:spPr>
          <a:xfrm>
            <a:off x="7604759" y="2241758"/>
            <a:ext cx="2638992" cy="2638992"/>
          </a:xfrm>
          <a:prstGeom prst="rect">
            <a:avLst/>
          </a:prstGeom>
        </p:spPr>
      </p:pic>
      <p:sp>
        <p:nvSpPr>
          <p:cNvPr id="6" name="textruta 5">
            <a:extLst>
              <a:ext uri="{FF2B5EF4-FFF2-40B4-BE49-F238E27FC236}">
                <a16:creationId xmlns:a16="http://schemas.microsoft.com/office/drawing/2014/main" id="{272B7CBE-1DA4-5D4B-B010-9E309C6F4A96}"/>
              </a:ext>
            </a:extLst>
          </p:cNvPr>
          <p:cNvSpPr txBox="1"/>
          <p:nvPr/>
        </p:nvSpPr>
        <p:spPr>
          <a:xfrm>
            <a:off x="9441639" y="6127339"/>
            <a:ext cx="2750362" cy="492443"/>
          </a:xfrm>
          <a:prstGeom prst="rect">
            <a:avLst/>
          </a:prstGeom>
          <a:noFill/>
        </p:spPr>
        <p:txBody>
          <a:bodyPr wrap="square" rtlCol="0">
            <a:spAutoFit/>
          </a:bodyPr>
          <a:lstStyle/>
          <a:p>
            <a:r>
              <a:rPr lang="en-US" sz="1400" dirty="0">
                <a:solidFill>
                  <a:srgbClr val="95C11F"/>
                </a:solidFill>
                <a:latin typeface="Open Sans SemiBold" pitchFamily="2" charset="0"/>
                <a:ea typeface="Open Sans SemiBold" pitchFamily="2" charset="0"/>
                <a:cs typeface="Open Sans SemiBold" pitchFamily="2" charset="0"/>
              </a:rPr>
              <a:t>Project progress </a:t>
            </a:r>
            <a:r>
              <a:rPr lang="en-US" sz="1400" b="0" i="1" dirty="0">
                <a:solidFill>
                  <a:srgbClr val="95C11F"/>
                </a:solidFill>
                <a:latin typeface="Open Sans Light" pitchFamily="2" charset="0"/>
                <a:ea typeface="Open Sans Light" pitchFamily="2" charset="0"/>
                <a:cs typeface="Open Sans Light" pitchFamily="2" charset="0"/>
              </a:rPr>
              <a:t>March 2025</a:t>
            </a:r>
            <a:endParaRPr lang="en-US" sz="1400" dirty="0">
              <a:solidFill>
                <a:srgbClr val="95C11F"/>
              </a:solidFill>
              <a:ea typeface="Open Sans" panose="020B0606030504020204" pitchFamily="34" charset="0"/>
              <a:cs typeface="Open Sans" panose="020B0606030504020204" pitchFamily="34" charset="0"/>
            </a:endParaRPr>
          </a:p>
          <a:p>
            <a:pPr algn="l"/>
            <a:endParaRPr lang="sv-SE" sz="1200" b="1" dirty="0">
              <a:solidFill>
                <a:srgbClr val="95948B"/>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676277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9286FE-EE78-59CC-E29B-0C088C99AFE0}"/>
              </a:ext>
            </a:extLst>
          </p:cNvPr>
          <p:cNvSpPr>
            <a:spLocks noGrp="1"/>
          </p:cNvSpPr>
          <p:nvPr>
            <p:ph type="title"/>
          </p:nvPr>
        </p:nvSpPr>
        <p:spPr/>
        <p:txBody>
          <a:bodyPr/>
          <a:lstStyle/>
          <a:p>
            <a:r>
              <a:rPr lang="en-GB" dirty="0"/>
              <a:t>TEXAD</a:t>
            </a:r>
          </a:p>
        </p:txBody>
      </p:sp>
      <p:pic>
        <p:nvPicPr>
          <p:cNvPr id="4" name="Picture 3" descr="A blue flag with yellow stars and a green rectangle&#10;&#10;Description automatically generated">
            <a:extLst>
              <a:ext uri="{FF2B5EF4-FFF2-40B4-BE49-F238E27FC236}">
                <a16:creationId xmlns:a16="http://schemas.microsoft.com/office/drawing/2014/main" id="{DDED12CB-532C-F461-8FD9-3E6E58CEB185}"/>
              </a:ext>
            </a:extLst>
          </p:cNvPr>
          <p:cNvPicPr>
            <a:picLocks noChangeAspect="1"/>
          </p:cNvPicPr>
          <p:nvPr/>
        </p:nvPicPr>
        <p:blipFill>
          <a:blip r:embed="rId3"/>
          <a:stretch>
            <a:fillRect/>
          </a:stretch>
        </p:blipFill>
        <p:spPr>
          <a:xfrm>
            <a:off x="9441638" y="0"/>
            <a:ext cx="2750362" cy="987310"/>
          </a:xfrm>
          <a:prstGeom prst="rect">
            <a:avLst/>
          </a:prstGeom>
        </p:spPr>
      </p:pic>
      <p:pic>
        <p:nvPicPr>
          <p:cNvPr id="6" name="Picture 6">
            <a:extLst>
              <a:ext uri="{FF2B5EF4-FFF2-40B4-BE49-F238E27FC236}">
                <a16:creationId xmlns:a16="http://schemas.microsoft.com/office/drawing/2014/main" id="{BCFB62CD-CA75-CD46-9D56-634C44D5E8F4}"/>
              </a:ext>
            </a:extLst>
          </p:cNvPr>
          <p:cNvPicPr>
            <a:picLocks noChangeAspect="1" noChangeArrowheads="1"/>
          </p:cNvPicPr>
          <p:nvPr/>
        </p:nvPicPr>
        <p:blipFill>
          <a:blip r:embed="rId4"/>
          <a:srcRect/>
          <a:stretch/>
        </p:blipFill>
        <p:spPr bwMode="auto">
          <a:xfrm>
            <a:off x="6088904" y="1352435"/>
            <a:ext cx="5753811" cy="345422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7CDDA027-EA01-B34D-8712-E8953114A82E}"/>
              </a:ext>
            </a:extLst>
          </p:cNvPr>
          <p:cNvSpPr txBox="1">
            <a:spLocks/>
          </p:cNvSpPr>
          <p:nvPr/>
        </p:nvSpPr>
        <p:spPr>
          <a:xfrm>
            <a:off x="838203" y="1592612"/>
            <a:ext cx="5261919" cy="263149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Open Sans ExtraBold"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dirty="0">
                <a:solidFill>
                  <a:srgbClr val="95C11F"/>
                </a:solidFill>
                <a:latin typeface="Open Sans SemiBold" pitchFamily="2" charset="0"/>
                <a:ea typeface="Open Sans SemiBold" pitchFamily="2" charset="0"/>
                <a:cs typeface="Open Sans SemiBold" pitchFamily="2" charset="0"/>
              </a:rPr>
              <a:t>Social media</a:t>
            </a:r>
            <a:endParaRPr lang="en-US" sz="1800" b="0" i="1" dirty="0">
              <a:solidFill>
                <a:srgbClr val="95C11F"/>
              </a:solidFill>
              <a:latin typeface="Open Sans Light" pitchFamily="2" charset="0"/>
              <a:ea typeface="Open Sans Light" pitchFamily="2" charset="0"/>
              <a:cs typeface="Open Sans Light" pitchFamily="2" charset="0"/>
            </a:endParaRPr>
          </a:p>
          <a:p>
            <a:pPr marL="0" indent="0">
              <a:lnSpc>
                <a:spcPct val="100000"/>
              </a:lnSpc>
              <a:buNone/>
            </a:pPr>
            <a:endParaRPr lang="en-GB" sz="2400" dirty="0">
              <a:solidFill>
                <a:srgbClr val="494F57"/>
              </a:solidFill>
              <a:latin typeface="Roboto" panose="02000000000000000000" pitchFamily="2" charset="0"/>
            </a:endParaRPr>
          </a:p>
          <a:p>
            <a:pPr marL="0" indent="0">
              <a:lnSpc>
                <a:spcPct val="100000"/>
              </a:lnSpc>
              <a:buNone/>
            </a:pPr>
            <a:r>
              <a:rPr lang="en-GB" sz="2400" i="0" u="none" strike="noStrike" baseline="0" dirty="0">
                <a:solidFill>
                  <a:srgbClr val="494F57"/>
                </a:solidFill>
                <a:latin typeface="Roboto" panose="02000000000000000000" pitchFamily="2" charset="0"/>
              </a:rPr>
              <a:t>Social media </a:t>
            </a:r>
            <a:endParaRPr lang="en-GB" sz="2400" b="0" dirty="0">
              <a:solidFill>
                <a:srgbClr val="494F57"/>
              </a:solidFill>
              <a:latin typeface="Roboto" panose="02000000000000000000" pitchFamily="2" charset="0"/>
            </a:endParaRPr>
          </a:p>
          <a:p>
            <a:pPr marL="0" indent="0">
              <a:lnSpc>
                <a:spcPct val="100000"/>
              </a:lnSpc>
              <a:buNone/>
            </a:pPr>
            <a:r>
              <a:rPr lang="en-GB" sz="2000" b="0" i="0" u="none" strike="noStrike" baseline="0" dirty="0">
                <a:solidFill>
                  <a:srgbClr val="494F57"/>
                </a:solidFill>
                <a:latin typeface="Roboto" panose="02000000000000000000" pitchFamily="2" charset="0"/>
              </a:rPr>
              <a:t>Up and running. </a:t>
            </a:r>
            <a:br>
              <a:rPr lang="en-GB" sz="2000" b="0" dirty="0">
                <a:solidFill>
                  <a:srgbClr val="494F57"/>
                </a:solidFill>
                <a:latin typeface="Roboto" panose="02000000000000000000" pitchFamily="2" charset="0"/>
              </a:rPr>
            </a:br>
            <a:r>
              <a:rPr lang="en-GB" sz="2000" b="0" i="0" u="none" strike="noStrike" baseline="0" dirty="0">
                <a:solidFill>
                  <a:srgbClr val="494F57"/>
                </a:solidFill>
                <a:latin typeface="Roboto" panose="02000000000000000000" pitchFamily="2" charset="0"/>
              </a:rPr>
              <a:t>These include </a:t>
            </a:r>
            <a:r>
              <a:rPr lang="en-GB" sz="2000" i="0" u="none" strike="noStrike" baseline="0" dirty="0">
                <a:solidFill>
                  <a:srgbClr val="494F57"/>
                </a:solidFill>
                <a:latin typeface="Roboto" panose="02000000000000000000" pitchFamily="2" charset="0"/>
              </a:rPr>
              <a:t>LinkedIn</a:t>
            </a:r>
            <a:r>
              <a:rPr lang="en-GB" sz="2000" b="0" i="0" u="none" strike="noStrike" baseline="0" dirty="0">
                <a:solidFill>
                  <a:srgbClr val="494F57"/>
                </a:solidFill>
                <a:latin typeface="Roboto" panose="02000000000000000000" pitchFamily="2" charset="0"/>
              </a:rPr>
              <a:t>, </a:t>
            </a:r>
            <a:r>
              <a:rPr lang="en-GB" sz="2000" i="0" u="none" strike="noStrike" baseline="0" dirty="0">
                <a:solidFill>
                  <a:srgbClr val="494F57"/>
                </a:solidFill>
                <a:latin typeface="Roboto" panose="02000000000000000000" pitchFamily="2" charset="0"/>
              </a:rPr>
              <a:t>Instagram</a:t>
            </a:r>
            <a:r>
              <a:rPr lang="en-GB" sz="2000" b="0" i="0" u="none" strike="noStrike" baseline="0" dirty="0">
                <a:solidFill>
                  <a:srgbClr val="494F57"/>
                </a:solidFill>
                <a:latin typeface="Roboto" panose="02000000000000000000" pitchFamily="2" charset="0"/>
              </a:rPr>
              <a:t>, and </a:t>
            </a:r>
            <a:r>
              <a:rPr lang="en-GB" sz="2000" i="0" u="none" strike="noStrike" baseline="0" dirty="0">
                <a:solidFill>
                  <a:srgbClr val="494F57"/>
                </a:solidFill>
                <a:latin typeface="Roboto" panose="02000000000000000000" pitchFamily="2" charset="0"/>
              </a:rPr>
              <a:t>Facebook</a:t>
            </a:r>
            <a:r>
              <a:rPr lang="en-GB" sz="2000" b="0" dirty="0">
                <a:solidFill>
                  <a:srgbClr val="494F57"/>
                </a:solidFill>
                <a:latin typeface="Roboto" panose="02000000000000000000" pitchFamily="2" charset="0"/>
              </a:rPr>
              <a:t>.</a:t>
            </a:r>
            <a:endParaRPr lang="en-GB" sz="2000" b="0" i="0" u="none" strike="noStrike" baseline="0" dirty="0">
              <a:solidFill>
                <a:srgbClr val="494F57"/>
              </a:solidFill>
              <a:latin typeface="Roboto" panose="02000000000000000000" pitchFamily="2" charset="0"/>
            </a:endParaRPr>
          </a:p>
        </p:txBody>
      </p:sp>
      <p:sp>
        <p:nvSpPr>
          <p:cNvPr id="8" name="textruta 7">
            <a:extLst>
              <a:ext uri="{FF2B5EF4-FFF2-40B4-BE49-F238E27FC236}">
                <a16:creationId xmlns:a16="http://schemas.microsoft.com/office/drawing/2014/main" id="{4026A1A0-9601-7744-A318-1EB24A25FDB6}"/>
              </a:ext>
            </a:extLst>
          </p:cNvPr>
          <p:cNvSpPr txBox="1"/>
          <p:nvPr/>
        </p:nvSpPr>
        <p:spPr>
          <a:xfrm>
            <a:off x="9441639" y="6127339"/>
            <a:ext cx="2750362" cy="492443"/>
          </a:xfrm>
          <a:prstGeom prst="rect">
            <a:avLst/>
          </a:prstGeom>
          <a:noFill/>
        </p:spPr>
        <p:txBody>
          <a:bodyPr wrap="square" rtlCol="0">
            <a:spAutoFit/>
          </a:bodyPr>
          <a:lstStyle/>
          <a:p>
            <a:r>
              <a:rPr lang="en-US" sz="1400" dirty="0">
                <a:solidFill>
                  <a:srgbClr val="95C11F"/>
                </a:solidFill>
                <a:latin typeface="Open Sans SemiBold" pitchFamily="2" charset="0"/>
                <a:ea typeface="Open Sans SemiBold" pitchFamily="2" charset="0"/>
                <a:cs typeface="Open Sans SemiBold" pitchFamily="2" charset="0"/>
              </a:rPr>
              <a:t>Project progress </a:t>
            </a:r>
            <a:r>
              <a:rPr lang="en-US" sz="1400" b="0" i="1" dirty="0">
                <a:solidFill>
                  <a:srgbClr val="95C11F"/>
                </a:solidFill>
                <a:latin typeface="Open Sans Light" pitchFamily="2" charset="0"/>
                <a:ea typeface="Open Sans Light" pitchFamily="2" charset="0"/>
                <a:cs typeface="Open Sans Light" pitchFamily="2" charset="0"/>
              </a:rPr>
              <a:t>March 2025</a:t>
            </a:r>
            <a:endParaRPr lang="en-US" sz="1400" dirty="0">
              <a:solidFill>
                <a:srgbClr val="95C11F"/>
              </a:solidFill>
              <a:ea typeface="Open Sans" panose="020B0606030504020204" pitchFamily="34" charset="0"/>
              <a:cs typeface="Open Sans" panose="020B0606030504020204" pitchFamily="34" charset="0"/>
            </a:endParaRPr>
          </a:p>
          <a:p>
            <a:pPr algn="l"/>
            <a:endParaRPr lang="sv-SE" sz="1200" b="1" dirty="0">
              <a:solidFill>
                <a:srgbClr val="95948B"/>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613387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9286FE-EE78-59CC-E29B-0C088C99AFE0}"/>
              </a:ext>
            </a:extLst>
          </p:cNvPr>
          <p:cNvSpPr>
            <a:spLocks noGrp="1"/>
          </p:cNvSpPr>
          <p:nvPr>
            <p:ph type="title"/>
          </p:nvPr>
        </p:nvSpPr>
        <p:spPr/>
        <p:txBody>
          <a:bodyPr/>
          <a:lstStyle/>
          <a:p>
            <a:r>
              <a:rPr lang="en-GB" dirty="0"/>
              <a:t>TEXAD</a:t>
            </a:r>
          </a:p>
        </p:txBody>
      </p:sp>
      <p:pic>
        <p:nvPicPr>
          <p:cNvPr id="4" name="Picture 3" descr="A blue flag with yellow stars and a green rectangle&#10;&#10;Description automatically generated">
            <a:extLst>
              <a:ext uri="{FF2B5EF4-FFF2-40B4-BE49-F238E27FC236}">
                <a16:creationId xmlns:a16="http://schemas.microsoft.com/office/drawing/2014/main" id="{DDED12CB-532C-F461-8FD9-3E6E58CEB185}"/>
              </a:ext>
            </a:extLst>
          </p:cNvPr>
          <p:cNvPicPr>
            <a:picLocks noChangeAspect="1"/>
          </p:cNvPicPr>
          <p:nvPr/>
        </p:nvPicPr>
        <p:blipFill>
          <a:blip r:embed="rId3"/>
          <a:stretch>
            <a:fillRect/>
          </a:stretch>
        </p:blipFill>
        <p:spPr>
          <a:xfrm>
            <a:off x="9441638" y="0"/>
            <a:ext cx="2750362" cy="987310"/>
          </a:xfrm>
          <a:prstGeom prst="rect">
            <a:avLst/>
          </a:prstGeom>
        </p:spPr>
      </p:pic>
      <p:sp>
        <p:nvSpPr>
          <p:cNvPr id="5" name="Content Placeholder 3">
            <a:extLst>
              <a:ext uri="{FF2B5EF4-FFF2-40B4-BE49-F238E27FC236}">
                <a16:creationId xmlns:a16="http://schemas.microsoft.com/office/drawing/2014/main" id="{920B608E-725E-7A41-B735-BA73009BD5B5}"/>
              </a:ext>
            </a:extLst>
          </p:cNvPr>
          <p:cNvSpPr txBox="1">
            <a:spLocks/>
          </p:cNvSpPr>
          <p:nvPr/>
        </p:nvSpPr>
        <p:spPr>
          <a:xfrm>
            <a:off x="838200" y="1589474"/>
            <a:ext cx="4740383" cy="3103414"/>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Open Sans ExtraBold"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dirty="0">
                <a:solidFill>
                  <a:srgbClr val="95C11F"/>
                </a:solidFill>
                <a:latin typeface="Open Sans SemiBold" pitchFamily="2" charset="0"/>
                <a:ea typeface="Open Sans SemiBold" pitchFamily="2" charset="0"/>
                <a:cs typeface="Open Sans SemiBold" pitchFamily="2" charset="0"/>
              </a:rPr>
              <a:t>Social media</a:t>
            </a:r>
            <a:endParaRPr lang="en-US" sz="1800" b="0" i="1" dirty="0">
              <a:solidFill>
                <a:srgbClr val="95C11F"/>
              </a:solidFill>
              <a:latin typeface="Open Sans Light" pitchFamily="2" charset="0"/>
              <a:ea typeface="Open Sans Light" pitchFamily="2" charset="0"/>
              <a:cs typeface="Open Sans Light" pitchFamily="2" charset="0"/>
            </a:endParaRPr>
          </a:p>
          <a:p>
            <a:pPr marL="0" indent="0">
              <a:lnSpc>
                <a:spcPct val="100000"/>
              </a:lnSpc>
              <a:buNone/>
            </a:pPr>
            <a:endParaRPr lang="en-US" sz="2400" b="0" i="1" dirty="0">
              <a:solidFill>
                <a:srgbClr val="95C11F"/>
              </a:solidFill>
              <a:latin typeface="Open Sans Light" pitchFamily="2" charset="0"/>
              <a:ea typeface="Open Sans Light" pitchFamily="2" charset="0"/>
              <a:cs typeface="Open Sans Light" pitchFamily="2" charset="0"/>
            </a:endParaRPr>
          </a:p>
          <a:p>
            <a:pPr marL="0" indent="0">
              <a:lnSpc>
                <a:spcPct val="100000"/>
              </a:lnSpc>
              <a:buNone/>
            </a:pPr>
            <a:r>
              <a:rPr lang="en-GB" sz="2000" dirty="0">
                <a:solidFill>
                  <a:srgbClr val="494F57"/>
                </a:solidFill>
                <a:latin typeface="Roboto" panose="02000000000000000000" pitchFamily="2" charset="0"/>
              </a:rPr>
              <a:t>Newsletter</a:t>
            </a:r>
            <a:r>
              <a:rPr lang="en-GB" sz="2000" b="0" dirty="0">
                <a:solidFill>
                  <a:srgbClr val="494F57"/>
                </a:solidFill>
                <a:latin typeface="Roboto" panose="02000000000000000000" pitchFamily="2" charset="0"/>
              </a:rPr>
              <a:t> </a:t>
            </a:r>
          </a:p>
          <a:p>
            <a:pPr marL="0" indent="0">
              <a:lnSpc>
                <a:spcPct val="100000"/>
              </a:lnSpc>
              <a:buNone/>
            </a:pPr>
            <a:r>
              <a:rPr lang="en-GB" sz="2000" b="0" dirty="0">
                <a:solidFill>
                  <a:srgbClr val="494F57"/>
                </a:solidFill>
                <a:latin typeface="Roboto" panose="02000000000000000000" pitchFamily="2" charset="0"/>
              </a:rPr>
              <a:t>Four published editions.</a:t>
            </a:r>
            <a:br>
              <a:rPr lang="en-GB" sz="2000" b="0" dirty="0">
                <a:solidFill>
                  <a:srgbClr val="494F57"/>
                </a:solidFill>
                <a:latin typeface="Roboto" panose="02000000000000000000" pitchFamily="2" charset="0"/>
              </a:rPr>
            </a:br>
            <a:r>
              <a:rPr lang="en-GB" sz="2000" b="0" i="0" u="none" strike="noStrike" baseline="0" dirty="0">
                <a:solidFill>
                  <a:srgbClr val="494F57"/>
                </a:solidFill>
                <a:latin typeface="Roboto" panose="02000000000000000000" pitchFamily="2" charset="0"/>
              </a:rPr>
              <a:t>Some </a:t>
            </a:r>
            <a:r>
              <a:rPr lang="en-GB" sz="2000" b="0" dirty="0">
                <a:solidFill>
                  <a:srgbClr val="494F57"/>
                </a:solidFill>
                <a:latin typeface="Roboto" panose="02000000000000000000" pitchFamily="2" charset="0"/>
              </a:rPr>
              <a:t>30+ subscribers.</a:t>
            </a:r>
          </a:p>
          <a:p>
            <a:pPr marL="0" indent="0">
              <a:lnSpc>
                <a:spcPct val="100000"/>
              </a:lnSpc>
              <a:buNone/>
            </a:pPr>
            <a:r>
              <a:rPr lang="en-GB" sz="2000" b="0" i="0" u="none" strike="noStrike" baseline="0" dirty="0">
                <a:solidFill>
                  <a:srgbClr val="494F57"/>
                </a:solidFill>
                <a:latin typeface="Roboto" panose="02000000000000000000" pitchFamily="2" charset="0"/>
              </a:rPr>
              <a:t>Use QR code to subscribe.</a:t>
            </a:r>
          </a:p>
          <a:p>
            <a:pPr>
              <a:lnSpc>
                <a:spcPct val="100000"/>
              </a:lnSpc>
            </a:pPr>
            <a:endParaRPr lang="en-GB" sz="1800" b="0" i="0" u="none" strike="noStrike" baseline="0" dirty="0">
              <a:solidFill>
                <a:srgbClr val="494F57"/>
              </a:solidFill>
              <a:latin typeface="Roboto" panose="02000000000000000000" pitchFamily="2" charset="0"/>
            </a:endParaRPr>
          </a:p>
        </p:txBody>
      </p:sp>
      <p:pic>
        <p:nvPicPr>
          <p:cNvPr id="6" name="Picture 6">
            <a:extLst>
              <a:ext uri="{FF2B5EF4-FFF2-40B4-BE49-F238E27FC236}">
                <a16:creationId xmlns:a16="http://schemas.microsoft.com/office/drawing/2014/main" id="{949D624D-DB3A-1644-ADB0-21798A6BA38C}"/>
              </a:ext>
            </a:extLst>
          </p:cNvPr>
          <p:cNvPicPr>
            <a:picLocks noChangeAspect="1" noChangeArrowheads="1"/>
          </p:cNvPicPr>
          <p:nvPr/>
        </p:nvPicPr>
        <p:blipFill>
          <a:blip r:embed="rId4"/>
          <a:srcRect/>
          <a:stretch/>
        </p:blipFill>
        <p:spPr bwMode="auto">
          <a:xfrm>
            <a:off x="6267428" y="1190151"/>
            <a:ext cx="4740383" cy="4592731"/>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6" descr="En bild som visar typografi, mönster, Grafik, Teckensnitt&#10;&#10;Automatiskt genererad beskrivning">
            <a:extLst>
              <a:ext uri="{FF2B5EF4-FFF2-40B4-BE49-F238E27FC236}">
                <a16:creationId xmlns:a16="http://schemas.microsoft.com/office/drawing/2014/main" id="{7ADBD560-3955-A04F-BD3B-1CF91F28C346}"/>
              </a:ext>
            </a:extLst>
          </p:cNvPr>
          <p:cNvPicPr>
            <a:picLocks noChangeAspect="1"/>
          </p:cNvPicPr>
          <p:nvPr/>
        </p:nvPicPr>
        <p:blipFill>
          <a:blip r:embed="rId5"/>
          <a:stretch>
            <a:fillRect/>
          </a:stretch>
        </p:blipFill>
        <p:spPr>
          <a:xfrm>
            <a:off x="4051986" y="3347050"/>
            <a:ext cx="1446771" cy="1446771"/>
          </a:xfrm>
          <a:prstGeom prst="rect">
            <a:avLst/>
          </a:prstGeom>
        </p:spPr>
      </p:pic>
      <p:sp>
        <p:nvSpPr>
          <p:cNvPr id="8" name="textruta 7">
            <a:extLst>
              <a:ext uri="{FF2B5EF4-FFF2-40B4-BE49-F238E27FC236}">
                <a16:creationId xmlns:a16="http://schemas.microsoft.com/office/drawing/2014/main" id="{BA8DC1B2-93D8-A647-8E52-28B7FC3F645A}"/>
              </a:ext>
            </a:extLst>
          </p:cNvPr>
          <p:cNvSpPr txBox="1"/>
          <p:nvPr/>
        </p:nvSpPr>
        <p:spPr>
          <a:xfrm>
            <a:off x="9441639" y="6127339"/>
            <a:ext cx="2750362" cy="492443"/>
          </a:xfrm>
          <a:prstGeom prst="rect">
            <a:avLst/>
          </a:prstGeom>
          <a:noFill/>
        </p:spPr>
        <p:txBody>
          <a:bodyPr wrap="square" rtlCol="0">
            <a:spAutoFit/>
          </a:bodyPr>
          <a:lstStyle/>
          <a:p>
            <a:r>
              <a:rPr lang="en-US" sz="1400" dirty="0">
                <a:solidFill>
                  <a:srgbClr val="95C11F"/>
                </a:solidFill>
                <a:latin typeface="Open Sans SemiBold" pitchFamily="2" charset="0"/>
                <a:ea typeface="Open Sans SemiBold" pitchFamily="2" charset="0"/>
                <a:cs typeface="Open Sans SemiBold" pitchFamily="2" charset="0"/>
              </a:rPr>
              <a:t>Project progress </a:t>
            </a:r>
            <a:r>
              <a:rPr lang="en-US" sz="1400" b="0" i="1" dirty="0">
                <a:solidFill>
                  <a:srgbClr val="95C11F"/>
                </a:solidFill>
                <a:latin typeface="Open Sans Light" pitchFamily="2" charset="0"/>
                <a:ea typeface="Open Sans Light" pitchFamily="2" charset="0"/>
                <a:cs typeface="Open Sans Light" pitchFamily="2" charset="0"/>
              </a:rPr>
              <a:t>March 2025</a:t>
            </a:r>
            <a:endParaRPr lang="en-US" sz="1400" dirty="0">
              <a:solidFill>
                <a:srgbClr val="95C11F"/>
              </a:solidFill>
              <a:ea typeface="Open Sans" panose="020B0606030504020204" pitchFamily="34" charset="0"/>
              <a:cs typeface="Open Sans" panose="020B0606030504020204" pitchFamily="34" charset="0"/>
            </a:endParaRPr>
          </a:p>
          <a:p>
            <a:pPr algn="l"/>
            <a:endParaRPr lang="sv-SE" sz="1200" b="1" dirty="0">
              <a:solidFill>
                <a:srgbClr val="95948B"/>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95669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9286FE-EE78-59CC-E29B-0C088C99AFE0}"/>
              </a:ext>
            </a:extLst>
          </p:cNvPr>
          <p:cNvSpPr>
            <a:spLocks noGrp="1"/>
          </p:cNvSpPr>
          <p:nvPr>
            <p:ph type="title"/>
          </p:nvPr>
        </p:nvSpPr>
        <p:spPr/>
        <p:txBody>
          <a:bodyPr/>
          <a:lstStyle/>
          <a:p>
            <a:r>
              <a:rPr lang="en-GB" dirty="0"/>
              <a:t>TEXAD</a:t>
            </a:r>
          </a:p>
        </p:txBody>
      </p:sp>
      <p:pic>
        <p:nvPicPr>
          <p:cNvPr id="4" name="Picture 3" descr="A blue flag with yellow stars and a green rectangle&#10;&#10;Description automatically generated">
            <a:extLst>
              <a:ext uri="{FF2B5EF4-FFF2-40B4-BE49-F238E27FC236}">
                <a16:creationId xmlns:a16="http://schemas.microsoft.com/office/drawing/2014/main" id="{DDED12CB-532C-F461-8FD9-3E6E58CEB185}"/>
              </a:ext>
            </a:extLst>
          </p:cNvPr>
          <p:cNvPicPr>
            <a:picLocks noChangeAspect="1"/>
          </p:cNvPicPr>
          <p:nvPr/>
        </p:nvPicPr>
        <p:blipFill>
          <a:blip r:embed="rId3"/>
          <a:stretch>
            <a:fillRect/>
          </a:stretch>
        </p:blipFill>
        <p:spPr>
          <a:xfrm>
            <a:off x="9441638" y="0"/>
            <a:ext cx="2750362" cy="987310"/>
          </a:xfrm>
          <a:prstGeom prst="rect">
            <a:avLst/>
          </a:prstGeom>
        </p:spPr>
      </p:pic>
      <p:sp>
        <p:nvSpPr>
          <p:cNvPr id="5" name="Content Placeholder 3">
            <a:extLst>
              <a:ext uri="{FF2B5EF4-FFF2-40B4-BE49-F238E27FC236}">
                <a16:creationId xmlns:a16="http://schemas.microsoft.com/office/drawing/2014/main" id="{920B608E-725E-7A41-B735-BA73009BD5B5}"/>
              </a:ext>
            </a:extLst>
          </p:cNvPr>
          <p:cNvSpPr txBox="1">
            <a:spLocks/>
          </p:cNvSpPr>
          <p:nvPr/>
        </p:nvSpPr>
        <p:spPr>
          <a:xfrm>
            <a:off x="838200" y="1589474"/>
            <a:ext cx="4302211" cy="229806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Open Sans ExtraBold"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dirty="0">
                <a:solidFill>
                  <a:srgbClr val="95C11F"/>
                </a:solidFill>
                <a:latin typeface="Open Sans SemiBold" pitchFamily="2" charset="0"/>
                <a:ea typeface="Open Sans SemiBold" pitchFamily="2" charset="0"/>
                <a:cs typeface="Open Sans SemiBold" pitchFamily="2" charset="0"/>
              </a:rPr>
              <a:t>Upcoming</a:t>
            </a:r>
            <a:endParaRPr lang="en-US" sz="2400" b="0" i="1" dirty="0">
              <a:solidFill>
                <a:srgbClr val="95C11F"/>
              </a:solidFill>
              <a:latin typeface="Open Sans Light" pitchFamily="2" charset="0"/>
              <a:ea typeface="Open Sans Light" pitchFamily="2" charset="0"/>
              <a:cs typeface="Open Sans Light" pitchFamily="2" charset="0"/>
            </a:endParaRPr>
          </a:p>
          <a:p>
            <a:pPr marL="0" indent="0">
              <a:lnSpc>
                <a:spcPct val="100000"/>
              </a:lnSpc>
              <a:buNone/>
            </a:pPr>
            <a:endParaRPr lang="en-GB" sz="2000" dirty="0">
              <a:solidFill>
                <a:srgbClr val="494F57"/>
              </a:solidFill>
              <a:latin typeface="Roboto" panose="02000000000000000000" pitchFamily="2" charset="0"/>
            </a:endParaRPr>
          </a:p>
          <a:p>
            <a:pPr marL="0" indent="0">
              <a:lnSpc>
                <a:spcPct val="100000"/>
              </a:lnSpc>
              <a:buNone/>
            </a:pPr>
            <a:r>
              <a:rPr lang="en-GB" sz="2000" dirty="0">
                <a:solidFill>
                  <a:srgbClr val="494F57"/>
                </a:solidFill>
                <a:latin typeface="Roboto" panose="02000000000000000000" pitchFamily="2" charset="0"/>
              </a:rPr>
              <a:t>Third meetup/study visits:</a:t>
            </a:r>
            <a:endParaRPr lang="en-GB" sz="2000" b="0" dirty="0">
              <a:solidFill>
                <a:srgbClr val="494F57"/>
              </a:solidFill>
              <a:latin typeface="Roboto" panose="02000000000000000000" pitchFamily="2" charset="0"/>
            </a:endParaRPr>
          </a:p>
          <a:p>
            <a:pPr marL="0" indent="0">
              <a:lnSpc>
                <a:spcPct val="100000"/>
              </a:lnSpc>
              <a:buNone/>
            </a:pPr>
            <a:r>
              <a:rPr lang="en-GB" sz="2000" b="0" i="0" u="none" strike="noStrike" baseline="0" dirty="0">
                <a:solidFill>
                  <a:srgbClr val="494F57"/>
                </a:solidFill>
                <a:latin typeface="Roboto" panose="02000000000000000000" pitchFamily="2" charset="0"/>
              </a:rPr>
              <a:t>Mataró, Spain. </a:t>
            </a:r>
            <a:r>
              <a:rPr lang="en-GB" sz="2000" b="0" i="0" u="none" strike="noStrike" baseline="0">
                <a:solidFill>
                  <a:srgbClr val="494F57"/>
                </a:solidFill>
                <a:latin typeface="Roboto" panose="02000000000000000000" pitchFamily="2" charset="0"/>
              </a:rPr>
              <a:t>September 2025.</a:t>
            </a:r>
            <a:endParaRPr lang="en-GB" sz="2000" b="0" i="0" u="none" strike="noStrike" baseline="0" dirty="0">
              <a:solidFill>
                <a:srgbClr val="494F57"/>
              </a:solidFill>
              <a:latin typeface="Roboto" panose="02000000000000000000" pitchFamily="2" charset="0"/>
            </a:endParaRPr>
          </a:p>
          <a:p>
            <a:pPr>
              <a:lnSpc>
                <a:spcPct val="100000"/>
              </a:lnSpc>
            </a:pPr>
            <a:endParaRPr lang="en-GB" sz="1800" b="0" i="0" u="none" strike="noStrike" baseline="0" dirty="0">
              <a:solidFill>
                <a:srgbClr val="494F57"/>
              </a:solidFill>
              <a:latin typeface="Roboto" panose="02000000000000000000" pitchFamily="2" charset="0"/>
            </a:endParaRPr>
          </a:p>
        </p:txBody>
      </p:sp>
      <p:sp>
        <p:nvSpPr>
          <p:cNvPr id="6" name="textruta 5">
            <a:extLst>
              <a:ext uri="{FF2B5EF4-FFF2-40B4-BE49-F238E27FC236}">
                <a16:creationId xmlns:a16="http://schemas.microsoft.com/office/drawing/2014/main" id="{089FFA92-81C5-114F-BB93-70CFB93AB772}"/>
              </a:ext>
            </a:extLst>
          </p:cNvPr>
          <p:cNvSpPr txBox="1"/>
          <p:nvPr/>
        </p:nvSpPr>
        <p:spPr>
          <a:xfrm>
            <a:off x="9441639" y="6127339"/>
            <a:ext cx="2750362" cy="492443"/>
          </a:xfrm>
          <a:prstGeom prst="rect">
            <a:avLst/>
          </a:prstGeom>
          <a:noFill/>
        </p:spPr>
        <p:txBody>
          <a:bodyPr wrap="square" rtlCol="0">
            <a:spAutoFit/>
          </a:bodyPr>
          <a:lstStyle/>
          <a:p>
            <a:r>
              <a:rPr lang="en-US" sz="1400" dirty="0">
                <a:solidFill>
                  <a:srgbClr val="95C11F"/>
                </a:solidFill>
                <a:latin typeface="Open Sans SemiBold" pitchFamily="2" charset="0"/>
                <a:ea typeface="Open Sans SemiBold" pitchFamily="2" charset="0"/>
                <a:cs typeface="Open Sans SemiBold" pitchFamily="2" charset="0"/>
              </a:rPr>
              <a:t>Project progress </a:t>
            </a:r>
            <a:r>
              <a:rPr lang="en-US" sz="1400" b="0" i="1" dirty="0">
                <a:solidFill>
                  <a:srgbClr val="95C11F"/>
                </a:solidFill>
                <a:latin typeface="Open Sans Light" pitchFamily="2" charset="0"/>
                <a:ea typeface="Open Sans Light" pitchFamily="2" charset="0"/>
                <a:cs typeface="Open Sans Light" pitchFamily="2" charset="0"/>
              </a:rPr>
              <a:t>March 2025</a:t>
            </a:r>
            <a:endParaRPr lang="en-US" sz="1400" dirty="0">
              <a:solidFill>
                <a:srgbClr val="95C11F"/>
              </a:solidFill>
              <a:ea typeface="Open Sans" panose="020B0606030504020204" pitchFamily="34" charset="0"/>
              <a:cs typeface="Open Sans" panose="020B0606030504020204" pitchFamily="34" charset="0"/>
            </a:endParaRPr>
          </a:p>
          <a:p>
            <a:pPr algn="l"/>
            <a:endParaRPr lang="sv-SE" sz="1200" b="1" dirty="0">
              <a:solidFill>
                <a:srgbClr val="95948B"/>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105252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56F6887-8E7F-E649-9141-82A3C283C130}"/>
              </a:ext>
            </a:extLst>
          </p:cNvPr>
          <p:cNvSpPr/>
          <p:nvPr/>
        </p:nvSpPr>
        <p:spPr>
          <a:xfrm>
            <a:off x="735785" y="1968986"/>
            <a:ext cx="5212161" cy="3354765"/>
          </a:xfrm>
          <a:prstGeom prst="rect">
            <a:avLst/>
          </a:prstGeom>
        </p:spPr>
        <p:txBody>
          <a:bodyPr wrap="square">
            <a:spAutoFit/>
          </a:bodyPr>
          <a:lstStyle/>
          <a:p>
            <a:pPr>
              <a:spcAft>
                <a:spcPts val="600"/>
              </a:spcAft>
            </a:pPr>
            <a:r>
              <a:rPr lang="sv-SE" sz="3200" b="1" dirty="0" err="1">
                <a:solidFill>
                  <a:srgbClr val="95C11F"/>
                </a:solidFill>
                <a:latin typeface="Open Sans SemiBold" pitchFamily="2" charset="0"/>
                <a:ea typeface="Open Sans SemiBold" pitchFamily="2" charset="0"/>
                <a:cs typeface="Open Sans SemiBold" pitchFamily="2" charset="0"/>
              </a:rPr>
              <a:t>Background</a:t>
            </a:r>
            <a:endParaRPr lang="en-GB" sz="3200" b="1" u="none" strike="noStrike" baseline="0" dirty="0">
              <a:solidFill>
                <a:srgbClr val="494F57"/>
              </a:solidFill>
              <a:latin typeface="Open Sans SemiBold" pitchFamily="2" charset="0"/>
              <a:ea typeface="Open Sans SemiBold" pitchFamily="2" charset="0"/>
              <a:cs typeface="Open Sans SemiBold" pitchFamily="2" charset="0"/>
            </a:endParaRPr>
          </a:p>
          <a:p>
            <a:pPr>
              <a:spcAft>
                <a:spcPts val="600"/>
              </a:spcAft>
            </a:pPr>
            <a:endParaRPr lang="en-GB" sz="2000" dirty="0">
              <a:solidFill>
                <a:srgbClr val="494F57"/>
              </a:solidFill>
              <a:latin typeface="Roboto" panose="02000000000000000000" pitchFamily="2" charset="0"/>
            </a:endParaRPr>
          </a:p>
          <a:p>
            <a:pPr>
              <a:spcAft>
                <a:spcPts val="600"/>
              </a:spcAft>
            </a:pPr>
            <a:r>
              <a:rPr lang="en-GB" sz="2000" b="0" i="0" u="none" strike="noStrike" baseline="0" dirty="0">
                <a:solidFill>
                  <a:srgbClr val="494F57"/>
                </a:solidFill>
                <a:latin typeface="Roboto" panose="02000000000000000000" pitchFamily="2" charset="0"/>
              </a:rPr>
              <a:t>We need to ensure that circularity becomes the driver of the textile and fashion sector.  </a:t>
            </a:r>
          </a:p>
          <a:p>
            <a:pPr>
              <a:spcAft>
                <a:spcPts val="600"/>
              </a:spcAft>
            </a:pPr>
            <a:endParaRPr lang="en-GB" sz="2000" b="0" i="0" u="none" strike="noStrike" baseline="0" dirty="0">
              <a:solidFill>
                <a:srgbClr val="494F57"/>
              </a:solidFill>
              <a:latin typeface="Roboto" panose="02000000000000000000" pitchFamily="2" charset="0"/>
            </a:endParaRPr>
          </a:p>
          <a:p>
            <a:pPr>
              <a:spcAft>
                <a:spcPts val="600"/>
              </a:spcAft>
            </a:pPr>
            <a:r>
              <a:rPr lang="en-GB" sz="2000" dirty="0">
                <a:solidFill>
                  <a:srgbClr val="494F57"/>
                </a:solidFill>
                <a:latin typeface="Roboto" panose="02000000000000000000" pitchFamily="2" charset="0"/>
              </a:rPr>
              <a:t>I</a:t>
            </a:r>
            <a:r>
              <a:rPr lang="en-GB" sz="2000" b="0" i="0" u="none" strike="noStrike" baseline="0" dirty="0">
                <a:solidFill>
                  <a:srgbClr val="494F57"/>
                </a:solidFill>
                <a:latin typeface="Roboto" panose="02000000000000000000" pitchFamily="2" charset="0"/>
              </a:rPr>
              <a:t>t is essential that the different stakeholders of the recycling value-chain cooperate – inspired and compelled by municipal policies.</a:t>
            </a:r>
            <a:endParaRPr lang="en-GB" sz="2000" b="0" i="0" u="none" strike="noStrike" baseline="0" dirty="0">
              <a:solidFill>
                <a:srgbClr val="000000"/>
              </a:solidFill>
              <a:latin typeface="Roboto" panose="02000000000000000000" pitchFamily="2" charset="0"/>
            </a:endParaRPr>
          </a:p>
        </p:txBody>
      </p:sp>
      <p:pic>
        <p:nvPicPr>
          <p:cNvPr id="2" name="Picture 1" descr="A blue flag with yellow stars and a green rectangle&#10;&#10;Description automatically generated">
            <a:extLst>
              <a:ext uri="{FF2B5EF4-FFF2-40B4-BE49-F238E27FC236}">
                <a16:creationId xmlns:a16="http://schemas.microsoft.com/office/drawing/2014/main" id="{896060CA-8025-D000-9FD6-E5F44C646A0A}"/>
              </a:ext>
            </a:extLst>
          </p:cNvPr>
          <p:cNvPicPr>
            <a:picLocks noChangeAspect="1"/>
          </p:cNvPicPr>
          <p:nvPr/>
        </p:nvPicPr>
        <p:blipFill>
          <a:blip r:embed="rId3"/>
          <a:stretch>
            <a:fillRect/>
          </a:stretch>
        </p:blipFill>
        <p:spPr>
          <a:xfrm>
            <a:off x="9441638" y="-65314"/>
            <a:ext cx="2750362" cy="987310"/>
          </a:xfrm>
          <a:prstGeom prst="rect">
            <a:avLst/>
          </a:prstGeom>
        </p:spPr>
      </p:pic>
      <p:pic>
        <p:nvPicPr>
          <p:cNvPr id="1030" name="Picture 6" descr="Toalla, Textil, Tela, Algodón, Color">
            <a:extLst>
              <a:ext uri="{FF2B5EF4-FFF2-40B4-BE49-F238E27FC236}">
                <a16:creationId xmlns:a16="http://schemas.microsoft.com/office/drawing/2014/main" id="{D4A8870C-06DA-B0F5-7785-C19FF5412A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3474" y="1968986"/>
            <a:ext cx="5239792" cy="3495894"/>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4EE04B2A-52F1-C94C-81B1-A743304B7496}"/>
              </a:ext>
            </a:extLst>
          </p:cNvPr>
          <p:cNvSpPr txBox="1"/>
          <p:nvPr/>
        </p:nvSpPr>
        <p:spPr>
          <a:xfrm>
            <a:off x="9441639" y="6127339"/>
            <a:ext cx="2750362" cy="492443"/>
          </a:xfrm>
          <a:prstGeom prst="rect">
            <a:avLst/>
          </a:prstGeom>
          <a:noFill/>
        </p:spPr>
        <p:txBody>
          <a:bodyPr wrap="square" rtlCol="0">
            <a:spAutoFit/>
          </a:bodyPr>
          <a:lstStyle/>
          <a:p>
            <a:r>
              <a:rPr lang="en-US" sz="1400" dirty="0">
                <a:solidFill>
                  <a:srgbClr val="95C11F"/>
                </a:solidFill>
                <a:latin typeface="Open Sans SemiBold" pitchFamily="2" charset="0"/>
                <a:ea typeface="Open Sans SemiBold" pitchFamily="2" charset="0"/>
                <a:cs typeface="Open Sans SemiBold" pitchFamily="2" charset="0"/>
              </a:rPr>
              <a:t>Project progress </a:t>
            </a:r>
            <a:r>
              <a:rPr lang="en-US" sz="1400" b="0" i="1" dirty="0">
                <a:solidFill>
                  <a:srgbClr val="95C11F"/>
                </a:solidFill>
                <a:latin typeface="Open Sans Light" pitchFamily="2" charset="0"/>
                <a:ea typeface="Open Sans Light" pitchFamily="2" charset="0"/>
                <a:cs typeface="Open Sans Light" pitchFamily="2" charset="0"/>
              </a:rPr>
              <a:t>March 2025</a:t>
            </a:r>
            <a:endParaRPr lang="en-US" sz="1400" dirty="0">
              <a:solidFill>
                <a:srgbClr val="95C11F"/>
              </a:solidFill>
              <a:ea typeface="Open Sans" panose="020B0606030504020204" pitchFamily="34" charset="0"/>
              <a:cs typeface="Open Sans" panose="020B0606030504020204" pitchFamily="34" charset="0"/>
            </a:endParaRPr>
          </a:p>
          <a:p>
            <a:pPr algn="l"/>
            <a:endParaRPr lang="sv-SE" sz="1200" b="1" dirty="0">
              <a:solidFill>
                <a:srgbClr val="95948B"/>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itle 2">
            <a:extLst>
              <a:ext uri="{FF2B5EF4-FFF2-40B4-BE49-F238E27FC236}">
                <a16:creationId xmlns:a16="http://schemas.microsoft.com/office/drawing/2014/main" id="{15588BCF-0AD7-CE40-A023-707461B93CFD}"/>
              </a:ext>
            </a:extLst>
          </p:cNvPr>
          <p:cNvSpPr>
            <a:spLocks noGrp="1"/>
          </p:cNvSpPr>
          <p:nvPr>
            <p:ph type="title"/>
          </p:nvPr>
        </p:nvSpPr>
        <p:spPr>
          <a:xfrm>
            <a:off x="838200" y="365125"/>
            <a:ext cx="10515600" cy="1325563"/>
          </a:xfrm>
        </p:spPr>
        <p:txBody>
          <a:bodyPr/>
          <a:lstStyle/>
          <a:p>
            <a:r>
              <a:rPr lang="en-GB" dirty="0"/>
              <a:t>TEXAD</a:t>
            </a:r>
          </a:p>
        </p:txBody>
      </p:sp>
    </p:spTree>
    <p:extLst>
      <p:ext uri="{BB962C8B-B14F-4D97-AF65-F5344CB8AC3E}">
        <p14:creationId xmlns:p14="http://schemas.microsoft.com/office/powerpoint/2010/main" val="142361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blue flag with yellow stars and a green rectangle&#10;&#10;Description automatically generated">
            <a:extLst>
              <a:ext uri="{FF2B5EF4-FFF2-40B4-BE49-F238E27FC236}">
                <a16:creationId xmlns:a16="http://schemas.microsoft.com/office/drawing/2014/main" id="{5F2C1968-D9AD-8219-0280-8DD0BA5C822E}"/>
              </a:ext>
            </a:extLst>
          </p:cNvPr>
          <p:cNvPicPr>
            <a:picLocks noChangeAspect="1"/>
          </p:cNvPicPr>
          <p:nvPr/>
        </p:nvPicPr>
        <p:blipFill>
          <a:blip r:embed="rId3"/>
          <a:stretch>
            <a:fillRect/>
          </a:stretch>
        </p:blipFill>
        <p:spPr>
          <a:xfrm>
            <a:off x="9441638" y="0"/>
            <a:ext cx="2750362" cy="987310"/>
          </a:xfrm>
          <a:prstGeom prst="rect">
            <a:avLst/>
          </a:prstGeom>
        </p:spPr>
      </p:pic>
      <p:sp>
        <p:nvSpPr>
          <p:cNvPr id="10" name="Rectangle 1">
            <a:extLst>
              <a:ext uri="{FF2B5EF4-FFF2-40B4-BE49-F238E27FC236}">
                <a16:creationId xmlns:a16="http://schemas.microsoft.com/office/drawing/2014/main" id="{BCF3DB33-A90F-8464-6FD1-9D874A1F3297}"/>
              </a:ext>
            </a:extLst>
          </p:cNvPr>
          <p:cNvSpPr>
            <a:spLocks noChangeArrowheads="1"/>
          </p:cNvSpPr>
          <p:nvPr/>
        </p:nvSpPr>
        <p:spPr bwMode="auto">
          <a:xfrm>
            <a:off x="838200" y="351382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a-ES" altLang="ca-ES" sz="1800" b="0" i="0" u="none" strike="noStrike" cap="none" normalizeH="0" baseline="0">
                <a:ln>
                  <a:noFill/>
                </a:ln>
                <a:solidFill>
                  <a:srgbClr val="95C11F"/>
                </a:solidFill>
                <a:effectLst/>
                <a:latin typeface="Arial" panose="020B0604020202020204" pitchFamily="34" charset="0"/>
              </a:rPr>
            </a:br>
            <a:endParaRPr kumimoji="0" lang="ca-ES" altLang="ca-ES" sz="1800" b="0" i="0" u="none" strike="noStrike" cap="none" normalizeH="0" baseline="0">
              <a:ln>
                <a:noFill/>
              </a:ln>
              <a:solidFill>
                <a:srgbClr val="95C11F"/>
              </a:solidFill>
              <a:effectLst/>
              <a:latin typeface="Arial" panose="020B0604020202020204" pitchFamily="34" charset="0"/>
            </a:endParaRPr>
          </a:p>
        </p:txBody>
      </p:sp>
      <p:pic>
        <p:nvPicPr>
          <p:cNvPr id="16" name="Bildobjekt 15" descr="En bild som visar typografi, Grafik, Teckensnitt, mönster&#10;&#10;Automatiskt genererad beskrivning">
            <a:extLst>
              <a:ext uri="{FF2B5EF4-FFF2-40B4-BE49-F238E27FC236}">
                <a16:creationId xmlns:a16="http://schemas.microsoft.com/office/drawing/2014/main" id="{79B475F8-7009-8D4A-B525-A8CF3E18E122}"/>
              </a:ext>
            </a:extLst>
          </p:cNvPr>
          <p:cNvPicPr>
            <a:picLocks noChangeAspect="1"/>
          </p:cNvPicPr>
          <p:nvPr/>
        </p:nvPicPr>
        <p:blipFill>
          <a:blip r:embed="rId4"/>
          <a:stretch>
            <a:fillRect/>
          </a:stretch>
        </p:blipFill>
        <p:spPr>
          <a:xfrm>
            <a:off x="1022931" y="2268099"/>
            <a:ext cx="3137777" cy="3137777"/>
          </a:xfrm>
          <a:prstGeom prst="rect">
            <a:avLst/>
          </a:prstGeom>
        </p:spPr>
      </p:pic>
      <p:sp>
        <p:nvSpPr>
          <p:cNvPr id="19" name="Title 2">
            <a:extLst>
              <a:ext uri="{FF2B5EF4-FFF2-40B4-BE49-F238E27FC236}">
                <a16:creationId xmlns:a16="http://schemas.microsoft.com/office/drawing/2014/main" id="{BCA454C0-9856-4948-AD23-7B52DBEF404A}"/>
              </a:ext>
            </a:extLst>
          </p:cNvPr>
          <p:cNvSpPr txBox="1">
            <a:spLocks/>
          </p:cNvSpPr>
          <p:nvPr/>
        </p:nvSpPr>
        <p:spPr>
          <a:xfrm>
            <a:off x="6096000" y="2184694"/>
            <a:ext cx="570802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chemeClr val="tx1"/>
                </a:solidFill>
                <a:latin typeface="Open Sans ExtraBold" panose="020B0606030504020204" pitchFamily="34" charset="0"/>
                <a:ea typeface="+mj-ea"/>
                <a:cs typeface="+mj-cs"/>
              </a:defRPr>
            </a:lvl1pPr>
          </a:lstStyle>
          <a:p>
            <a:r>
              <a:rPr lang="en-GB" sz="2800" dirty="0">
                <a:solidFill>
                  <a:srgbClr val="95C11F"/>
                </a:solidFill>
                <a:latin typeface="Roboto" panose="02000000000000000000" pitchFamily="2" charset="0"/>
                <a:ea typeface="Roboto" panose="02000000000000000000" pitchFamily="2" charset="0"/>
                <a:cs typeface="Roboto" panose="02000000000000000000" pitchFamily="2" charset="0"/>
              </a:rPr>
              <a:t>TEXAD newsletter</a:t>
            </a:r>
            <a:br>
              <a:rPr lang="en-GB" dirty="0">
                <a:latin typeface="Roboto" panose="02000000000000000000" pitchFamily="2" charset="0"/>
                <a:ea typeface="Roboto" panose="02000000000000000000" pitchFamily="2" charset="0"/>
                <a:cs typeface="Roboto" panose="02000000000000000000" pitchFamily="2" charset="0"/>
              </a:rPr>
            </a:br>
            <a:r>
              <a:rPr lang="en-GB" sz="2000" b="0" dirty="0" err="1">
                <a:latin typeface="Roboto" panose="02000000000000000000" pitchFamily="2" charset="0"/>
                <a:ea typeface="Roboto" panose="02000000000000000000" pitchFamily="2" charset="0"/>
                <a:cs typeface="Roboto" panose="02000000000000000000" pitchFamily="2" charset="0"/>
              </a:rPr>
              <a:t>mailchi.mp</a:t>
            </a:r>
            <a:r>
              <a:rPr lang="en-GB" sz="2000" b="0" dirty="0">
                <a:latin typeface="Roboto" panose="02000000000000000000" pitchFamily="2" charset="0"/>
                <a:ea typeface="Roboto" panose="02000000000000000000" pitchFamily="2" charset="0"/>
                <a:cs typeface="Roboto" panose="02000000000000000000" pitchFamily="2" charset="0"/>
              </a:rPr>
              <a:t>/</a:t>
            </a:r>
            <a:r>
              <a:rPr lang="en-GB" sz="2000" b="0" dirty="0" err="1">
                <a:latin typeface="Roboto" panose="02000000000000000000" pitchFamily="2" charset="0"/>
                <a:ea typeface="Roboto" panose="02000000000000000000" pitchFamily="2" charset="0"/>
                <a:cs typeface="Roboto" panose="02000000000000000000" pitchFamily="2" charset="0"/>
              </a:rPr>
              <a:t>boras.se</a:t>
            </a:r>
            <a:r>
              <a:rPr lang="en-GB" sz="2000" b="0" dirty="0">
                <a:latin typeface="Roboto" panose="02000000000000000000" pitchFamily="2" charset="0"/>
                <a:ea typeface="Roboto" panose="02000000000000000000" pitchFamily="2" charset="0"/>
                <a:cs typeface="Roboto" panose="02000000000000000000" pitchFamily="2" charset="0"/>
              </a:rPr>
              <a:t>/the-</a:t>
            </a:r>
            <a:r>
              <a:rPr lang="en-GB" sz="2000" b="0" dirty="0" err="1">
                <a:latin typeface="Roboto" panose="02000000000000000000" pitchFamily="2" charset="0"/>
                <a:ea typeface="Roboto" panose="02000000000000000000" pitchFamily="2" charset="0"/>
                <a:cs typeface="Roboto" panose="02000000000000000000" pitchFamily="2" charset="0"/>
              </a:rPr>
              <a:t>texad</a:t>
            </a:r>
            <a:r>
              <a:rPr lang="en-GB" sz="2000" b="0" dirty="0">
                <a:latin typeface="Roboto" panose="02000000000000000000" pitchFamily="2" charset="0"/>
                <a:ea typeface="Roboto" panose="02000000000000000000" pitchFamily="2" charset="0"/>
                <a:cs typeface="Roboto" panose="02000000000000000000" pitchFamily="2" charset="0"/>
              </a:rPr>
              <a:t>-newsletter</a:t>
            </a:r>
          </a:p>
        </p:txBody>
      </p:sp>
      <p:pic>
        <p:nvPicPr>
          <p:cNvPr id="21" name="Bildobjekt 20" descr="En bild som visar typografi, mönster, Grafik, Teckensnitt&#10;&#10;Automatiskt genererad beskrivning">
            <a:extLst>
              <a:ext uri="{FF2B5EF4-FFF2-40B4-BE49-F238E27FC236}">
                <a16:creationId xmlns:a16="http://schemas.microsoft.com/office/drawing/2014/main" id="{DBC87455-1A74-AC46-9A2D-FD7EFCF2027F}"/>
              </a:ext>
            </a:extLst>
          </p:cNvPr>
          <p:cNvPicPr>
            <a:picLocks noChangeAspect="1"/>
          </p:cNvPicPr>
          <p:nvPr/>
        </p:nvPicPr>
        <p:blipFill>
          <a:blip r:embed="rId5"/>
          <a:stretch>
            <a:fillRect/>
          </a:stretch>
        </p:blipFill>
        <p:spPr>
          <a:xfrm>
            <a:off x="8366544" y="3645420"/>
            <a:ext cx="1760456" cy="1760456"/>
          </a:xfrm>
          <a:prstGeom prst="rect">
            <a:avLst/>
          </a:prstGeom>
        </p:spPr>
      </p:pic>
      <p:sp>
        <p:nvSpPr>
          <p:cNvPr id="8" name="textruta 7">
            <a:extLst>
              <a:ext uri="{FF2B5EF4-FFF2-40B4-BE49-F238E27FC236}">
                <a16:creationId xmlns:a16="http://schemas.microsoft.com/office/drawing/2014/main" id="{8A83C597-F6B0-B841-A4CA-7937BF08E654}"/>
              </a:ext>
            </a:extLst>
          </p:cNvPr>
          <p:cNvSpPr txBox="1"/>
          <p:nvPr/>
        </p:nvSpPr>
        <p:spPr>
          <a:xfrm>
            <a:off x="9441639" y="6127339"/>
            <a:ext cx="2750362" cy="492443"/>
          </a:xfrm>
          <a:prstGeom prst="rect">
            <a:avLst/>
          </a:prstGeom>
          <a:noFill/>
        </p:spPr>
        <p:txBody>
          <a:bodyPr wrap="square" rtlCol="0">
            <a:spAutoFit/>
          </a:bodyPr>
          <a:lstStyle/>
          <a:p>
            <a:r>
              <a:rPr lang="en-US" sz="1400" dirty="0">
                <a:solidFill>
                  <a:srgbClr val="95C11F"/>
                </a:solidFill>
                <a:latin typeface="Open Sans SemiBold" pitchFamily="2" charset="0"/>
                <a:ea typeface="Open Sans SemiBold" pitchFamily="2" charset="0"/>
                <a:cs typeface="Open Sans SemiBold" pitchFamily="2" charset="0"/>
              </a:rPr>
              <a:t>Project progress </a:t>
            </a:r>
            <a:r>
              <a:rPr lang="en-US" sz="1400" b="0" i="1" dirty="0">
                <a:solidFill>
                  <a:srgbClr val="95C11F"/>
                </a:solidFill>
                <a:latin typeface="Open Sans Light" pitchFamily="2" charset="0"/>
                <a:ea typeface="Open Sans Light" pitchFamily="2" charset="0"/>
                <a:cs typeface="Open Sans Light" pitchFamily="2" charset="0"/>
              </a:rPr>
              <a:t>March 2025</a:t>
            </a:r>
            <a:endParaRPr lang="en-US" sz="1400" dirty="0">
              <a:solidFill>
                <a:srgbClr val="95C11F"/>
              </a:solidFill>
              <a:ea typeface="Open Sans" panose="020B0606030504020204" pitchFamily="34" charset="0"/>
              <a:cs typeface="Open Sans" panose="020B0606030504020204" pitchFamily="34" charset="0"/>
            </a:endParaRPr>
          </a:p>
          <a:p>
            <a:pPr algn="l"/>
            <a:endParaRPr lang="sv-SE" sz="1200" b="1" dirty="0">
              <a:solidFill>
                <a:srgbClr val="95948B"/>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2">
            <a:extLst>
              <a:ext uri="{FF2B5EF4-FFF2-40B4-BE49-F238E27FC236}">
                <a16:creationId xmlns:a16="http://schemas.microsoft.com/office/drawing/2014/main" id="{177AD003-21C4-4344-B80B-7E0063E56606}"/>
              </a:ext>
            </a:extLst>
          </p:cNvPr>
          <p:cNvSpPr txBox="1">
            <a:spLocks/>
          </p:cNvSpPr>
          <p:nvPr/>
        </p:nvSpPr>
        <p:spPr>
          <a:xfrm>
            <a:off x="902611" y="518184"/>
            <a:ext cx="52206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chemeClr val="tx1"/>
                </a:solidFill>
                <a:latin typeface="Open Sans ExtraBold" panose="020B0606030504020204" pitchFamily="34" charset="0"/>
                <a:ea typeface="+mj-ea"/>
                <a:cs typeface="+mj-cs"/>
              </a:defRPr>
            </a:lvl1pPr>
          </a:lstStyle>
          <a:p>
            <a:r>
              <a:rPr lang="en-GB" dirty="0">
                <a:solidFill>
                  <a:srgbClr val="95C11F"/>
                </a:solidFill>
              </a:rPr>
              <a:t>Read more</a:t>
            </a:r>
            <a:br>
              <a:rPr lang="en-GB" dirty="0"/>
            </a:br>
            <a:r>
              <a:rPr lang="en-GB" sz="2200" b="0" dirty="0" err="1">
                <a:latin typeface="Open Sans" pitchFamily="2" charset="0"/>
                <a:ea typeface="Open Sans" pitchFamily="2" charset="0"/>
                <a:cs typeface="Open Sans" pitchFamily="2" charset="0"/>
              </a:rPr>
              <a:t>www.interregeurope.eu</a:t>
            </a:r>
            <a:r>
              <a:rPr lang="en-GB" sz="2200" b="0" dirty="0">
                <a:latin typeface="Open Sans" pitchFamily="2" charset="0"/>
                <a:ea typeface="Open Sans" pitchFamily="2" charset="0"/>
                <a:cs typeface="Open Sans" pitchFamily="2" charset="0"/>
              </a:rPr>
              <a:t>/</a:t>
            </a:r>
            <a:r>
              <a:rPr lang="en-GB" sz="2200" b="0" dirty="0" err="1">
                <a:latin typeface="Open Sans" pitchFamily="2" charset="0"/>
                <a:ea typeface="Open Sans" pitchFamily="2" charset="0"/>
                <a:cs typeface="Open Sans" pitchFamily="2" charset="0"/>
              </a:rPr>
              <a:t>texad</a:t>
            </a:r>
            <a:endParaRPr lang="en-GB" sz="2200" b="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664649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flag with yellow stars and a green rectangle&#10;&#10;Description automatically generated">
            <a:extLst>
              <a:ext uri="{FF2B5EF4-FFF2-40B4-BE49-F238E27FC236}">
                <a16:creationId xmlns:a16="http://schemas.microsoft.com/office/drawing/2014/main" id="{DDED12CB-532C-F461-8FD9-3E6E58CEB185}"/>
              </a:ext>
            </a:extLst>
          </p:cNvPr>
          <p:cNvPicPr>
            <a:picLocks noChangeAspect="1"/>
          </p:cNvPicPr>
          <p:nvPr/>
        </p:nvPicPr>
        <p:blipFill>
          <a:blip r:embed="rId3"/>
          <a:stretch>
            <a:fillRect/>
          </a:stretch>
        </p:blipFill>
        <p:spPr>
          <a:xfrm>
            <a:off x="9441638" y="0"/>
            <a:ext cx="2750362" cy="987310"/>
          </a:xfrm>
          <a:prstGeom prst="rect">
            <a:avLst/>
          </a:prstGeom>
        </p:spPr>
      </p:pic>
      <p:sp>
        <p:nvSpPr>
          <p:cNvPr id="5" name="Content Placeholder 3">
            <a:extLst>
              <a:ext uri="{FF2B5EF4-FFF2-40B4-BE49-F238E27FC236}">
                <a16:creationId xmlns:a16="http://schemas.microsoft.com/office/drawing/2014/main" id="{920B608E-725E-7A41-B735-BA73009BD5B5}"/>
              </a:ext>
            </a:extLst>
          </p:cNvPr>
          <p:cNvSpPr txBox="1">
            <a:spLocks/>
          </p:cNvSpPr>
          <p:nvPr/>
        </p:nvSpPr>
        <p:spPr>
          <a:xfrm>
            <a:off x="838200" y="1589474"/>
            <a:ext cx="7485993" cy="2257028"/>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Open Sans ExtraBold"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solidFill>
                  <a:srgbClr val="95C11F"/>
                </a:solidFill>
                <a:latin typeface="Open Sans SemiBold" pitchFamily="2" charset="0"/>
                <a:ea typeface="Open Sans SemiBold" pitchFamily="2" charset="0"/>
                <a:cs typeface="Open Sans SemiBold" pitchFamily="2" charset="0"/>
              </a:rPr>
              <a:t>An interregional cooperation project </a:t>
            </a:r>
            <a:br>
              <a:rPr lang="en-US" dirty="0">
                <a:solidFill>
                  <a:srgbClr val="95C11F"/>
                </a:solidFill>
                <a:latin typeface="Open Sans SemiBold" pitchFamily="2" charset="0"/>
                <a:ea typeface="Open Sans SemiBold" pitchFamily="2" charset="0"/>
                <a:cs typeface="Open Sans SemiBold" pitchFamily="2" charset="0"/>
              </a:rPr>
            </a:br>
            <a:r>
              <a:rPr lang="en-US" dirty="0">
                <a:solidFill>
                  <a:srgbClr val="95C11F"/>
                </a:solidFill>
                <a:latin typeface="Open Sans SemiBold" pitchFamily="2" charset="0"/>
                <a:ea typeface="Open Sans SemiBold" pitchFamily="2" charset="0"/>
                <a:cs typeface="Open Sans SemiBold" pitchFamily="2" charset="0"/>
              </a:rPr>
              <a:t>to improve Circular economy policies</a:t>
            </a:r>
          </a:p>
          <a:p>
            <a:pPr marL="0" indent="0">
              <a:lnSpc>
                <a:spcPct val="100000"/>
              </a:lnSpc>
              <a:buNone/>
            </a:pPr>
            <a:endParaRPr lang="en-US" dirty="0">
              <a:solidFill>
                <a:srgbClr val="95C11F"/>
              </a:solidFill>
              <a:ea typeface="Open Sans" panose="020B0606030504020204" pitchFamily="34" charset="0"/>
              <a:cs typeface="Open Sans" panose="020B0606030504020204" pitchFamily="34" charset="0"/>
            </a:endParaRPr>
          </a:p>
          <a:p>
            <a:pPr marL="0" indent="0">
              <a:lnSpc>
                <a:spcPct val="100000"/>
              </a:lnSpc>
              <a:buNone/>
            </a:pPr>
            <a:r>
              <a:rPr lang="en-GB" sz="2000" b="0" i="0" u="none" strike="noStrike" baseline="0" dirty="0">
                <a:solidFill>
                  <a:srgbClr val="494F57"/>
                </a:solidFill>
                <a:latin typeface="Roboto" panose="02000000000000000000" pitchFamily="2" charset="0"/>
              </a:rPr>
              <a:t>TEXAD aims at improving and driving the municipal policy instruments towards a circular model. </a:t>
            </a:r>
          </a:p>
        </p:txBody>
      </p:sp>
      <p:sp>
        <p:nvSpPr>
          <p:cNvPr id="8" name="textruta 7">
            <a:extLst>
              <a:ext uri="{FF2B5EF4-FFF2-40B4-BE49-F238E27FC236}">
                <a16:creationId xmlns:a16="http://schemas.microsoft.com/office/drawing/2014/main" id="{467529C0-1314-684E-BA23-D1B0DD3E1A3B}"/>
              </a:ext>
            </a:extLst>
          </p:cNvPr>
          <p:cNvSpPr txBox="1"/>
          <p:nvPr/>
        </p:nvSpPr>
        <p:spPr>
          <a:xfrm>
            <a:off x="9441639" y="6127339"/>
            <a:ext cx="2750362" cy="492443"/>
          </a:xfrm>
          <a:prstGeom prst="rect">
            <a:avLst/>
          </a:prstGeom>
          <a:noFill/>
        </p:spPr>
        <p:txBody>
          <a:bodyPr wrap="square" rtlCol="0">
            <a:spAutoFit/>
          </a:bodyPr>
          <a:lstStyle/>
          <a:p>
            <a:r>
              <a:rPr lang="en-US" sz="1400" dirty="0">
                <a:solidFill>
                  <a:srgbClr val="95C11F"/>
                </a:solidFill>
                <a:latin typeface="Open Sans SemiBold" pitchFamily="2" charset="0"/>
                <a:ea typeface="Open Sans SemiBold" pitchFamily="2" charset="0"/>
                <a:cs typeface="Open Sans SemiBold" pitchFamily="2" charset="0"/>
              </a:rPr>
              <a:t>Project progress </a:t>
            </a:r>
            <a:r>
              <a:rPr lang="en-US" sz="1400" b="0" i="1" dirty="0">
                <a:solidFill>
                  <a:srgbClr val="95C11F"/>
                </a:solidFill>
                <a:latin typeface="Open Sans Light" pitchFamily="2" charset="0"/>
                <a:ea typeface="Open Sans Light" pitchFamily="2" charset="0"/>
                <a:cs typeface="Open Sans Light" pitchFamily="2" charset="0"/>
              </a:rPr>
              <a:t>March 2025</a:t>
            </a:r>
            <a:endParaRPr lang="en-US" sz="1400" dirty="0">
              <a:solidFill>
                <a:srgbClr val="95C11F"/>
              </a:solidFill>
              <a:ea typeface="Open Sans" panose="020B0606030504020204" pitchFamily="34" charset="0"/>
              <a:cs typeface="Open Sans" panose="020B0606030504020204" pitchFamily="34" charset="0"/>
            </a:endParaRPr>
          </a:p>
          <a:p>
            <a:pPr algn="l"/>
            <a:endParaRPr lang="sv-SE" sz="1200" b="1" dirty="0">
              <a:solidFill>
                <a:srgbClr val="95948B"/>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2">
            <a:extLst>
              <a:ext uri="{FF2B5EF4-FFF2-40B4-BE49-F238E27FC236}">
                <a16:creationId xmlns:a16="http://schemas.microsoft.com/office/drawing/2014/main" id="{8B2E02D1-D2E1-B642-80C4-C171E9FEFADF}"/>
              </a:ext>
            </a:extLst>
          </p:cNvPr>
          <p:cNvSpPr>
            <a:spLocks noGrp="1"/>
          </p:cNvSpPr>
          <p:nvPr>
            <p:ph type="title"/>
          </p:nvPr>
        </p:nvSpPr>
        <p:spPr>
          <a:xfrm>
            <a:off x="838200" y="365125"/>
            <a:ext cx="10515600" cy="1325563"/>
          </a:xfrm>
        </p:spPr>
        <p:txBody>
          <a:bodyPr/>
          <a:lstStyle/>
          <a:p>
            <a:r>
              <a:rPr lang="en-GB" dirty="0"/>
              <a:t>TEXAD</a:t>
            </a:r>
          </a:p>
        </p:txBody>
      </p:sp>
    </p:spTree>
    <p:extLst>
      <p:ext uri="{BB962C8B-B14F-4D97-AF65-F5344CB8AC3E}">
        <p14:creationId xmlns:p14="http://schemas.microsoft.com/office/powerpoint/2010/main" val="244585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7AB03E0-61E7-E622-EDD0-DBDC37B8931C}"/>
              </a:ext>
            </a:extLst>
          </p:cNvPr>
          <p:cNvSpPr>
            <a:spLocks noGrp="1"/>
          </p:cNvSpPr>
          <p:nvPr>
            <p:ph idx="1"/>
          </p:nvPr>
        </p:nvSpPr>
        <p:spPr>
          <a:xfrm>
            <a:off x="838202" y="2039015"/>
            <a:ext cx="5257798" cy="3136243"/>
          </a:xfrm>
          <a:prstGeom prst="rect">
            <a:avLst/>
          </a:prstGeom>
        </p:spPr>
        <p:txBody>
          <a:bodyPr wrap="square">
            <a:spAutoFit/>
          </a:bodyPr>
          <a:lstStyle/>
          <a:p>
            <a:pPr marL="0" indent="0">
              <a:buNone/>
            </a:pPr>
            <a:r>
              <a:rPr lang="en-US" sz="3200" dirty="0">
                <a:solidFill>
                  <a:srgbClr val="95C11F"/>
                </a:solidFill>
                <a:latin typeface="Open Sans SemiBold" pitchFamily="2" charset="0"/>
                <a:ea typeface="Open Sans SemiBold" pitchFamily="2" charset="0"/>
                <a:cs typeface="Open Sans SemiBold" pitchFamily="2" charset="0"/>
              </a:rPr>
              <a:t>Overall objective</a:t>
            </a:r>
          </a:p>
          <a:p>
            <a:pPr marL="0" indent="0">
              <a:buNone/>
            </a:pPr>
            <a:r>
              <a:rPr lang="en-GB" sz="2000" b="0" i="0" u="none" strike="noStrike" baseline="0" dirty="0">
                <a:solidFill>
                  <a:srgbClr val="494F57"/>
                </a:solidFill>
                <a:latin typeface="Roboto" panose="02000000000000000000" pitchFamily="2" charset="0"/>
              </a:rPr>
              <a:t>TEXAD aims at </a:t>
            </a:r>
            <a:r>
              <a:rPr lang="en-GB" sz="2000" i="0" u="none" strike="noStrike" baseline="0" dirty="0">
                <a:solidFill>
                  <a:srgbClr val="494F57"/>
                </a:solidFill>
                <a:latin typeface="Roboto" panose="02000000000000000000" pitchFamily="2" charset="0"/>
              </a:rPr>
              <a:t>improving the policy instruments </a:t>
            </a:r>
            <a:r>
              <a:rPr lang="en-GB" sz="2000" b="0" i="0" u="none" strike="noStrike" baseline="0" dirty="0">
                <a:solidFill>
                  <a:srgbClr val="494F57"/>
                </a:solidFill>
                <a:latin typeface="Roboto" panose="02000000000000000000" pitchFamily="2" charset="0"/>
              </a:rPr>
              <a:t>from European municipalities. </a:t>
            </a:r>
          </a:p>
          <a:p>
            <a:pPr marL="0" indent="0">
              <a:buNone/>
            </a:pPr>
            <a:r>
              <a:rPr lang="en-GB" sz="2000" b="0" dirty="0">
                <a:solidFill>
                  <a:srgbClr val="494F57"/>
                </a:solidFill>
                <a:latin typeface="Roboto" panose="02000000000000000000" pitchFamily="2" charset="0"/>
              </a:rPr>
              <a:t>We do this b</a:t>
            </a:r>
            <a:r>
              <a:rPr lang="en-GB" sz="2000" b="0" i="0" u="none" strike="noStrike" baseline="0" dirty="0">
                <a:solidFill>
                  <a:srgbClr val="494F57"/>
                </a:solidFill>
                <a:latin typeface="Roboto" panose="02000000000000000000" pitchFamily="2" charset="0"/>
              </a:rPr>
              <a:t>y including and </a:t>
            </a:r>
            <a:r>
              <a:rPr lang="en-GB" sz="2000" i="0" u="none" strike="noStrike" baseline="0" dirty="0">
                <a:solidFill>
                  <a:srgbClr val="494F57"/>
                </a:solidFill>
                <a:latin typeface="Roboto" panose="02000000000000000000" pitchFamily="2" charset="0"/>
              </a:rPr>
              <a:t>reinforcing circularity in the management of textile waste</a:t>
            </a:r>
            <a:r>
              <a:rPr lang="en-GB" sz="2000" b="0" i="0" u="none" strike="noStrike" baseline="0" dirty="0">
                <a:solidFill>
                  <a:srgbClr val="494F57"/>
                </a:solidFill>
                <a:latin typeface="Roboto" panose="02000000000000000000" pitchFamily="2" charset="0"/>
              </a:rPr>
              <a:t>. </a:t>
            </a:r>
            <a:endParaRPr lang="en-GB" sz="2000" b="0" dirty="0">
              <a:solidFill>
                <a:srgbClr val="494F57"/>
              </a:solidFill>
              <a:latin typeface="Roboto" panose="02000000000000000000" pitchFamily="2" charset="0"/>
            </a:endParaRPr>
          </a:p>
          <a:p>
            <a:pPr marL="0" indent="0">
              <a:buNone/>
            </a:pPr>
            <a:r>
              <a:rPr lang="en-GB" sz="2000" b="0" i="0" u="none" strike="noStrike" baseline="0" dirty="0">
                <a:solidFill>
                  <a:srgbClr val="494F57"/>
                </a:solidFill>
                <a:latin typeface="Roboto" panose="02000000000000000000" pitchFamily="2" charset="0"/>
              </a:rPr>
              <a:t>And by adapting and aligning the policies to the requirements set by the new </a:t>
            </a:r>
            <a:r>
              <a:rPr lang="en-GB" sz="2000" i="0" u="none" strike="noStrike" baseline="0" dirty="0">
                <a:solidFill>
                  <a:srgbClr val="494F57"/>
                </a:solidFill>
                <a:latin typeface="Roboto" panose="02000000000000000000" pitchFamily="2" charset="0"/>
              </a:rPr>
              <a:t>EU regulations</a:t>
            </a:r>
            <a:r>
              <a:rPr lang="en-GB" sz="2000" b="0" i="0" u="none" strike="noStrike" baseline="0" dirty="0">
                <a:solidFill>
                  <a:srgbClr val="494F57"/>
                </a:solidFill>
                <a:latin typeface="Roboto" panose="02000000000000000000" pitchFamily="2" charset="0"/>
              </a:rPr>
              <a:t>. </a:t>
            </a:r>
          </a:p>
        </p:txBody>
      </p:sp>
      <p:pic>
        <p:nvPicPr>
          <p:cNvPr id="6" name="Picture 5" descr="A blue flag with yellow stars and a green rectangle&#10;&#10;Description automatically generated">
            <a:extLst>
              <a:ext uri="{FF2B5EF4-FFF2-40B4-BE49-F238E27FC236}">
                <a16:creationId xmlns:a16="http://schemas.microsoft.com/office/drawing/2014/main" id="{B0BCDD96-1104-4DF7-F9B1-CA5E628EC332}"/>
              </a:ext>
            </a:extLst>
          </p:cNvPr>
          <p:cNvPicPr>
            <a:picLocks noChangeAspect="1"/>
          </p:cNvPicPr>
          <p:nvPr/>
        </p:nvPicPr>
        <p:blipFill>
          <a:blip r:embed="rId3"/>
          <a:stretch>
            <a:fillRect/>
          </a:stretch>
        </p:blipFill>
        <p:spPr>
          <a:xfrm>
            <a:off x="9441638" y="0"/>
            <a:ext cx="2750362" cy="987310"/>
          </a:xfrm>
          <a:prstGeom prst="rect">
            <a:avLst/>
          </a:prstGeom>
        </p:spPr>
      </p:pic>
      <p:pic>
        <p:nvPicPr>
          <p:cNvPr id="5" name="Picture 6">
            <a:extLst>
              <a:ext uri="{FF2B5EF4-FFF2-40B4-BE49-F238E27FC236}">
                <a16:creationId xmlns:a16="http://schemas.microsoft.com/office/drawing/2014/main" id="{6CBF1922-40C0-4446-9D20-6F165B681C09}"/>
              </a:ext>
            </a:extLst>
          </p:cNvPr>
          <p:cNvPicPr>
            <a:picLocks noChangeAspect="1" noChangeArrowheads="1"/>
          </p:cNvPicPr>
          <p:nvPr/>
        </p:nvPicPr>
        <p:blipFill>
          <a:blip r:embed="rId4"/>
          <a:srcRect/>
          <a:stretch/>
        </p:blipFill>
        <p:spPr bwMode="auto">
          <a:xfrm>
            <a:off x="6783858" y="1162567"/>
            <a:ext cx="4740383" cy="4740383"/>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a:extLst>
              <a:ext uri="{FF2B5EF4-FFF2-40B4-BE49-F238E27FC236}">
                <a16:creationId xmlns:a16="http://schemas.microsoft.com/office/drawing/2014/main" id="{947E04BC-63B4-CE49-87CE-E9AF7FB4275F}"/>
              </a:ext>
            </a:extLst>
          </p:cNvPr>
          <p:cNvSpPr txBox="1"/>
          <p:nvPr/>
        </p:nvSpPr>
        <p:spPr>
          <a:xfrm>
            <a:off x="9441639" y="6127339"/>
            <a:ext cx="2750362" cy="492443"/>
          </a:xfrm>
          <a:prstGeom prst="rect">
            <a:avLst/>
          </a:prstGeom>
          <a:noFill/>
        </p:spPr>
        <p:txBody>
          <a:bodyPr wrap="square" rtlCol="0">
            <a:spAutoFit/>
          </a:bodyPr>
          <a:lstStyle/>
          <a:p>
            <a:r>
              <a:rPr lang="en-US" sz="1400" dirty="0">
                <a:solidFill>
                  <a:srgbClr val="95C11F"/>
                </a:solidFill>
                <a:latin typeface="Open Sans SemiBold" pitchFamily="2" charset="0"/>
                <a:ea typeface="Open Sans SemiBold" pitchFamily="2" charset="0"/>
                <a:cs typeface="Open Sans SemiBold" pitchFamily="2" charset="0"/>
              </a:rPr>
              <a:t>Project progress </a:t>
            </a:r>
            <a:r>
              <a:rPr lang="en-US" sz="1400" b="0" i="1" dirty="0">
                <a:solidFill>
                  <a:srgbClr val="95C11F"/>
                </a:solidFill>
                <a:latin typeface="Open Sans Light" pitchFamily="2" charset="0"/>
                <a:ea typeface="Open Sans Light" pitchFamily="2" charset="0"/>
                <a:cs typeface="Open Sans Light" pitchFamily="2" charset="0"/>
              </a:rPr>
              <a:t>March 2025</a:t>
            </a:r>
            <a:endParaRPr lang="en-US" sz="1400" dirty="0">
              <a:solidFill>
                <a:srgbClr val="95C11F"/>
              </a:solidFill>
              <a:ea typeface="Open Sans" panose="020B0606030504020204" pitchFamily="34" charset="0"/>
              <a:cs typeface="Open Sans" panose="020B0606030504020204" pitchFamily="34" charset="0"/>
            </a:endParaRPr>
          </a:p>
          <a:p>
            <a:pPr algn="l"/>
            <a:endParaRPr lang="sv-SE" sz="1200" b="1" dirty="0">
              <a:solidFill>
                <a:srgbClr val="95948B"/>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2">
            <a:extLst>
              <a:ext uri="{FF2B5EF4-FFF2-40B4-BE49-F238E27FC236}">
                <a16:creationId xmlns:a16="http://schemas.microsoft.com/office/drawing/2014/main" id="{6C3D052F-F7DB-C248-8FA5-AA4F9762F117}"/>
              </a:ext>
            </a:extLst>
          </p:cNvPr>
          <p:cNvSpPr>
            <a:spLocks noGrp="1"/>
          </p:cNvSpPr>
          <p:nvPr>
            <p:ph type="title"/>
          </p:nvPr>
        </p:nvSpPr>
        <p:spPr>
          <a:xfrm>
            <a:off x="838200" y="365125"/>
            <a:ext cx="10515600" cy="1325563"/>
          </a:xfrm>
        </p:spPr>
        <p:txBody>
          <a:bodyPr/>
          <a:lstStyle/>
          <a:p>
            <a:r>
              <a:rPr lang="en-GB" dirty="0"/>
              <a:t>TEXAD</a:t>
            </a:r>
          </a:p>
        </p:txBody>
      </p:sp>
    </p:spTree>
    <p:extLst>
      <p:ext uri="{BB962C8B-B14F-4D97-AF65-F5344CB8AC3E}">
        <p14:creationId xmlns:p14="http://schemas.microsoft.com/office/powerpoint/2010/main" val="4142637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C8549D57-391F-325F-3077-0EF1B83BF3D1}"/>
              </a:ext>
            </a:extLst>
          </p:cNvPr>
          <p:cNvSpPr txBox="1">
            <a:spLocks/>
          </p:cNvSpPr>
          <p:nvPr/>
        </p:nvSpPr>
        <p:spPr>
          <a:xfrm>
            <a:off x="838200" y="1999378"/>
            <a:ext cx="7595937" cy="220060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Open Sans ExtraBold"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b="0" dirty="0">
                <a:solidFill>
                  <a:srgbClr val="95C11F"/>
                </a:solidFill>
                <a:latin typeface="Open Sans SemiBold" pitchFamily="2" charset="0"/>
                <a:ea typeface="Open Sans SemiBold" pitchFamily="2" charset="0"/>
                <a:cs typeface="Open Sans SemiBold" pitchFamily="2" charset="0"/>
              </a:rPr>
              <a:t>Specified</a:t>
            </a:r>
            <a:r>
              <a:rPr lang="en-US" sz="3200" dirty="0">
                <a:solidFill>
                  <a:srgbClr val="95C11F"/>
                </a:solidFill>
                <a:latin typeface="Open Sans SemiBold" pitchFamily="2" charset="0"/>
                <a:ea typeface="Open Sans SemiBold" pitchFamily="2" charset="0"/>
                <a:cs typeface="Open Sans SemiBold" pitchFamily="2" charset="0"/>
              </a:rPr>
              <a:t> objectives</a:t>
            </a:r>
          </a:p>
          <a:p>
            <a:pPr>
              <a:lnSpc>
                <a:spcPct val="100000"/>
              </a:lnSpc>
            </a:pPr>
            <a:r>
              <a:rPr lang="en-GB" sz="2000" b="0" dirty="0">
                <a:solidFill>
                  <a:srgbClr val="494F57"/>
                </a:solidFill>
                <a:latin typeface="Roboto" panose="02000000000000000000" pitchFamily="2" charset="0"/>
              </a:rPr>
              <a:t>TEXAD p</a:t>
            </a:r>
            <a:r>
              <a:rPr lang="en-GB" sz="2000" b="0" i="0" u="none" strike="noStrike" baseline="0" dirty="0">
                <a:solidFill>
                  <a:srgbClr val="494F57"/>
                </a:solidFill>
                <a:latin typeface="Roboto" panose="02000000000000000000" pitchFamily="2" charset="0"/>
              </a:rPr>
              <a:t>romote interregional exchange of experience. </a:t>
            </a:r>
          </a:p>
          <a:p>
            <a:pPr>
              <a:lnSpc>
                <a:spcPct val="100000"/>
              </a:lnSpc>
            </a:pPr>
            <a:r>
              <a:rPr lang="en-GB" sz="2000" b="0" i="0" u="none" strike="noStrike" baseline="0" dirty="0">
                <a:solidFill>
                  <a:srgbClr val="494F57"/>
                </a:solidFill>
                <a:latin typeface="Roboto" panose="02000000000000000000" pitchFamily="2" charset="0"/>
              </a:rPr>
              <a:t>TEXAD support the engaging in interregional capacity building. </a:t>
            </a:r>
          </a:p>
          <a:p>
            <a:pPr>
              <a:lnSpc>
                <a:spcPct val="100000"/>
              </a:lnSpc>
            </a:pPr>
            <a:r>
              <a:rPr lang="en-GB" sz="2000" b="0" i="0" u="none" strike="noStrike" baseline="0" dirty="0">
                <a:solidFill>
                  <a:srgbClr val="494F57"/>
                </a:solidFill>
                <a:latin typeface="Roboto" panose="02000000000000000000" pitchFamily="2" charset="0"/>
              </a:rPr>
              <a:t>TEXAD advance the monitoring and evaluation of the impact of municipal policy improvements. </a:t>
            </a:r>
            <a:endParaRPr lang="en-GB" sz="2000" b="0" dirty="0">
              <a:solidFill>
                <a:srgbClr val="494F57"/>
              </a:solidFill>
              <a:latin typeface="Roboto" panose="02000000000000000000" pitchFamily="2" charset="0"/>
            </a:endParaRPr>
          </a:p>
        </p:txBody>
      </p:sp>
      <p:pic>
        <p:nvPicPr>
          <p:cNvPr id="6" name="Picture 5" descr="A blue flag with yellow stars and a green rectangle&#10;&#10;Description automatically generated">
            <a:extLst>
              <a:ext uri="{FF2B5EF4-FFF2-40B4-BE49-F238E27FC236}">
                <a16:creationId xmlns:a16="http://schemas.microsoft.com/office/drawing/2014/main" id="{B0BCDD96-1104-4DF7-F9B1-CA5E628EC332}"/>
              </a:ext>
            </a:extLst>
          </p:cNvPr>
          <p:cNvPicPr>
            <a:picLocks noChangeAspect="1"/>
          </p:cNvPicPr>
          <p:nvPr/>
        </p:nvPicPr>
        <p:blipFill>
          <a:blip r:embed="rId3"/>
          <a:stretch>
            <a:fillRect/>
          </a:stretch>
        </p:blipFill>
        <p:spPr>
          <a:xfrm>
            <a:off x="9441638" y="0"/>
            <a:ext cx="2750362" cy="987310"/>
          </a:xfrm>
          <a:prstGeom prst="rect">
            <a:avLst/>
          </a:prstGeom>
        </p:spPr>
      </p:pic>
      <p:sp>
        <p:nvSpPr>
          <p:cNvPr id="8" name="textruta 7">
            <a:extLst>
              <a:ext uri="{FF2B5EF4-FFF2-40B4-BE49-F238E27FC236}">
                <a16:creationId xmlns:a16="http://schemas.microsoft.com/office/drawing/2014/main" id="{B8C3D072-5067-1A43-885F-065618421E4B}"/>
              </a:ext>
            </a:extLst>
          </p:cNvPr>
          <p:cNvSpPr txBox="1"/>
          <p:nvPr/>
        </p:nvSpPr>
        <p:spPr>
          <a:xfrm>
            <a:off x="9441639" y="6127339"/>
            <a:ext cx="2750362" cy="492443"/>
          </a:xfrm>
          <a:prstGeom prst="rect">
            <a:avLst/>
          </a:prstGeom>
          <a:noFill/>
        </p:spPr>
        <p:txBody>
          <a:bodyPr wrap="square" rtlCol="0">
            <a:spAutoFit/>
          </a:bodyPr>
          <a:lstStyle/>
          <a:p>
            <a:r>
              <a:rPr lang="en-US" sz="1400" dirty="0">
                <a:solidFill>
                  <a:srgbClr val="95C11F"/>
                </a:solidFill>
                <a:latin typeface="Open Sans SemiBold" pitchFamily="2" charset="0"/>
                <a:ea typeface="Open Sans SemiBold" pitchFamily="2" charset="0"/>
                <a:cs typeface="Open Sans SemiBold" pitchFamily="2" charset="0"/>
              </a:rPr>
              <a:t>Project progress </a:t>
            </a:r>
            <a:r>
              <a:rPr lang="en-US" sz="1400" b="0" i="1" dirty="0">
                <a:solidFill>
                  <a:srgbClr val="95C11F"/>
                </a:solidFill>
                <a:latin typeface="Open Sans Light" pitchFamily="2" charset="0"/>
                <a:ea typeface="Open Sans Light" pitchFamily="2" charset="0"/>
                <a:cs typeface="Open Sans Light" pitchFamily="2" charset="0"/>
              </a:rPr>
              <a:t>March 2025</a:t>
            </a:r>
            <a:endParaRPr lang="en-US" sz="1400" dirty="0">
              <a:solidFill>
                <a:srgbClr val="95C11F"/>
              </a:solidFill>
              <a:ea typeface="Open Sans" panose="020B0606030504020204" pitchFamily="34" charset="0"/>
              <a:cs typeface="Open Sans" panose="020B0606030504020204" pitchFamily="34" charset="0"/>
            </a:endParaRPr>
          </a:p>
          <a:p>
            <a:pPr algn="l"/>
            <a:endParaRPr lang="sv-SE" sz="1200" b="1" dirty="0">
              <a:solidFill>
                <a:srgbClr val="95948B"/>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2">
            <a:extLst>
              <a:ext uri="{FF2B5EF4-FFF2-40B4-BE49-F238E27FC236}">
                <a16:creationId xmlns:a16="http://schemas.microsoft.com/office/drawing/2014/main" id="{B5E4DC3F-3790-2F42-9162-D6215A215ADA}"/>
              </a:ext>
            </a:extLst>
          </p:cNvPr>
          <p:cNvSpPr>
            <a:spLocks noGrp="1"/>
          </p:cNvSpPr>
          <p:nvPr>
            <p:ph type="title"/>
          </p:nvPr>
        </p:nvSpPr>
        <p:spPr>
          <a:xfrm>
            <a:off x="838200" y="365125"/>
            <a:ext cx="10515600" cy="1325563"/>
          </a:xfrm>
        </p:spPr>
        <p:txBody>
          <a:bodyPr/>
          <a:lstStyle/>
          <a:p>
            <a:r>
              <a:rPr lang="en-GB" dirty="0"/>
              <a:t>TEXAD</a:t>
            </a:r>
          </a:p>
        </p:txBody>
      </p:sp>
    </p:spTree>
    <p:extLst>
      <p:ext uri="{BB962C8B-B14F-4D97-AF65-F5344CB8AC3E}">
        <p14:creationId xmlns:p14="http://schemas.microsoft.com/office/powerpoint/2010/main" val="272777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map of europe with points&#10;&#10;Description automatically generated">
            <a:extLst>
              <a:ext uri="{FF2B5EF4-FFF2-40B4-BE49-F238E27FC236}">
                <a16:creationId xmlns:a16="http://schemas.microsoft.com/office/drawing/2014/main" id="{2E03161A-5D08-DD35-8828-35701D3A0CB4}"/>
              </a:ext>
            </a:extLst>
          </p:cNvPr>
          <p:cNvPicPr>
            <a:picLocks noChangeAspect="1"/>
          </p:cNvPicPr>
          <p:nvPr/>
        </p:nvPicPr>
        <p:blipFill>
          <a:blip r:embed="rId3"/>
          <a:stretch>
            <a:fillRect/>
          </a:stretch>
        </p:blipFill>
        <p:spPr>
          <a:xfrm>
            <a:off x="3966670" y="1214889"/>
            <a:ext cx="8225330" cy="4913473"/>
          </a:xfrm>
          <a:prstGeom prst="rect">
            <a:avLst/>
          </a:prstGeom>
        </p:spPr>
      </p:pic>
      <p:sp>
        <p:nvSpPr>
          <p:cNvPr id="2" name="Content Placeholder 1">
            <a:extLst>
              <a:ext uri="{FF2B5EF4-FFF2-40B4-BE49-F238E27FC236}">
                <a16:creationId xmlns:a16="http://schemas.microsoft.com/office/drawing/2014/main" id="{297D53A5-781F-012C-0E15-2FADDB84A381}"/>
              </a:ext>
            </a:extLst>
          </p:cNvPr>
          <p:cNvSpPr>
            <a:spLocks noGrp="1"/>
          </p:cNvSpPr>
          <p:nvPr>
            <p:ph idx="1"/>
          </p:nvPr>
        </p:nvSpPr>
        <p:spPr>
          <a:xfrm>
            <a:off x="360027" y="2033665"/>
            <a:ext cx="4567803" cy="4234788"/>
          </a:xfrm>
        </p:spPr>
        <p:txBody>
          <a:bodyPr>
            <a:normAutofit fontScale="62500" lnSpcReduction="20000"/>
          </a:bodyPr>
          <a:lstStyle/>
          <a:p>
            <a:pPr indent="0">
              <a:lnSpc>
                <a:spcPct val="120000"/>
              </a:lnSpc>
              <a:spcBef>
                <a:spcPts val="0"/>
              </a:spcBef>
              <a:buNone/>
            </a:pPr>
            <a:r>
              <a:rPr lang="en-US" sz="5100" dirty="0">
                <a:solidFill>
                  <a:srgbClr val="95C11F"/>
                </a:solidFill>
                <a:latin typeface="Open Sans SemiBold" pitchFamily="2" charset="0"/>
                <a:ea typeface="Open Sans SemiBold" pitchFamily="2" charset="0"/>
                <a:cs typeface="Open Sans SemiBold" pitchFamily="2" charset="0"/>
              </a:rPr>
              <a:t>Partners</a:t>
            </a:r>
            <a:endParaRPr lang="en-US" sz="5100" b="0" i="1" dirty="0">
              <a:solidFill>
                <a:srgbClr val="95C11F"/>
              </a:solidFill>
              <a:latin typeface="Open Sans Light" pitchFamily="2" charset="0"/>
              <a:ea typeface="Open Sans Light" pitchFamily="2" charset="0"/>
              <a:cs typeface="Open Sans Light" pitchFamily="2" charset="0"/>
            </a:endParaRPr>
          </a:p>
          <a:p>
            <a:pPr indent="0">
              <a:lnSpc>
                <a:spcPct val="120000"/>
              </a:lnSpc>
              <a:spcBef>
                <a:spcPts val="0"/>
              </a:spcBef>
            </a:pPr>
            <a:endParaRPr lang="en-GB" sz="2800" b="0" dirty="0">
              <a:solidFill>
                <a:srgbClr val="494F57"/>
              </a:solidFill>
              <a:latin typeface="Roboto" panose="02000000000000000000" pitchFamily="2" charset="0"/>
            </a:endParaRPr>
          </a:p>
          <a:p>
            <a:pPr indent="0">
              <a:lnSpc>
                <a:spcPct val="120000"/>
              </a:lnSpc>
              <a:spcBef>
                <a:spcPts val="0"/>
              </a:spcBef>
            </a:pPr>
            <a:r>
              <a:rPr lang="en-GB" sz="2800" b="0" dirty="0">
                <a:solidFill>
                  <a:srgbClr val="494F57"/>
                </a:solidFill>
                <a:latin typeface="Roboto" panose="02000000000000000000" pitchFamily="2" charset="0"/>
              </a:rPr>
              <a:t> Six European municipalities </a:t>
            </a:r>
          </a:p>
          <a:p>
            <a:pPr indent="0">
              <a:lnSpc>
                <a:spcPct val="120000"/>
              </a:lnSpc>
              <a:spcBef>
                <a:spcPts val="0"/>
              </a:spcBef>
              <a:buNone/>
            </a:pPr>
            <a:r>
              <a:rPr lang="en-GB" sz="2800" b="0" dirty="0">
                <a:solidFill>
                  <a:srgbClr val="494F57"/>
                </a:solidFill>
                <a:latin typeface="Roboto" panose="02000000000000000000" pitchFamily="2" charset="0"/>
              </a:rPr>
              <a:t>with a strong textile background and best practices to share and one Regional Development Agency (PL). </a:t>
            </a:r>
          </a:p>
          <a:p>
            <a:pPr indent="0">
              <a:lnSpc>
                <a:spcPct val="120000"/>
              </a:lnSpc>
              <a:spcBef>
                <a:spcPts val="0"/>
              </a:spcBef>
              <a:buNone/>
            </a:pPr>
            <a:endParaRPr lang="en-GB" sz="2800" b="0" dirty="0">
              <a:solidFill>
                <a:srgbClr val="494F57"/>
              </a:solidFill>
              <a:latin typeface="Roboto" panose="02000000000000000000" pitchFamily="2" charset="0"/>
            </a:endParaRPr>
          </a:p>
          <a:p>
            <a:pPr indent="0">
              <a:lnSpc>
                <a:spcPct val="120000"/>
              </a:lnSpc>
              <a:spcBef>
                <a:spcPts val="0"/>
              </a:spcBef>
            </a:pPr>
            <a:r>
              <a:rPr lang="en-GB" sz="2800" b="0" dirty="0">
                <a:solidFill>
                  <a:srgbClr val="494F57"/>
                </a:solidFill>
                <a:latin typeface="Roboto" panose="02000000000000000000" pitchFamily="2" charset="0"/>
              </a:rPr>
              <a:t> A fashion cluster as the Advisory Partner, connecting the project with key stakeholders. </a:t>
            </a:r>
          </a:p>
          <a:p>
            <a:pPr indent="0">
              <a:lnSpc>
                <a:spcPct val="120000"/>
              </a:lnSpc>
              <a:spcBef>
                <a:spcPts val="0"/>
              </a:spcBef>
            </a:pPr>
            <a:endParaRPr lang="en-GB" sz="2800" b="0" dirty="0">
              <a:solidFill>
                <a:srgbClr val="494F57"/>
              </a:solidFill>
              <a:latin typeface="Roboto" panose="02000000000000000000" pitchFamily="2" charset="0"/>
            </a:endParaRPr>
          </a:p>
          <a:p>
            <a:pPr indent="0">
              <a:lnSpc>
                <a:spcPct val="120000"/>
              </a:lnSpc>
              <a:spcBef>
                <a:spcPts val="0"/>
              </a:spcBef>
            </a:pPr>
            <a:r>
              <a:rPr lang="en-GB" sz="2800" b="0" dirty="0">
                <a:solidFill>
                  <a:srgbClr val="494F57"/>
                </a:solidFill>
                <a:latin typeface="Roboto" panose="02000000000000000000" pitchFamily="2" charset="0"/>
              </a:rPr>
              <a:t> TEXAD targets the policy improvement of 6 municipal plans and 2 ERDF OPs.</a:t>
            </a:r>
          </a:p>
          <a:p>
            <a:endParaRPr lang="en-GB" dirty="0"/>
          </a:p>
        </p:txBody>
      </p:sp>
      <p:pic>
        <p:nvPicPr>
          <p:cNvPr id="4" name="Picture 3" descr="A blue flag with yellow stars and a green rectangle&#10;&#10;Description automatically generated">
            <a:extLst>
              <a:ext uri="{FF2B5EF4-FFF2-40B4-BE49-F238E27FC236}">
                <a16:creationId xmlns:a16="http://schemas.microsoft.com/office/drawing/2014/main" id="{38ED620D-75CD-7926-3D27-83EC204F1411}"/>
              </a:ext>
            </a:extLst>
          </p:cNvPr>
          <p:cNvPicPr>
            <a:picLocks noChangeAspect="1"/>
          </p:cNvPicPr>
          <p:nvPr/>
        </p:nvPicPr>
        <p:blipFill>
          <a:blip r:embed="rId4"/>
          <a:stretch>
            <a:fillRect/>
          </a:stretch>
        </p:blipFill>
        <p:spPr>
          <a:xfrm>
            <a:off x="9441638" y="0"/>
            <a:ext cx="2750362" cy="987310"/>
          </a:xfrm>
          <a:prstGeom prst="rect">
            <a:avLst/>
          </a:prstGeom>
        </p:spPr>
      </p:pic>
      <p:sp>
        <p:nvSpPr>
          <p:cNvPr id="11" name="textruta 10">
            <a:extLst>
              <a:ext uri="{FF2B5EF4-FFF2-40B4-BE49-F238E27FC236}">
                <a16:creationId xmlns:a16="http://schemas.microsoft.com/office/drawing/2014/main" id="{5FFBA1FB-18E7-8E4E-A46D-D2EA2E72DB78}"/>
              </a:ext>
            </a:extLst>
          </p:cNvPr>
          <p:cNvSpPr txBox="1"/>
          <p:nvPr/>
        </p:nvSpPr>
        <p:spPr>
          <a:xfrm>
            <a:off x="9441639" y="6127339"/>
            <a:ext cx="2750362" cy="492443"/>
          </a:xfrm>
          <a:prstGeom prst="rect">
            <a:avLst/>
          </a:prstGeom>
          <a:noFill/>
        </p:spPr>
        <p:txBody>
          <a:bodyPr wrap="square" rtlCol="0">
            <a:spAutoFit/>
          </a:bodyPr>
          <a:lstStyle/>
          <a:p>
            <a:r>
              <a:rPr lang="en-US" sz="1400" dirty="0">
                <a:solidFill>
                  <a:srgbClr val="95C11F"/>
                </a:solidFill>
                <a:latin typeface="Open Sans SemiBold" pitchFamily="2" charset="0"/>
                <a:ea typeface="Open Sans SemiBold" pitchFamily="2" charset="0"/>
                <a:cs typeface="Open Sans SemiBold" pitchFamily="2" charset="0"/>
              </a:rPr>
              <a:t>Project progress </a:t>
            </a:r>
            <a:r>
              <a:rPr lang="en-US" sz="1400" b="0" i="1" dirty="0">
                <a:solidFill>
                  <a:srgbClr val="95C11F"/>
                </a:solidFill>
                <a:latin typeface="Open Sans Light" pitchFamily="2" charset="0"/>
                <a:ea typeface="Open Sans Light" pitchFamily="2" charset="0"/>
                <a:cs typeface="Open Sans Light" pitchFamily="2" charset="0"/>
              </a:rPr>
              <a:t>March 2025</a:t>
            </a:r>
            <a:endParaRPr lang="en-US" sz="1400" dirty="0">
              <a:solidFill>
                <a:srgbClr val="95C11F"/>
              </a:solidFill>
              <a:ea typeface="Open Sans" panose="020B0606030504020204" pitchFamily="34" charset="0"/>
              <a:cs typeface="Open Sans" panose="020B0606030504020204" pitchFamily="34" charset="0"/>
            </a:endParaRPr>
          </a:p>
          <a:p>
            <a:pPr algn="l"/>
            <a:endParaRPr lang="sv-SE" sz="1200" b="1" dirty="0">
              <a:solidFill>
                <a:srgbClr val="95948B"/>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5" name="Title 2">
            <a:extLst>
              <a:ext uri="{FF2B5EF4-FFF2-40B4-BE49-F238E27FC236}">
                <a16:creationId xmlns:a16="http://schemas.microsoft.com/office/drawing/2014/main" id="{8F685AFD-65EF-0143-9157-57AC554F65DD}"/>
              </a:ext>
            </a:extLst>
          </p:cNvPr>
          <p:cNvSpPr>
            <a:spLocks noGrp="1"/>
          </p:cNvSpPr>
          <p:nvPr>
            <p:ph type="title"/>
          </p:nvPr>
        </p:nvSpPr>
        <p:spPr>
          <a:xfrm>
            <a:off x="838200" y="365125"/>
            <a:ext cx="10515600" cy="1325563"/>
          </a:xfrm>
        </p:spPr>
        <p:txBody>
          <a:bodyPr/>
          <a:lstStyle/>
          <a:p>
            <a:r>
              <a:rPr lang="en-GB" dirty="0"/>
              <a:t>TEXAD</a:t>
            </a:r>
          </a:p>
        </p:txBody>
      </p:sp>
    </p:spTree>
    <p:extLst>
      <p:ext uri="{BB962C8B-B14F-4D97-AF65-F5344CB8AC3E}">
        <p14:creationId xmlns:p14="http://schemas.microsoft.com/office/powerpoint/2010/main" val="745009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flag with yellow stars and a green rectangle&#10;&#10;Description automatically generated">
            <a:extLst>
              <a:ext uri="{FF2B5EF4-FFF2-40B4-BE49-F238E27FC236}">
                <a16:creationId xmlns:a16="http://schemas.microsoft.com/office/drawing/2014/main" id="{DDED12CB-532C-F461-8FD9-3E6E58CEB185}"/>
              </a:ext>
            </a:extLst>
          </p:cNvPr>
          <p:cNvPicPr>
            <a:picLocks noChangeAspect="1"/>
          </p:cNvPicPr>
          <p:nvPr/>
        </p:nvPicPr>
        <p:blipFill>
          <a:blip r:embed="rId3"/>
          <a:stretch>
            <a:fillRect/>
          </a:stretch>
        </p:blipFill>
        <p:spPr>
          <a:xfrm>
            <a:off x="9441638" y="0"/>
            <a:ext cx="2750362" cy="987310"/>
          </a:xfrm>
          <a:prstGeom prst="rect">
            <a:avLst/>
          </a:prstGeom>
        </p:spPr>
      </p:pic>
      <p:sp>
        <p:nvSpPr>
          <p:cNvPr id="5" name="Content Placeholder 3">
            <a:extLst>
              <a:ext uri="{FF2B5EF4-FFF2-40B4-BE49-F238E27FC236}">
                <a16:creationId xmlns:a16="http://schemas.microsoft.com/office/drawing/2014/main" id="{920B608E-725E-7A41-B735-BA73009BD5B5}"/>
              </a:ext>
            </a:extLst>
          </p:cNvPr>
          <p:cNvSpPr txBox="1">
            <a:spLocks/>
          </p:cNvSpPr>
          <p:nvPr/>
        </p:nvSpPr>
        <p:spPr>
          <a:xfrm>
            <a:off x="838201" y="1589474"/>
            <a:ext cx="5797378" cy="2764859"/>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Open Sans ExtraBold"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dirty="0">
                <a:solidFill>
                  <a:srgbClr val="95C11F"/>
                </a:solidFill>
                <a:latin typeface="Open Sans SemiBold" pitchFamily="2" charset="0"/>
                <a:ea typeface="Open Sans SemiBold" pitchFamily="2" charset="0"/>
                <a:cs typeface="Open Sans SemiBold" pitchFamily="2" charset="0"/>
              </a:rPr>
              <a:t>Study visits</a:t>
            </a:r>
            <a:endParaRPr lang="en-US" dirty="0">
              <a:solidFill>
                <a:srgbClr val="95C11F"/>
              </a:solidFill>
              <a:ea typeface="Open Sans" panose="020B0606030504020204" pitchFamily="34" charset="0"/>
              <a:cs typeface="Open Sans" panose="020B0606030504020204" pitchFamily="34" charset="0"/>
            </a:endParaRPr>
          </a:p>
          <a:p>
            <a:pPr marL="0" indent="0">
              <a:lnSpc>
                <a:spcPct val="100000"/>
              </a:lnSpc>
              <a:buNone/>
            </a:pPr>
            <a:endParaRPr lang="en-GB" sz="2000" i="0" u="none" strike="noStrike" baseline="0" dirty="0">
              <a:solidFill>
                <a:srgbClr val="494F57"/>
              </a:solidFill>
              <a:latin typeface="Roboto" panose="02000000000000000000" pitchFamily="2" charset="0"/>
            </a:endParaRPr>
          </a:p>
          <a:p>
            <a:pPr marL="0" indent="0">
              <a:lnSpc>
                <a:spcPct val="100000"/>
              </a:lnSpc>
              <a:buNone/>
            </a:pPr>
            <a:r>
              <a:rPr lang="en-GB" sz="2000" i="0" u="none" strike="noStrike" baseline="0" dirty="0">
                <a:solidFill>
                  <a:srgbClr val="494F57"/>
                </a:solidFill>
                <a:latin typeface="Roboto" panose="02000000000000000000" pitchFamily="2" charset="0"/>
              </a:rPr>
              <a:t>Study visits </a:t>
            </a:r>
            <a:r>
              <a:rPr lang="en-GB" sz="2000" b="0" i="0" u="none" strike="noStrike" baseline="0" dirty="0">
                <a:solidFill>
                  <a:srgbClr val="494F57"/>
                </a:solidFill>
                <a:latin typeface="Roboto" panose="02000000000000000000" pitchFamily="2" charset="0"/>
              </a:rPr>
              <a:t>and </a:t>
            </a:r>
            <a:r>
              <a:rPr lang="en-GB" sz="2000" i="0" u="none" strike="noStrike" baseline="0" dirty="0">
                <a:solidFill>
                  <a:srgbClr val="494F57"/>
                </a:solidFill>
                <a:latin typeface="Roboto" panose="02000000000000000000" pitchFamily="2" charset="0"/>
              </a:rPr>
              <a:t>Steering group. </a:t>
            </a:r>
          </a:p>
          <a:p>
            <a:pPr marL="0" indent="0">
              <a:lnSpc>
                <a:spcPct val="100000"/>
              </a:lnSpc>
              <a:buNone/>
            </a:pPr>
            <a:r>
              <a:rPr lang="en-GB" sz="2000" b="0" i="0" u="none" strike="noStrike" baseline="0" dirty="0">
                <a:solidFill>
                  <a:srgbClr val="494F57"/>
                </a:solidFill>
                <a:latin typeface="Roboto" panose="02000000000000000000" pitchFamily="2" charset="0"/>
              </a:rPr>
              <a:t>Two in-person meetings conducted:</a:t>
            </a:r>
          </a:p>
          <a:p>
            <a:pPr>
              <a:lnSpc>
                <a:spcPct val="100000"/>
              </a:lnSpc>
            </a:pPr>
            <a:r>
              <a:rPr lang="en-GB" sz="2000" b="0" i="0" u="none" strike="noStrike" baseline="0" dirty="0">
                <a:solidFill>
                  <a:srgbClr val="494F57"/>
                </a:solidFill>
                <a:latin typeface="Roboto" panose="02000000000000000000" pitchFamily="2" charset="0"/>
              </a:rPr>
              <a:t>Borås, Sweden, September 2024 </a:t>
            </a:r>
            <a:endParaRPr lang="en-GB" sz="2000" b="0" dirty="0">
              <a:solidFill>
                <a:srgbClr val="494F57"/>
              </a:solidFill>
              <a:latin typeface="Roboto" panose="02000000000000000000" pitchFamily="2" charset="0"/>
            </a:endParaRPr>
          </a:p>
          <a:p>
            <a:pPr>
              <a:lnSpc>
                <a:spcPct val="100000"/>
              </a:lnSpc>
            </a:pPr>
            <a:r>
              <a:rPr lang="en-GB" sz="2000" b="0" i="0" u="none" strike="noStrike" baseline="0" dirty="0">
                <a:solidFill>
                  <a:srgbClr val="494F57"/>
                </a:solidFill>
                <a:latin typeface="Roboto" panose="02000000000000000000" pitchFamily="2" charset="0"/>
              </a:rPr>
              <a:t>Prato, Italy, January 2025</a:t>
            </a:r>
          </a:p>
        </p:txBody>
      </p:sp>
      <p:pic>
        <p:nvPicPr>
          <p:cNvPr id="6" name="Picture 6">
            <a:extLst>
              <a:ext uri="{FF2B5EF4-FFF2-40B4-BE49-F238E27FC236}">
                <a16:creationId xmlns:a16="http://schemas.microsoft.com/office/drawing/2014/main" id="{3D214D7C-3195-C541-8F51-C0EDE44C9C29}"/>
              </a:ext>
            </a:extLst>
          </p:cNvPr>
          <p:cNvPicPr>
            <a:picLocks noChangeAspect="1" noChangeArrowheads="1"/>
          </p:cNvPicPr>
          <p:nvPr/>
        </p:nvPicPr>
        <p:blipFill>
          <a:blip r:embed="rId4"/>
          <a:srcRect/>
          <a:stretch/>
        </p:blipFill>
        <p:spPr bwMode="auto">
          <a:xfrm>
            <a:off x="6827581" y="1057805"/>
            <a:ext cx="4676559" cy="5060087"/>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a:extLst>
              <a:ext uri="{FF2B5EF4-FFF2-40B4-BE49-F238E27FC236}">
                <a16:creationId xmlns:a16="http://schemas.microsoft.com/office/drawing/2014/main" id="{4134F545-EEDB-8B40-ACE5-6FA26EE258E4}"/>
              </a:ext>
            </a:extLst>
          </p:cNvPr>
          <p:cNvSpPr txBox="1"/>
          <p:nvPr/>
        </p:nvSpPr>
        <p:spPr>
          <a:xfrm>
            <a:off x="9441639" y="6127339"/>
            <a:ext cx="2750362" cy="492443"/>
          </a:xfrm>
          <a:prstGeom prst="rect">
            <a:avLst/>
          </a:prstGeom>
          <a:noFill/>
        </p:spPr>
        <p:txBody>
          <a:bodyPr wrap="square" rtlCol="0">
            <a:spAutoFit/>
          </a:bodyPr>
          <a:lstStyle/>
          <a:p>
            <a:r>
              <a:rPr lang="en-US" sz="1400" dirty="0">
                <a:solidFill>
                  <a:srgbClr val="95C11F"/>
                </a:solidFill>
                <a:latin typeface="Open Sans SemiBold" pitchFamily="2" charset="0"/>
                <a:ea typeface="Open Sans SemiBold" pitchFamily="2" charset="0"/>
                <a:cs typeface="Open Sans SemiBold" pitchFamily="2" charset="0"/>
              </a:rPr>
              <a:t>Project progress </a:t>
            </a:r>
            <a:r>
              <a:rPr lang="en-US" sz="1400" b="0" i="1" dirty="0">
                <a:solidFill>
                  <a:srgbClr val="95C11F"/>
                </a:solidFill>
                <a:latin typeface="Open Sans Light" pitchFamily="2" charset="0"/>
                <a:ea typeface="Open Sans Light" pitchFamily="2" charset="0"/>
                <a:cs typeface="Open Sans Light" pitchFamily="2" charset="0"/>
              </a:rPr>
              <a:t>March 2025</a:t>
            </a:r>
            <a:endParaRPr lang="en-US" sz="1400" dirty="0">
              <a:solidFill>
                <a:srgbClr val="95C11F"/>
              </a:solidFill>
              <a:ea typeface="Open Sans" panose="020B0606030504020204" pitchFamily="34" charset="0"/>
              <a:cs typeface="Open Sans" panose="020B0606030504020204" pitchFamily="34" charset="0"/>
            </a:endParaRPr>
          </a:p>
          <a:p>
            <a:pPr algn="l"/>
            <a:endParaRPr lang="sv-SE" sz="1200" b="1" dirty="0">
              <a:solidFill>
                <a:srgbClr val="95948B"/>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2">
            <a:extLst>
              <a:ext uri="{FF2B5EF4-FFF2-40B4-BE49-F238E27FC236}">
                <a16:creationId xmlns:a16="http://schemas.microsoft.com/office/drawing/2014/main" id="{2AAFA483-ED80-BE4F-B9C8-EB01CE9BD7BB}"/>
              </a:ext>
            </a:extLst>
          </p:cNvPr>
          <p:cNvSpPr>
            <a:spLocks noGrp="1"/>
          </p:cNvSpPr>
          <p:nvPr>
            <p:ph type="title"/>
          </p:nvPr>
        </p:nvSpPr>
        <p:spPr>
          <a:xfrm>
            <a:off x="838200" y="365125"/>
            <a:ext cx="10515600" cy="1325563"/>
          </a:xfrm>
        </p:spPr>
        <p:txBody>
          <a:bodyPr/>
          <a:lstStyle/>
          <a:p>
            <a:r>
              <a:rPr lang="en-GB" dirty="0"/>
              <a:t>TEXAD</a:t>
            </a:r>
          </a:p>
        </p:txBody>
      </p:sp>
      <p:pic>
        <p:nvPicPr>
          <p:cNvPr id="8" name="Bildobjekt 7" descr="En bild som visar text, mönster, skärmbild, grön&#10;&#10;Automatiskt genererad beskrivning">
            <a:extLst>
              <a:ext uri="{FF2B5EF4-FFF2-40B4-BE49-F238E27FC236}">
                <a16:creationId xmlns:a16="http://schemas.microsoft.com/office/drawing/2014/main" id="{038B0AEE-7054-F24A-8CB0-50A75B21D676}"/>
              </a:ext>
            </a:extLst>
          </p:cNvPr>
          <p:cNvPicPr>
            <a:picLocks noChangeAspect="1"/>
          </p:cNvPicPr>
          <p:nvPr/>
        </p:nvPicPr>
        <p:blipFill>
          <a:blip r:embed="rId5"/>
          <a:stretch>
            <a:fillRect/>
          </a:stretch>
        </p:blipFill>
        <p:spPr>
          <a:xfrm flipH="1">
            <a:off x="946484" y="4619494"/>
            <a:ext cx="1586832" cy="1586832"/>
          </a:xfrm>
          <a:prstGeom prst="rect">
            <a:avLst/>
          </a:prstGeom>
        </p:spPr>
      </p:pic>
      <p:pic>
        <p:nvPicPr>
          <p:cNvPr id="11" name="Bildobjekt 10">
            <a:extLst>
              <a:ext uri="{FF2B5EF4-FFF2-40B4-BE49-F238E27FC236}">
                <a16:creationId xmlns:a16="http://schemas.microsoft.com/office/drawing/2014/main" id="{3C1644B7-E3D6-894D-9E5C-3E1F83691984}"/>
              </a:ext>
            </a:extLst>
          </p:cNvPr>
          <p:cNvPicPr>
            <a:picLocks noChangeAspect="1"/>
          </p:cNvPicPr>
          <p:nvPr/>
        </p:nvPicPr>
        <p:blipFill>
          <a:blip r:embed="rId6"/>
          <a:srcRect/>
          <a:stretch/>
        </p:blipFill>
        <p:spPr>
          <a:xfrm flipH="1">
            <a:off x="4571004" y="4619494"/>
            <a:ext cx="1586832" cy="1586832"/>
          </a:xfrm>
          <a:prstGeom prst="rect">
            <a:avLst/>
          </a:prstGeom>
        </p:spPr>
      </p:pic>
    </p:spTree>
    <p:extLst>
      <p:ext uri="{BB962C8B-B14F-4D97-AF65-F5344CB8AC3E}">
        <p14:creationId xmlns:p14="http://schemas.microsoft.com/office/powerpoint/2010/main" val="622073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9286FE-EE78-59CC-E29B-0C088C99AFE0}"/>
              </a:ext>
            </a:extLst>
          </p:cNvPr>
          <p:cNvSpPr>
            <a:spLocks noGrp="1"/>
          </p:cNvSpPr>
          <p:nvPr>
            <p:ph type="title"/>
          </p:nvPr>
        </p:nvSpPr>
        <p:spPr/>
        <p:txBody>
          <a:bodyPr/>
          <a:lstStyle/>
          <a:p>
            <a:r>
              <a:rPr lang="en-GB" dirty="0"/>
              <a:t>TEXAD</a:t>
            </a:r>
          </a:p>
        </p:txBody>
      </p:sp>
      <p:pic>
        <p:nvPicPr>
          <p:cNvPr id="4" name="Picture 3" descr="A blue flag with yellow stars and a green rectangle&#10;&#10;Description automatically generated">
            <a:extLst>
              <a:ext uri="{FF2B5EF4-FFF2-40B4-BE49-F238E27FC236}">
                <a16:creationId xmlns:a16="http://schemas.microsoft.com/office/drawing/2014/main" id="{DDED12CB-532C-F461-8FD9-3E6E58CEB185}"/>
              </a:ext>
            </a:extLst>
          </p:cNvPr>
          <p:cNvPicPr>
            <a:picLocks noChangeAspect="1"/>
          </p:cNvPicPr>
          <p:nvPr/>
        </p:nvPicPr>
        <p:blipFill>
          <a:blip r:embed="rId3"/>
          <a:stretch>
            <a:fillRect/>
          </a:stretch>
        </p:blipFill>
        <p:spPr>
          <a:xfrm>
            <a:off x="9441638" y="0"/>
            <a:ext cx="2750362" cy="987310"/>
          </a:xfrm>
          <a:prstGeom prst="rect">
            <a:avLst/>
          </a:prstGeom>
        </p:spPr>
      </p:pic>
      <p:sp>
        <p:nvSpPr>
          <p:cNvPr id="5" name="Content Placeholder 3">
            <a:extLst>
              <a:ext uri="{FF2B5EF4-FFF2-40B4-BE49-F238E27FC236}">
                <a16:creationId xmlns:a16="http://schemas.microsoft.com/office/drawing/2014/main" id="{920B608E-725E-7A41-B735-BA73009BD5B5}"/>
              </a:ext>
            </a:extLst>
          </p:cNvPr>
          <p:cNvSpPr txBox="1">
            <a:spLocks/>
          </p:cNvSpPr>
          <p:nvPr/>
        </p:nvSpPr>
        <p:spPr>
          <a:xfrm>
            <a:off x="838201" y="1589474"/>
            <a:ext cx="5257800" cy="3698448"/>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Open Sans ExtraBold"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dirty="0">
                <a:solidFill>
                  <a:srgbClr val="95C11F"/>
                </a:solidFill>
                <a:latin typeface="Open Sans SemiBold" pitchFamily="2" charset="0"/>
                <a:ea typeface="Open Sans SemiBold" pitchFamily="2" charset="0"/>
                <a:cs typeface="Open Sans SemiBold" pitchFamily="2" charset="0"/>
              </a:rPr>
              <a:t>Good Practices chosen </a:t>
            </a:r>
          </a:p>
          <a:p>
            <a:pPr marL="0" indent="0">
              <a:lnSpc>
                <a:spcPct val="100000"/>
              </a:lnSpc>
              <a:buNone/>
            </a:pPr>
            <a:endParaRPr lang="en-GB" sz="2400" dirty="0">
              <a:solidFill>
                <a:srgbClr val="494F57"/>
              </a:solidFill>
              <a:latin typeface="Roboto" panose="02000000000000000000" pitchFamily="2" charset="0"/>
            </a:endParaRPr>
          </a:p>
          <a:p>
            <a:pPr marL="457200" indent="-457200">
              <a:lnSpc>
                <a:spcPct val="100000"/>
              </a:lnSpc>
              <a:buFont typeface="+mj-lt"/>
              <a:buAutoNum type="arabicPeriod"/>
            </a:pPr>
            <a:r>
              <a:rPr lang="en-GB" sz="2000" b="0" dirty="0">
                <a:solidFill>
                  <a:srgbClr val="494F57"/>
                </a:solidFill>
                <a:latin typeface="Roboto" panose="02000000000000000000" pitchFamily="2" charset="0"/>
              </a:rPr>
              <a:t>Prevention Education</a:t>
            </a:r>
          </a:p>
          <a:p>
            <a:pPr marL="457200" indent="-457200">
              <a:lnSpc>
                <a:spcPct val="100000"/>
              </a:lnSpc>
              <a:buFont typeface="+mj-lt"/>
              <a:buAutoNum type="arabicPeriod"/>
            </a:pPr>
            <a:r>
              <a:rPr lang="en-GB" sz="2000" b="0" dirty="0">
                <a:solidFill>
                  <a:srgbClr val="494F57"/>
                </a:solidFill>
                <a:latin typeface="Roboto" panose="02000000000000000000" pitchFamily="2" charset="0"/>
              </a:rPr>
              <a:t>Valorisation</a:t>
            </a:r>
          </a:p>
          <a:p>
            <a:pPr marL="457200" indent="-457200">
              <a:lnSpc>
                <a:spcPct val="100000"/>
              </a:lnSpc>
              <a:buFont typeface="+mj-lt"/>
              <a:buAutoNum type="arabicPeriod"/>
            </a:pPr>
            <a:r>
              <a:rPr lang="en-GB" sz="2000" b="0" dirty="0">
                <a:solidFill>
                  <a:srgbClr val="494F57"/>
                </a:solidFill>
                <a:latin typeface="Roboto" panose="02000000000000000000" pitchFamily="2" charset="0"/>
              </a:rPr>
              <a:t>Consumer awareness</a:t>
            </a:r>
          </a:p>
          <a:p>
            <a:pPr marL="457200" indent="-457200">
              <a:lnSpc>
                <a:spcPct val="100000"/>
              </a:lnSpc>
              <a:buFont typeface="+mj-lt"/>
              <a:buAutoNum type="arabicPeriod"/>
            </a:pPr>
            <a:r>
              <a:rPr lang="en-GB" sz="2000" b="0" dirty="0">
                <a:solidFill>
                  <a:srgbClr val="494F57"/>
                </a:solidFill>
                <a:latin typeface="Roboto" panose="02000000000000000000" pitchFamily="2" charset="0"/>
              </a:rPr>
              <a:t>The Prato Textile Hub</a:t>
            </a:r>
          </a:p>
          <a:p>
            <a:pPr marL="457200" indent="-457200">
              <a:lnSpc>
                <a:spcPct val="100000"/>
              </a:lnSpc>
              <a:buFont typeface="+mj-lt"/>
              <a:buAutoNum type="arabicPeriod"/>
            </a:pPr>
            <a:r>
              <a:rPr lang="en-GB" sz="2000" b="0" dirty="0">
                <a:solidFill>
                  <a:srgbClr val="494F57"/>
                </a:solidFill>
                <a:latin typeface="Roboto" panose="02000000000000000000" pitchFamily="2" charset="0"/>
              </a:rPr>
              <a:t>GIDA Public-Private Partnership</a:t>
            </a:r>
          </a:p>
          <a:p>
            <a:pPr marL="457200" indent="-457200">
              <a:lnSpc>
                <a:spcPct val="100000"/>
              </a:lnSpc>
              <a:buFont typeface="+mj-lt"/>
              <a:buAutoNum type="arabicPeriod"/>
            </a:pPr>
            <a:r>
              <a:rPr lang="en-GB" sz="2000" b="0" dirty="0">
                <a:solidFill>
                  <a:srgbClr val="494F57"/>
                </a:solidFill>
                <a:latin typeface="Roboto" panose="02000000000000000000" pitchFamily="2" charset="0"/>
              </a:rPr>
              <a:t>Prato Circular City</a:t>
            </a:r>
          </a:p>
        </p:txBody>
      </p:sp>
      <p:sp>
        <p:nvSpPr>
          <p:cNvPr id="6" name="textruta 5">
            <a:extLst>
              <a:ext uri="{FF2B5EF4-FFF2-40B4-BE49-F238E27FC236}">
                <a16:creationId xmlns:a16="http://schemas.microsoft.com/office/drawing/2014/main" id="{EB61C70C-8B66-5840-A23D-B8EDD2A9D3CA}"/>
              </a:ext>
            </a:extLst>
          </p:cNvPr>
          <p:cNvSpPr txBox="1"/>
          <p:nvPr/>
        </p:nvSpPr>
        <p:spPr>
          <a:xfrm>
            <a:off x="9441639" y="6127339"/>
            <a:ext cx="2750362" cy="492443"/>
          </a:xfrm>
          <a:prstGeom prst="rect">
            <a:avLst/>
          </a:prstGeom>
          <a:noFill/>
        </p:spPr>
        <p:txBody>
          <a:bodyPr wrap="square" rtlCol="0">
            <a:spAutoFit/>
          </a:bodyPr>
          <a:lstStyle/>
          <a:p>
            <a:r>
              <a:rPr lang="en-US" sz="1400" dirty="0">
                <a:solidFill>
                  <a:srgbClr val="95C11F"/>
                </a:solidFill>
                <a:latin typeface="Open Sans SemiBold" pitchFamily="2" charset="0"/>
                <a:ea typeface="Open Sans SemiBold" pitchFamily="2" charset="0"/>
                <a:cs typeface="Open Sans SemiBold" pitchFamily="2" charset="0"/>
              </a:rPr>
              <a:t>Project progress </a:t>
            </a:r>
            <a:r>
              <a:rPr lang="en-US" sz="1400" b="0" i="1" dirty="0">
                <a:solidFill>
                  <a:srgbClr val="95C11F"/>
                </a:solidFill>
                <a:latin typeface="Open Sans Light" pitchFamily="2" charset="0"/>
                <a:ea typeface="Open Sans Light" pitchFamily="2" charset="0"/>
                <a:cs typeface="Open Sans Light" pitchFamily="2" charset="0"/>
              </a:rPr>
              <a:t>March 2025</a:t>
            </a:r>
            <a:endParaRPr lang="en-US" sz="1400" dirty="0">
              <a:solidFill>
                <a:srgbClr val="95C11F"/>
              </a:solidFill>
              <a:ea typeface="Open Sans" panose="020B0606030504020204" pitchFamily="34" charset="0"/>
              <a:cs typeface="Open Sans" panose="020B0606030504020204" pitchFamily="34" charset="0"/>
            </a:endParaRPr>
          </a:p>
          <a:p>
            <a:pPr algn="l"/>
            <a:endParaRPr lang="sv-SE" sz="1200" b="1" dirty="0">
              <a:solidFill>
                <a:srgbClr val="95948B"/>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608139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9286FE-EE78-59CC-E29B-0C088C99AFE0}"/>
              </a:ext>
            </a:extLst>
          </p:cNvPr>
          <p:cNvSpPr>
            <a:spLocks noGrp="1"/>
          </p:cNvSpPr>
          <p:nvPr>
            <p:ph type="title"/>
          </p:nvPr>
        </p:nvSpPr>
        <p:spPr/>
        <p:txBody>
          <a:bodyPr/>
          <a:lstStyle/>
          <a:p>
            <a:r>
              <a:rPr lang="en-GB" dirty="0"/>
              <a:t>TEXAD</a:t>
            </a:r>
          </a:p>
        </p:txBody>
      </p:sp>
      <p:pic>
        <p:nvPicPr>
          <p:cNvPr id="4" name="Picture 3" descr="A blue flag with yellow stars and a green rectangle&#10;&#10;Description automatically generated">
            <a:extLst>
              <a:ext uri="{FF2B5EF4-FFF2-40B4-BE49-F238E27FC236}">
                <a16:creationId xmlns:a16="http://schemas.microsoft.com/office/drawing/2014/main" id="{DDED12CB-532C-F461-8FD9-3E6E58CEB185}"/>
              </a:ext>
            </a:extLst>
          </p:cNvPr>
          <p:cNvPicPr>
            <a:picLocks noChangeAspect="1"/>
          </p:cNvPicPr>
          <p:nvPr/>
        </p:nvPicPr>
        <p:blipFill>
          <a:blip r:embed="rId3"/>
          <a:stretch>
            <a:fillRect/>
          </a:stretch>
        </p:blipFill>
        <p:spPr>
          <a:xfrm>
            <a:off x="9441638" y="0"/>
            <a:ext cx="2750362" cy="987310"/>
          </a:xfrm>
          <a:prstGeom prst="rect">
            <a:avLst/>
          </a:prstGeom>
        </p:spPr>
      </p:pic>
      <p:sp>
        <p:nvSpPr>
          <p:cNvPr id="5" name="Content Placeholder 3">
            <a:extLst>
              <a:ext uri="{FF2B5EF4-FFF2-40B4-BE49-F238E27FC236}">
                <a16:creationId xmlns:a16="http://schemas.microsoft.com/office/drawing/2014/main" id="{920B608E-725E-7A41-B735-BA73009BD5B5}"/>
              </a:ext>
            </a:extLst>
          </p:cNvPr>
          <p:cNvSpPr txBox="1">
            <a:spLocks/>
          </p:cNvSpPr>
          <p:nvPr/>
        </p:nvSpPr>
        <p:spPr>
          <a:xfrm>
            <a:off x="838202" y="1589474"/>
            <a:ext cx="6681536" cy="3308598"/>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Open Sans ExtraBold"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dirty="0">
                <a:solidFill>
                  <a:srgbClr val="95C11F"/>
                </a:solidFill>
                <a:latin typeface="Open Sans SemiBold" pitchFamily="2" charset="0"/>
                <a:ea typeface="Open Sans SemiBold" pitchFamily="2" charset="0"/>
                <a:cs typeface="Open Sans SemiBold" pitchFamily="2" charset="0"/>
              </a:rPr>
              <a:t>Good Practice 1 </a:t>
            </a:r>
          </a:p>
          <a:p>
            <a:pPr marL="0" indent="0">
              <a:lnSpc>
                <a:spcPct val="100000"/>
              </a:lnSpc>
              <a:buNone/>
            </a:pPr>
            <a:endParaRPr lang="en-US" dirty="0">
              <a:solidFill>
                <a:srgbClr val="95C11F"/>
              </a:solidFill>
              <a:ea typeface="Open Sans" panose="020B0606030504020204" pitchFamily="34" charset="0"/>
              <a:cs typeface="Open Sans" panose="020B0606030504020204" pitchFamily="34" charset="0"/>
            </a:endParaRPr>
          </a:p>
          <a:p>
            <a:pPr marL="0" indent="0">
              <a:lnSpc>
                <a:spcPct val="100000"/>
              </a:lnSpc>
              <a:buNone/>
            </a:pPr>
            <a:r>
              <a:rPr lang="en-GB" sz="2400" dirty="0">
                <a:solidFill>
                  <a:srgbClr val="494F57"/>
                </a:solidFill>
                <a:latin typeface="Roboto" panose="02000000000000000000" pitchFamily="2" charset="0"/>
              </a:rPr>
              <a:t>Prevention Education</a:t>
            </a:r>
          </a:p>
          <a:p>
            <a:pPr marL="0" indent="0">
              <a:lnSpc>
                <a:spcPct val="100000"/>
              </a:lnSpc>
              <a:buNone/>
            </a:pPr>
            <a:r>
              <a:rPr lang="en-GB" sz="2000" b="0" dirty="0">
                <a:solidFill>
                  <a:srgbClr val="494F57"/>
                </a:solidFill>
                <a:latin typeface="Roboto" panose="02000000000000000000" pitchFamily="2" charset="0"/>
              </a:rPr>
              <a:t>By Nordic Textile Academy, about the skilling, re-skilling, and up-skilling for circular jobs. The school’s work is founded on a near collaboration with the industry. And the ability to fast track new skills programmes, while still following the European Qualification Framework.</a:t>
            </a:r>
          </a:p>
        </p:txBody>
      </p:sp>
      <p:sp>
        <p:nvSpPr>
          <p:cNvPr id="7" name="textruta 6">
            <a:extLst>
              <a:ext uri="{FF2B5EF4-FFF2-40B4-BE49-F238E27FC236}">
                <a16:creationId xmlns:a16="http://schemas.microsoft.com/office/drawing/2014/main" id="{31B453FF-9C6F-2746-AFFB-A1E03F1AF26F}"/>
              </a:ext>
            </a:extLst>
          </p:cNvPr>
          <p:cNvSpPr txBox="1"/>
          <p:nvPr/>
        </p:nvSpPr>
        <p:spPr>
          <a:xfrm>
            <a:off x="9441639" y="6127339"/>
            <a:ext cx="2750362" cy="492443"/>
          </a:xfrm>
          <a:prstGeom prst="rect">
            <a:avLst/>
          </a:prstGeom>
          <a:noFill/>
        </p:spPr>
        <p:txBody>
          <a:bodyPr wrap="square" rtlCol="0">
            <a:spAutoFit/>
          </a:bodyPr>
          <a:lstStyle/>
          <a:p>
            <a:r>
              <a:rPr lang="en-US" sz="1400" dirty="0">
                <a:solidFill>
                  <a:srgbClr val="95C11F"/>
                </a:solidFill>
                <a:latin typeface="Open Sans SemiBold" pitchFamily="2" charset="0"/>
                <a:ea typeface="Open Sans SemiBold" pitchFamily="2" charset="0"/>
                <a:cs typeface="Open Sans SemiBold" pitchFamily="2" charset="0"/>
              </a:rPr>
              <a:t>Project progress </a:t>
            </a:r>
            <a:r>
              <a:rPr lang="en-US" sz="1400" b="0" i="1" dirty="0">
                <a:solidFill>
                  <a:srgbClr val="95C11F"/>
                </a:solidFill>
                <a:latin typeface="Open Sans Light" pitchFamily="2" charset="0"/>
                <a:ea typeface="Open Sans Light" pitchFamily="2" charset="0"/>
                <a:cs typeface="Open Sans Light" pitchFamily="2" charset="0"/>
              </a:rPr>
              <a:t>March 2025</a:t>
            </a:r>
            <a:endParaRPr lang="en-US" sz="1400" dirty="0">
              <a:solidFill>
                <a:srgbClr val="95C11F"/>
              </a:solidFill>
              <a:ea typeface="Open Sans" panose="020B0606030504020204" pitchFamily="34" charset="0"/>
              <a:cs typeface="Open Sans" panose="020B0606030504020204" pitchFamily="34" charset="0"/>
            </a:endParaRPr>
          </a:p>
          <a:p>
            <a:pPr algn="l"/>
            <a:endParaRPr lang="sv-SE" sz="1200" b="1" dirty="0">
              <a:solidFill>
                <a:srgbClr val="95948B"/>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83631160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95948A"/>
      </a:lt2>
      <a:accent1>
        <a:srgbClr val="01A884"/>
      </a:accent1>
      <a:accent2>
        <a:srgbClr val="95C11E"/>
      </a:accent2>
      <a:accent3>
        <a:srgbClr val="F39200"/>
      </a:accent3>
      <a:accent4>
        <a:srgbClr val="E21D44"/>
      </a:accent4>
      <a:accent5>
        <a:srgbClr val="009FE3"/>
      </a:accent5>
      <a:accent6>
        <a:srgbClr val="154193"/>
      </a:accent6>
      <a:hlink>
        <a:srgbClr val="FEFFFE"/>
      </a:hlink>
      <a:folHlink>
        <a:srgbClr val="D9D7C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200" b="1" dirty="0">
            <a:solidFill>
              <a:srgbClr val="95948B"/>
            </a:solidFill>
            <a:latin typeface="Open Sans ExtraBold" panose="020B0606030504020204" pitchFamily="34" charset="0"/>
            <a:ea typeface="Open Sans ExtraBold" panose="020B0606030504020204" pitchFamily="34" charset="0"/>
            <a:cs typeface="Open Sans ExtraBold" panose="020B0606030504020204" pitchFamily="34" charset="0"/>
          </a:defRPr>
        </a:defPPr>
      </a:lstStyle>
    </a:txDef>
  </a:objectDefaults>
  <a:extraClrSchemeLst/>
  <a:extLst>
    <a:ext uri="{05A4C25C-085E-4340-85A3-A5531E510DB2}">
      <thm15:themeFamily xmlns:thm15="http://schemas.microsoft.com/office/thememl/2012/main" name="Presentation1" id="{06E3B9CB-D344-C147-9C3E-36C884CF0AED}" vid="{737523F6-8BB6-244C-9D2D-8DA98AD551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0BECD756876D40A01472126D4D3976" ma:contentTypeVersion="14" ma:contentTypeDescription="Create a new document." ma:contentTypeScope="" ma:versionID="b62c83b0dbeea378752c567ffe4c2e07">
  <xsd:schema xmlns:xsd="http://www.w3.org/2001/XMLSchema" xmlns:xs="http://www.w3.org/2001/XMLSchema" xmlns:p="http://schemas.microsoft.com/office/2006/metadata/properties" xmlns:ns2="6cff5b39-03c9-484e-a972-ef37ce049ab6" xmlns:ns3="85288424-1a01-4207-ad3e-9f8f0cf30ace" targetNamespace="http://schemas.microsoft.com/office/2006/metadata/properties" ma:root="true" ma:fieldsID="25d04f19032ea250495219ecf1181422" ns2:_="" ns3:_="">
    <xsd:import namespace="6cff5b39-03c9-484e-a972-ef37ce049ab6"/>
    <xsd:import namespace="85288424-1a01-4207-ad3e-9f8f0cf30a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ff5b39-03c9-484e-a972-ef37ce049a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028752b-7e4d-4328-bfe5-bb5909da1b2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5288424-1a01-4207-ad3e-9f8f0cf30a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91b9676-5ac0-4f6b-8822-b1c20d46c4a2}" ma:internalName="TaxCatchAll" ma:showField="CatchAllData" ma:web="85288424-1a01-4207-ad3e-9f8f0cf30ac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5288424-1a01-4207-ad3e-9f8f0cf30ace" xsi:nil="true"/>
    <lcf76f155ced4ddcb4097134ff3c332f xmlns="6cff5b39-03c9-484e-a972-ef37ce049ab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ADCADD-F611-4F5C-BD5A-F3C3BD3F86BA}">
  <ds:schemaRefs>
    <ds:schemaRef ds:uri="http://schemas.microsoft.com/sharepoint/v3/contenttype/forms"/>
  </ds:schemaRefs>
</ds:datastoreItem>
</file>

<file path=customXml/itemProps2.xml><?xml version="1.0" encoding="utf-8"?>
<ds:datastoreItem xmlns:ds="http://schemas.openxmlformats.org/officeDocument/2006/customXml" ds:itemID="{22058DCE-97E6-4A00-8C90-20D4CAFE03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ff5b39-03c9-484e-a972-ef37ce049ab6"/>
    <ds:schemaRef ds:uri="85288424-1a01-4207-ad3e-9f8f0cf30a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3FC793-0237-4EB2-9E54-581B2D1B3CF6}">
  <ds:schemaRefs>
    <ds:schemaRef ds:uri="http://schemas.microsoft.com/office/2006/metadata/properties"/>
    <ds:schemaRef ds:uri="http://purl.org/dc/terms/"/>
    <ds:schemaRef ds:uri="http://schemas.openxmlformats.org/package/2006/metadata/core-properties"/>
    <ds:schemaRef ds:uri="e89d72a0-1725-4c99-be96-28610194ec30"/>
    <ds:schemaRef ds:uri="http://schemas.microsoft.com/office/2006/documentManagement/types"/>
    <ds:schemaRef ds:uri="http://schemas.microsoft.com/office/infopath/2007/PartnerControls"/>
    <ds:schemaRef ds:uri="http://purl.org/dc/elements/1.1/"/>
    <ds:schemaRef ds:uri="5a17a62d-0568-4591-bf0c-2d64efd9f815"/>
    <ds:schemaRef ds:uri="http://www.w3.org/XML/1998/namespace"/>
    <ds:schemaRef ds:uri="http://purl.org/dc/dcmitype/"/>
    <ds:schemaRef ds:uri="85288424-1a01-4207-ad3e-9f8f0cf30ace"/>
    <ds:schemaRef ds:uri="6cff5b39-03c9-484e-a972-ef37ce049ab6"/>
  </ds:schemaRefs>
</ds:datastoreItem>
</file>

<file path=docProps/app.xml><?xml version="1.0" encoding="utf-8"?>
<Properties xmlns="http://schemas.openxmlformats.org/officeDocument/2006/extended-properties" xmlns:vt="http://schemas.openxmlformats.org/officeDocument/2006/docPropsVTypes">
  <Template>Office Theme</Template>
  <TotalTime>181</TotalTime>
  <Words>1449</Words>
  <Application>Microsoft Macintosh PowerPoint</Application>
  <PresentationFormat>Bredbild</PresentationFormat>
  <Paragraphs>200</Paragraphs>
  <Slides>20</Slides>
  <Notes>20</Notes>
  <HiddenSlides>0</HiddenSlides>
  <MMClips>0</MMClips>
  <ScaleCrop>false</ScaleCrop>
  <HeadingPairs>
    <vt:vector size="6" baseType="variant">
      <vt:variant>
        <vt:lpstr>Använt teckensnitt</vt:lpstr>
      </vt:variant>
      <vt:variant>
        <vt:i4>10</vt:i4>
      </vt:variant>
      <vt:variant>
        <vt:lpstr>Tema</vt:lpstr>
      </vt:variant>
      <vt:variant>
        <vt:i4>1</vt:i4>
      </vt:variant>
      <vt:variant>
        <vt:lpstr>Bildrubriker</vt:lpstr>
      </vt:variant>
      <vt:variant>
        <vt:i4>20</vt:i4>
      </vt:variant>
    </vt:vector>
  </HeadingPairs>
  <TitlesOfParts>
    <vt:vector size="31" baseType="lpstr">
      <vt:lpstr>Arial</vt:lpstr>
      <vt:lpstr>Calibri</vt:lpstr>
      <vt:lpstr>Open Sans</vt:lpstr>
      <vt:lpstr>Open Sans ExtraBold</vt:lpstr>
      <vt:lpstr>Open Sans Light</vt:lpstr>
      <vt:lpstr>Open Sans Medium</vt:lpstr>
      <vt:lpstr>Open Sans SemiBold</vt:lpstr>
      <vt:lpstr>Roboto</vt:lpstr>
      <vt:lpstr>Segoe UI</vt:lpstr>
      <vt:lpstr>Times New Roman</vt:lpstr>
      <vt:lpstr>Office Theme</vt:lpstr>
      <vt:lpstr>PowerPoint-presentation</vt:lpstr>
      <vt:lpstr>TEXAD</vt:lpstr>
      <vt:lpstr>TEXAD</vt:lpstr>
      <vt:lpstr>TEXAD</vt:lpstr>
      <vt:lpstr>TEXAD</vt:lpstr>
      <vt:lpstr>TEXAD</vt:lpstr>
      <vt:lpstr>TEXAD</vt:lpstr>
      <vt:lpstr>TEXAD</vt:lpstr>
      <vt:lpstr>TEXAD</vt:lpstr>
      <vt:lpstr>TEXAD</vt:lpstr>
      <vt:lpstr>TEXAD</vt:lpstr>
      <vt:lpstr>TEXAD</vt:lpstr>
      <vt:lpstr>TEXAD</vt:lpstr>
      <vt:lpstr>TEXAD</vt:lpstr>
      <vt:lpstr>TEXAD</vt:lpstr>
      <vt:lpstr>TEXAD</vt:lpstr>
      <vt:lpstr>TEXAD</vt:lpstr>
      <vt:lpstr>TEXAD</vt:lpstr>
      <vt:lpstr>TEXAD</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Kurth</dc:creator>
  <cp:lastModifiedBy>Gunnar Fägersten Novik</cp:lastModifiedBy>
  <cp:revision>14</cp:revision>
  <dcterms:created xsi:type="dcterms:W3CDTF">2021-10-28T12:22:03Z</dcterms:created>
  <dcterms:modified xsi:type="dcterms:W3CDTF">2025-03-24T16:00:52Z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0x0101003D0BECD756876D40A01472126D4D3976</vt:lpwstr>
  </property>
</Properties>
</file>