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  <p:sldId id="257" r:id="rId6"/>
  </p:sldIdLst>
  <p:sldSz cx="10693400" cy="7562850"/>
  <p:notesSz cx="9296400" cy="7010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4194"/>
    <a:srgbClr val="009FE3"/>
    <a:srgbClr val="E30045"/>
    <a:srgbClr val="F39200"/>
    <a:srgbClr val="95C11F"/>
    <a:srgbClr val="00A9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07B9A0A-C465-4258-B1DB-83A8F63059FB}" v="2" dt="2025-02-06T11:35:10.312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1706" y="9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17" Type="http://schemas.openxmlformats.org/officeDocument/2006/relationships/image" Target="../media/image16.sv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jpeg"/><Relationship Id="rId15" Type="http://schemas.openxmlformats.org/officeDocument/2006/relationships/image" Target="../media/image1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18.jpg"/><Relationship Id="rId7" Type="http://schemas.openxmlformats.org/officeDocument/2006/relationships/image" Target="../media/image22.jpg"/><Relationship Id="rId2" Type="http://schemas.openxmlformats.org/officeDocument/2006/relationships/image" Target="../media/image17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1.jpg"/><Relationship Id="rId5" Type="http://schemas.openxmlformats.org/officeDocument/2006/relationships/image" Target="../media/image20.jpg"/><Relationship Id="rId10" Type="http://schemas.openxmlformats.org/officeDocument/2006/relationships/image" Target="../media/image23.emf"/><Relationship Id="rId4" Type="http://schemas.openxmlformats.org/officeDocument/2006/relationships/image" Target="../media/image19.jpg"/><Relationship Id="rId9" Type="http://schemas.openxmlformats.org/officeDocument/2006/relationships/image" Target="../media/image2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id="{383E95DB-F5D8-366E-AE64-1983EAE64AD1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-3722901" y="3691425"/>
            <a:ext cx="7596000" cy="180000"/>
          </a:xfrm>
          <a:prstGeom prst="rect">
            <a:avLst/>
          </a:prstGeom>
        </p:spPr>
      </p:pic>
      <p:sp>
        <p:nvSpPr>
          <p:cNvPr id="9" name="object 2">
            <a:extLst>
              <a:ext uri="{FF2B5EF4-FFF2-40B4-BE49-F238E27FC236}">
                <a16:creationId xmlns:a16="http://schemas.microsoft.com/office/drawing/2014/main" id="{6BC9017C-737B-0020-CBD8-2280C2049C37}"/>
              </a:ext>
            </a:extLst>
          </p:cNvPr>
          <p:cNvSpPr txBox="1"/>
          <p:nvPr userDrawn="1"/>
        </p:nvSpPr>
        <p:spPr>
          <a:xfrm>
            <a:off x="762525" y="485984"/>
            <a:ext cx="3339927" cy="668772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2984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34"/>
              </a:spcBef>
            </a:pPr>
            <a:r>
              <a:rPr lang="en-US" sz="4150" b="1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4150" b="1" dirty="0">
                <a:solidFill>
                  <a:schemeClr val="tx1"/>
                </a:solidFill>
                <a:latin typeface="Arial"/>
                <a:cs typeface="Arial"/>
              </a:rPr>
              <a:t>Peer</a:t>
            </a:r>
            <a:r>
              <a:rPr sz="4150" b="1" spc="9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4150" b="1" spc="135" dirty="0">
                <a:solidFill>
                  <a:schemeClr val="tx1"/>
                </a:solidFill>
                <a:latin typeface="Arial"/>
                <a:cs typeface="Arial"/>
              </a:rPr>
              <a:t>review</a:t>
            </a:r>
            <a:endParaRPr sz="415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pic>
        <p:nvPicPr>
          <p:cNvPr id="10" name="Image 1">
            <a:extLst>
              <a:ext uri="{FF2B5EF4-FFF2-40B4-BE49-F238E27FC236}">
                <a16:creationId xmlns:a16="http://schemas.microsoft.com/office/drawing/2014/main" id="{3E24A49A-BAAC-2F6D-B23C-A5EA8E25E3F5}"/>
              </a:ext>
            </a:extLst>
          </p:cNvPr>
          <p:cNvPicPr>
            <a:picLocks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2169447" y="5934826"/>
            <a:ext cx="1000760" cy="991870"/>
          </a:xfrm>
          <a:prstGeom prst="rect">
            <a:avLst/>
          </a:prstGeom>
        </p:spPr>
      </p:pic>
      <p:pic>
        <p:nvPicPr>
          <p:cNvPr id="11" name="Picture 10" descr="A blue flag with yellow stars&#10;&#10;Description automatically generated">
            <a:extLst>
              <a:ext uri="{FF2B5EF4-FFF2-40B4-BE49-F238E27FC236}">
                <a16:creationId xmlns:a16="http://schemas.microsoft.com/office/drawing/2014/main" id="{3679657E-A449-8FAD-D233-F5CF95390831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7700" y="331166"/>
            <a:ext cx="4434840" cy="978408"/>
          </a:xfrm>
          <a:prstGeom prst="rect">
            <a:avLst/>
          </a:prstGeom>
        </p:spPr>
      </p:pic>
      <p:grpSp>
        <p:nvGrpSpPr>
          <p:cNvPr id="31" name="Group 30">
            <a:extLst>
              <a:ext uri="{FF2B5EF4-FFF2-40B4-BE49-F238E27FC236}">
                <a16:creationId xmlns:a16="http://schemas.microsoft.com/office/drawing/2014/main" id="{8870CC28-44BB-702B-88D2-71A326E5D0E1}"/>
              </a:ext>
            </a:extLst>
          </p:cNvPr>
          <p:cNvGrpSpPr/>
          <p:nvPr userDrawn="1"/>
        </p:nvGrpSpPr>
        <p:grpSpPr>
          <a:xfrm>
            <a:off x="9156700" y="1647825"/>
            <a:ext cx="833272" cy="5082363"/>
            <a:chOff x="9080500" y="1545302"/>
            <a:chExt cx="833272" cy="5082363"/>
          </a:xfrm>
        </p:grpSpPr>
        <p:pic>
          <p:nvPicPr>
            <p:cNvPr id="12" name="Graphic 11">
              <a:extLst>
                <a:ext uri="{FF2B5EF4-FFF2-40B4-BE49-F238E27FC236}">
                  <a16:creationId xmlns:a16="http://schemas.microsoft.com/office/drawing/2014/main" id="{FC12C362-269E-A151-1E2C-BF27DBD5428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9080500" y="1545302"/>
              <a:ext cx="833272" cy="759748"/>
            </a:xfrm>
            <a:prstGeom prst="rect">
              <a:avLst/>
            </a:prstGeom>
          </p:spPr>
        </p:pic>
        <p:pic>
          <p:nvPicPr>
            <p:cNvPr id="14" name="Graphic 13">
              <a:extLst>
                <a:ext uri="{FF2B5EF4-FFF2-40B4-BE49-F238E27FC236}">
                  <a16:creationId xmlns:a16="http://schemas.microsoft.com/office/drawing/2014/main" id="{3C2BC3D0-11A8-6074-D2EC-531F76566F0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9080500" y="2409825"/>
              <a:ext cx="833272" cy="759748"/>
            </a:xfrm>
            <a:prstGeom prst="rect">
              <a:avLst/>
            </a:prstGeom>
          </p:spPr>
        </p:pic>
        <p:pic>
          <p:nvPicPr>
            <p:cNvPr id="24" name="Graphic 23">
              <a:extLst>
                <a:ext uri="{FF2B5EF4-FFF2-40B4-BE49-F238E27FC236}">
                  <a16:creationId xmlns:a16="http://schemas.microsoft.com/office/drawing/2014/main" id="{A3FD7BED-4EBE-A584-1E56-C229A1A9D11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9080500" y="3274348"/>
              <a:ext cx="833272" cy="759748"/>
            </a:xfrm>
            <a:prstGeom prst="rect">
              <a:avLst/>
            </a:prstGeom>
          </p:spPr>
        </p:pic>
        <p:pic>
          <p:nvPicPr>
            <p:cNvPr id="26" name="Graphic 25">
              <a:extLst>
                <a:ext uri="{FF2B5EF4-FFF2-40B4-BE49-F238E27FC236}">
                  <a16:creationId xmlns:a16="http://schemas.microsoft.com/office/drawing/2014/main" id="{53C045C3-D1C7-A64C-0580-D8EA7EE0F39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9080500" y="4138871"/>
              <a:ext cx="833272" cy="759748"/>
            </a:xfrm>
            <a:prstGeom prst="rect">
              <a:avLst/>
            </a:prstGeom>
          </p:spPr>
        </p:pic>
        <p:pic>
          <p:nvPicPr>
            <p:cNvPr id="28" name="Graphic 27">
              <a:extLst>
                <a:ext uri="{FF2B5EF4-FFF2-40B4-BE49-F238E27FC236}">
                  <a16:creationId xmlns:a16="http://schemas.microsoft.com/office/drawing/2014/main" id="{0A5A833F-37C9-C750-4B9B-4440E267992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>
              <a:off x="9080500" y="5003394"/>
              <a:ext cx="833272" cy="759748"/>
            </a:xfrm>
            <a:prstGeom prst="rect">
              <a:avLst/>
            </a:prstGeom>
          </p:spPr>
        </p:pic>
        <p:pic>
          <p:nvPicPr>
            <p:cNvPr id="30" name="Graphic 29">
              <a:extLst>
                <a:ext uri="{FF2B5EF4-FFF2-40B4-BE49-F238E27FC236}">
                  <a16:creationId xmlns:a16="http://schemas.microsoft.com/office/drawing/2014/main" id="{54618BDF-942B-DC5B-E15A-827BE8D65DA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/>
            </a:stretch>
          </p:blipFill>
          <p:spPr>
            <a:xfrm>
              <a:off x="9080500" y="5867917"/>
              <a:ext cx="833272" cy="759748"/>
            </a:xfrm>
            <a:prstGeom prst="rect">
              <a:avLst/>
            </a:prstGeom>
          </p:spPr>
        </p:pic>
      </p:grpSp>
      <p:sp>
        <p:nvSpPr>
          <p:cNvPr id="32" name="Rectangle 31">
            <a:extLst>
              <a:ext uri="{FF2B5EF4-FFF2-40B4-BE49-F238E27FC236}">
                <a16:creationId xmlns:a16="http://schemas.microsoft.com/office/drawing/2014/main" id="{4FA4D61D-D563-6224-545B-33F2D2E45CD2}"/>
              </a:ext>
            </a:extLst>
          </p:cNvPr>
          <p:cNvSpPr/>
          <p:nvPr userDrawn="1"/>
        </p:nvSpPr>
        <p:spPr>
          <a:xfrm>
            <a:off x="9244893" y="2233613"/>
            <a:ext cx="685800" cy="150148"/>
          </a:xfrm>
          <a:prstGeom prst="rect">
            <a:avLst/>
          </a:prstGeom>
          <a:solidFill>
            <a:srgbClr val="00A98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01253D2B-E040-CB4F-C359-73DA321D7FD6}"/>
              </a:ext>
            </a:extLst>
          </p:cNvPr>
          <p:cNvSpPr/>
          <p:nvPr userDrawn="1"/>
        </p:nvSpPr>
        <p:spPr>
          <a:xfrm>
            <a:off x="9230436" y="3095625"/>
            <a:ext cx="685800" cy="150148"/>
          </a:xfrm>
          <a:prstGeom prst="rect">
            <a:avLst/>
          </a:prstGeom>
          <a:solidFill>
            <a:srgbClr val="95C11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475C6E2-2819-947C-1571-3818A606CBF3}"/>
              </a:ext>
            </a:extLst>
          </p:cNvPr>
          <p:cNvSpPr/>
          <p:nvPr userDrawn="1"/>
        </p:nvSpPr>
        <p:spPr>
          <a:xfrm>
            <a:off x="9230436" y="3963785"/>
            <a:ext cx="685800" cy="150148"/>
          </a:xfrm>
          <a:prstGeom prst="rect">
            <a:avLst/>
          </a:prstGeom>
          <a:solidFill>
            <a:srgbClr val="F392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74A8BFAC-743B-D990-BC88-B23D8C8B92FB}"/>
              </a:ext>
            </a:extLst>
          </p:cNvPr>
          <p:cNvSpPr/>
          <p:nvPr userDrawn="1"/>
        </p:nvSpPr>
        <p:spPr>
          <a:xfrm>
            <a:off x="9230436" y="4828308"/>
            <a:ext cx="685800" cy="150148"/>
          </a:xfrm>
          <a:prstGeom prst="rect">
            <a:avLst/>
          </a:prstGeom>
          <a:solidFill>
            <a:srgbClr val="E3004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1ECE5A7-BAF8-082A-B03F-748AF3262B66}"/>
              </a:ext>
            </a:extLst>
          </p:cNvPr>
          <p:cNvSpPr/>
          <p:nvPr userDrawn="1"/>
        </p:nvSpPr>
        <p:spPr>
          <a:xfrm>
            <a:off x="9230436" y="5689179"/>
            <a:ext cx="685800" cy="150148"/>
          </a:xfrm>
          <a:prstGeom prst="rect">
            <a:avLst/>
          </a:prstGeom>
          <a:solidFill>
            <a:srgbClr val="009FE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136EA180-CE32-6D0F-71EC-D17450E0E90F}"/>
              </a:ext>
            </a:extLst>
          </p:cNvPr>
          <p:cNvSpPr/>
          <p:nvPr userDrawn="1"/>
        </p:nvSpPr>
        <p:spPr>
          <a:xfrm>
            <a:off x="9202633" y="6584496"/>
            <a:ext cx="756000" cy="126000"/>
          </a:xfrm>
          <a:prstGeom prst="rect">
            <a:avLst/>
          </a:prstGeom>
          <a:solidFill>
            <a:srgbClr val="16419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327829" y="4001970"/>
            <a:ext cx="560857" cy="1293479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656538" y="4001970"/>
            <a:ext cx="512087" cy="536915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412686" y="4697520"/>
            <a:ext cx="1024175" cy="671144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718300" y="3965361"/>
            <a:ext cx="975405" cy="1476518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9207169" y="5075802"/>
            <a:ext cx="329199" cy="439294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9090765" y="4081286"/>
            <a:ext cx="560857" cy="378281"/>
          </a:xfrm>
          <a:prstGeom prst="rect">
            <a:avLst/>
          </a:prstGeom>
        </p:spPr>
      </p:pic>
      <p:pic>
        <p:nvPicPr>
          <p:cNvPr id="7" name="Graphic 6">
            <a:extLst>
              <a:ext uri="{FF2B5EF4-FFF2-40B4-BE49-F238E27FC236}">
                <a16:creationId xmlns:a16="http://schemas.microsoft.com/office/drawing/2014/main" id="{C31004A1-13D0-2E3D-3458-20BAC4BC415A}"/>
              </a:ext>
            </a:extLst>
          </p:cNvPr>
          <p:cNvPicPr>
            <a:picLocks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rot="5400000">
            <a:off x="-3722901" y="3691425"/>
            <a:ext cx="7596000" cy="180000"/>
          </a:xfrm>
          <a:prstGeom prst="rect">
            <a:avLst/>
          </a:prstGeom>
        </p:spPr>
      </p:pic>
      <p:sp>
        <p:nvSpPr>
          <p:cNvPr id="8" name="object 2">
            <a:extLst>
              <a:ext uri="{FF2B5EF4-FFF2-40B4-BE49-F238E27FC236}">
                <a16:creationId xmlns:a16="http://schemas.microsoft.com/office/drawing/2014/main" id="{BB82F602-C119-602E-9672-2DBE53D6A401}"/>
              </a:ext>
            </a:extLst>
          </p:cNvPr>
          <p:cNvSpPr txBox="1"/>
          <p:nvPr userDrawn="1"/>
        </p:nvSpPr>
        <p:spPr>
          <a:xfrm>
            <a:off x="762525" y="485984"/>
            <a:ext cx="4584175" cy="668772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2984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34"/>
              </a:spcBef>
            </a:pPr>
            <a:r>
              <a:rPr lang="en-US" sz="4150" b="1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4150" b="1" dirty="0">
                <a:solidFill>
                  <a:schemeClr val="tx1"/>
                </a:solidFill>
                <a:latin typeface="Arial"/>
                <a:cs typeface="Arial"/>
              </a:rPr>
              <a:t>Peer</a:t>
            </a:r>
            <a:r>
              <a:rPr sz="4150" b="1" spc="9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4150" b="1" spc="135" dirty="0">
                <a:solidFill>
                  <a:schemeClr val="tx1"/>
                </a:solidFill>
                <a:latin typeface="Arial"/>
                <a:cs typeface="Arial"/>
              </a:rPr>
              <a:t>review</a:t>
            </a:r>
            <a:endParaRPr sz="415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9" name="object 4">
            <a:extLst>
              <a:ext uri="{FF2B5EF4-FFF2-40B4-BE49-F238E27FC236}">
                <a16:creationId xmlns:a16="http://schemas.microsoft.com/office/drawing/2014/main" id="{DCEE097B-20B7-4092-B261-C31FE04430CA}"/>
              </a:ext>
            </a:extLst>
          </p:cNvPr>
          <p:cNvSpPr txBox="1"/>
          <p:nvPr userDrawn="1"/>
        </p:nvSpPr>
        <p:spPr>
          <a:xfrm>
            <a:off x="1864323" y="1998715"/>
            <a:ext cx="2743146" cy="346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330450" algn="l"/>
              </a:tabLst>
            </a:pPr>
            <a:r>
              <a:rPr sz="2100" b="1" spc="65" dirty="0">
                <a:solidFill>
                  <a:srgbClr val="0F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sz="2100" b="1" dirty="0">
                <a:solidFill>
                  <a:srgbClr val="0F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sz="2100" b="1" spc="55" dirty="0">
                <a:solidFill>
                  <a:srgbClr val="0F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endParaRPr sz="2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bject 16">
            <a:extLst>
              <a:ext uri="{FF2B5EF4-FFF2-40B4-BE49-F238E27FC236}">
                <a16:creationId xmlns:a16="http://schemas.microsoft.com/office/drawing/2014/main" id="{47D95685-64CA-7533-791C-7B17F962E82F}"/>
              </a:ext>
            </a:extLst>
          </p:cNvPr>
          <p:cNvSpPr txBox="1"/>
          <p:nvPr userDrawn="1"/>
        </p:nvSpPr>
        <p:spPr>
          <a:xfrm>
            <a:off x="6184900" y="1876425"/>
            <a:ext cx="2078989" cy="4860000"/>
          </a:xfrm>
          <a:prstGeom prst="rect">
            <a:avLst/>
          </a:prstGeom>
          <a:ln w="48770">
            <a:solidFill>
              <a:srgbClr val="000000"/>
            </a:solidFill>
          </a:ln>
        </p:spPr>
        <p:txBody>
          <a:bodyPr vert="horz" wrap="square" lIns="0" tIns="120650" rIns="0" bIns="0" rtlCol="0">
            <a:spAutoFit/>
          </a:bodyPr>
          <a:lstStyle/>
          <a:p>
            <a:pPr marL="202565">
              <a:lnSpc>
                <a:spcPct val="100000"/>
              </a:lnSpc>
              <a:spcBef>
                <a:spcPts val="950"/>
              </a:spcBef>
            </a:pPr>
            <a:r>
              <a:rPr sz="2100" b="1" spc="-25" dirty="0">
                <a:solidFill>
                  <a:srgbClr val="0F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</a:t>
            </a:r>
            <a:endParaRPr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560"/>
              </a:spcBef>
            </a:pPr>
            <a:endParaRPr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400"/>
              </a:spcBef>
            </a:pP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ject 17">
            <a:extLst>
              <a:ext uri="{FF2B5EF4-FFF2-40B4-BE49-F238E27FC236}">
                <a16:creationId xmlns:a16="http://schemas.microsoft.com/office/drawing/2014/main" id="{5FC00B73-0C50-9AF2-CB3A-C01E8E2ACC61}"/>
              </a:ext>
            </a:extLst>
          </p:cNvPr>
          <p:cNvSpPr txBox="1"/>
          <p:nvPr userDrawn="1"/>
        </p:nvSpPr>
        <p:spPr>
          <a:xfrm>
            <a:off x="8623300" y="2008801"/>
            <a:ext cx="394442" cy="3359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b="1" spc="-30" dirty="0">
                <a:solidFill>
                  <a:srgbClr val="0F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</a:t>
            </a:r>
            <a:endParaRPr sz="2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bject 5">
            <a:extLst>
              <a:ext uri="{FF2B5EF4-FFF2-40B4-BE49-F238E27FC236}">
                <a16:creationId xmlns:a16="http://schemas.microsoft.com/office/drawing/2014/main" id="{DD144EEC-F814-B61B-AF5B-E74DA14AE98F}"/>
              </a:ext>
            </a:extLst>
          </p:cNvPr>
          <p:cNvSpPr txBox="1"/>
          <p:nvPr userDrawn="1"/>
        </p:nvSpPr>
        <p:spPr>
          <a:xfrm>
            <a:off x="1915961" y="2432789"/>
            <a:ext cx="1368000" cy="324000"/>
          </a:xfrm>
          <a:prstGeom prst="rect">
            <a:avLst/>
          </a:prstGeom>
          <a:solidFill>
            <a:srgbClr val="0A0A0A"/>
          </a:solidFill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sz="1850" b="1" spc="-10" dirty="0">
                <a:solidFill>
                  <a:schemeClr val="tx1"/>
                </a:solidFill>
                <a:latin typeface="Arial"/>
                <a:cs typeface="Arial"/>
              </a:rPr>
              <a:t>Application</a:t>
            </a:r>
            <a:endParaRPr sz="185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3" name="object 12">
            <a:extLst>
              <a:ext uri="{FF2B5EF4-FFF2-40B4-BE49-F238E27FC236}">
                <a16:creationId xmlns:a16="http://schemas.microsoft.com/office/drawing/2014/main" id="{9BC4299E-C2A3-EDF5-898F-ABB46910A715}"/>
              </a:ext>
            </a:extLst>
          </p:cNvPr>
          <p:cNvSpPr txBox="1"/>
          <p:nvPr userDrawn="1"/>
        </p:nvSpPr>
        <p:spPr>
          <a:xfrm>
            <a:off x="4209668" y="2432788"/>
            <a:ext cx="1512000" cy="324000"/>
          </a:xfrm>
          <a:prstGeom prst="rect">
            <a:avLst/>
          </a:prstGeom>
          <a:solidFill>
            <a:srgbClr val="0A0A0A"/>
          </a:solidFill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sz="1850" b="1" spc="40" dirty="0">
                <a:solidFill>
                  <a:schemeClr val="tx1"/>
                </a:solidFill>
                <a:latin typeface="Arial"/>
                <a:cs typeface="Arial"/>
              </a:rPr>
              <a:t>Preparation</a:t>
            </a:r>
            <a:endParaRPr sz="185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4" name="object 18">
            <a:extLst>
              <a:ext uri="{FF2B5EF4-FFF2-40B4-BE49-F238E27FC236}">
                <a16:creationId xmlns:a16="http://schemas.microsoft.com/office/drawing/2014/main" id="{B7987B12-4AC0-DA33-D0F8-906D368E88B9}"/>
              </a:ext>
            </a:extLst>
          </p:cNvPr>
          <p:cNvSpPr txBox="1"/>
          <p:nvPr userDrawn="1"/>
        </p:nvSpPr>
        <p:spPr>
          <a:xfrm>
            <a:off x="8708353" y="2432786"/>
            <a:ext cx="1256283" cy="298159"/>
          </a:xfrm>
          <a:prstGeom prst="rect">
            <a:avLst/>
          </a:prstGeom>
          <a:solidFill>
            <a:srgbClr val="0A0A0A"/>
          </a:solidFill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sz="1850" b="1" dirty="0">
                <a:solidFill>
                  <a:schemeClr val="tx1"/>
                </a:solidFill>
                <a:latin typeface="Arial"/>
                <a:cs typeface="Arial"/>
              </a:rPr>
              <a:t>Follow-</a:t>
            </a:r>
            <a:r>
              <a:rPr sz="1850" b="1" spc="-25" dirty="0">
                <a:solidFill>
                  <a:schemeClr val="tx1"/>
                </a:solidFill>
                <a:latin typeface="Arial"/>
                <a:cs typeface="Arial"/>
              </a:rPr>
              <a:t>up</a:t>
            </a:r>
            <a:endParaRPr sz="185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5" name="object 15">
            <a:extLst>
              <a:ext uri="{FF2B5EF4-FFF2-40B4-BE49-F238E27FC236}">
                <a16:creationId xmlns:a16="http://schemas.microsoft.com/office/drawing/2014/main" id="{90821B9E-2C39-1AF7-762B-325B836CCAF9}"/>
              </a:ext>
            </a:extLst>
          </p:cNvPr>
          <p:cNvSpPr txBox="1"/>
          <p:nvPr userDrawn="1"/>
        </p:nvSpPr>
        <p:spPr>
          <a:xfrm>
            <a:off x="6413500" y="2432785"/>
            <a:ext cx="1584000" cy="324000"/>
          </a:xfrm>
          <a:prstGeom prst="rect">
            <a:avLst/>
          </a:prstGeom>
          <a:solidFill>
            <a:srgbClr val="0A0A0A"/>
          </a:solidFill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sz="1850" b="1" dirty="0">
                <a:solidFill>
                  <a:schemeClr val="tx1"/>
                </a:solidFill>
                <a:latin typeface="Arial"/>
                <a:cs typeface="Arial"/>
              </a:rPr>
              <a:t>Peer</a:t>
            </a:r>
            <a:r>
              <a:rPr sz="1850" b="1" spc="4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850" b="1" spc="70" dirty="0">
                <a:solidFill>
                  <a:schemeClr val="tx1"/>
                </a:solidFill>
                <a:latin typeface="Arial"/>
                <a:cs typeface="Arial"/>
              </a:rPr>
              <a:t>review</a:t>
            </a:r>
            <a:endParaRPr sz="185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27" name="Connector: Elbow 26">
            <a:extLst>
              <a:ext uri="{FF2B5EF4-FFF2-40B4-BE49-F238E27FC236}">
                <a16:creationId xmlns:a16="http://schemas.microsoft.com/office/drawing/2014/main" id="{91887634-3721-A737-0365-E17264E103A4}"/>
              </a:ext>
            </a:extLst>
          </p:cNvPr>
          <p:cNvCxnSpPr>
            <a:cxnSpLocks/>
          </p:cNvCxnSpPr>
          <p:nvPr userDrawn="1"/>
        </p:nvCxnSpPr>
        <p:spPr>
          <a:xfrm rot="10800000" flipV="1">
            <a:off x="1907611" y="2571824"/>
            <a:ext cx="10088" cy="3647259"/>
          </a:xfrm>
          <a:prstGeom prst="bentConnector3">
            <a:avLst>
              <a:gd name="adj1" fmla="val 2366059"/>
            </a:avLst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or: Elbow 27">
            <a:extLst>
              <a:ext uri="{FF2B5EF4-FFF2-40B4-BE49-F238E27FC236}">
                <a16:creationId xmlns:a16="http://schemas.microsoft.com/office/drawing/2014/main" id="{AB0403A9-013F-56AC-A0B0-54C4244AFD87}"/>
              </a:ext>
            </a:extLst>
          </p:cNvPr>
          <p:cNvCxnSpPr>
            <a:cxnSpLocks/>
          </p:cNvCxnSpPr>
          <p:nvPr userDrawn="1"/>
        </p:nvCxnSpPr>
        <p:spPr>
          <a:xfrm rot="10800000" flipV="1">
            <a:off x="3542101" y="2571824"/>
            <a:ext cx="585399" cy="3647259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or: Elbow 28">
            <a:extLst>
              <a:ext uri="{FF2B5EF4-FFF2-40B4-BE49-F238E27FC236}">
                <a16:creationId xmlns:a16="http://schemas.microsoft.com/office/drawing/2014/main" id="{03D20F15-B68B-CCD1-93C3-5188EEB4E694}"/>
              </a:ext>
            </a:extLst>
          </p:cNvPr>
          <p:cNvCxnSpPr>
            <a:cxnSpLocks/>
          </p:cNvCxnSpPr>
          <p:nvPr userDrawn="1"/>
        </p:nvCxnSpPr>
        <p:spPr>
          <a:xfrm rot="10800000" flipV="1">
            <a:off x="5575301" y="2579059"/>
            <a:ext cx="585399" cy="3647259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or: Elbow 29">
            <a:extLst>
              <a:ext uri="{FF2B5EF4-FFF2-40B4-BE49-F238E27FC236}">
                <a16:creationId xmlns:a16="http://schemas.microsoft.com/office/drawing/2014/main" id="{C68F95E3-B05B-30C6-66C6-004314DBD636}"/>
              </a:ext>
            </a:extLst>
          </p:cNvPr>
          <p:cNvCxnSpPr>
            <a:cxnSpLocks/>
          </p:cNvCxnSpPr>
          <p:nvPr userDrawn="1"/>
        </p:nvCxnSpPr>
        <p:spPr>
          <a:xfrm rot="10800000" flipV="1">
            <a:off x="8623300" y="2571824"/>
            <a:ext cx="10088" cy="3647259"/>
          </a:xfrm>
          <a:prstGeom prst="bentConnector3">
            <a:avLst>
              <a:gd name="adj1" fmla="val 2366059"/>
            </a:avLst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" name="Picture 40">
            <a:extLst>
              <a:ext uri="{FF2B5EF4-FFF2-40B4-BE49-F238E27FC236}">
                <a16:creationId xmlns:a16="http://schemas.microsoft.com/office/drawing/2014/main" id="{FB116E82-1BD3-4463-3BD4-32E65BE3D25E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2964886" y="6947797"/>
            <a:ext cx="180000" cy="186428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4AEAC8D0-192C-51EB-AA28-3E669D111185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6774886" y="6947797"/>
            <a:ext cx="180000" cy="186428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8FDCE6D2-1279-E1D5-965F-47E01F92DF42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8976700" y="6947797"/>
            <a:ext cx="180000" cy="186428"/>
          </a:xfrm>
          <a:prstGeom prst="rect">
            <a:avLst/>
          </a:prstGeom>
        </p:spPr>
      </p:pic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DDC1CC73-7495-242F-2A77-69F993B8C49C}"/>
              </a:ext>
            </a:extLst>
          </p:cNvPr>
          <p:cNvSpPr/>
          <p:nvPr userDrawn="1"/>
        </p:nvSpPr>
        <p:spPr>
          <a:xfrm>
            <a:off x="1612900" y="6920191"/>
            <a:ext cx="4292368" cy="211284"/>
          </a:xfrm>
          <a:prstGeom prst="round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7085393F-6485-0C98-FDFA-CA9AED74A5E2}"/>
              </a:ext>
            </a:extLst>
          </p:cNvPr>
          <p:cNvSpPr/>
          <p:nvPr userDrawn="1"/>
        </p:nvSpPr>
        <p:spPr>
          <a:xfrm>
            <a:off x="6241486" y="6920190"/>
            <a:ext cx="2079401" cy="211284"/>
          </a:xfrm>
          <a:prstGeom prst="round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3D032666-0B94-8F75-A63B-4E5AAA3AB89D}"/>
              </a:ext>
            </a:extLst>
          </p:cNvPr>
          <p:cNvSpPr/>
          <p:nvPr userDrawn="1"/>
        </p:nvSpPr>
        <p:spPr>
          <a:xfrm>
            <a:off x="8657105" y="6918595"/>
            <a:ext cx="1443898" cy="211285"/>
          </a:xfrm>
          <a:prstGeom prst="round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64344" y="504262"/>
            <a:ext cx="8964710" cy="7556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150" b="1" i="0">
                <a:solidFill>
                  <a:srgbClr val="F6F6F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5720BF62-C4B3-F5E3-B655-3509D3C09932}"/>
              </a:ext>
            </a:extLst>
          </p:cNvPr>
          <p:cNvPicPr>
            <a:picLocks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5400000">
            <a:off x="-3708000" y="3691425"/>
            <a:ext cx="7596000" cy="180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2" r:id="rId2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olicylearning@ext-interregeurope.eu" TargetMode="External"/><Relationship Id="rId2" Type="http://schemas.openxmlformats.org/officeDocument/2006/relationships/hyperlink" Target="http://www.interregeurope.eu/peer-review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2525" y="485984"/>
            <a:ext cx="3136375" cy="668772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2984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34"/>
              </a:spcBef>
            </a:pPr>
            <a:r>
              <a:rPr lang="en-US" sz="4150" b="1" dirty="0">
                <a:solidFill>
                  <a:srgbClr val="FDFDFD"/>
                </a:solidFill>
                <a:latin typeface="Arial"/>
                <a:cs typeface="Arial"/>
              </a:rPr>
              <a:t> </a:t>
            </a:r>
            <a:r>
              <a:rPr lang="lt-LT" sz="4150" b="1" dirty="0">
                <a:solidFill>
                  <a:srgbClr val="FDFDFD"/>
                </a:solidFill>
                <a:latin typeface="Arial"/>
                <a:cs typeface="Arial"/>
              </a:rPr>
              <a:t> </a:t>
            </a:r>
            <a:r>
              <a:rPr lang="lt-LT" sz="3200" b="1" dirty="0">
                <a:solidFill>
                  <a:srgbClr val="FDFDFD"/>
                </a:solidFill>
                <a:latin typeface="Arial"/>
                <a:cs typeface="Arial"/>
              </a:rPr>
              <a:t>Konsultacijos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43238" y="1416294"/>
            <a:ext cx="4603462" cy="29751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lt-LT" sz="1850" b="1" dirty="0">
                <a:latin typeface="Arial"/>
                <a:cs typeface="Arial"/>
              </a:rPr>
              <a:t>Spartus politinių sprendimų priėmimas</a:t>
            </a:r>
            <a:endParaRPr sz="205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89401" y="1930158"/>
            <a:ext cx="8187910" cy="1026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875" marR="5080" indent="-3810" algn="just">
              <a:lnSpc>
                <a:spcPct val="112100"/>
              </a:lnSpc>
              <a:spcBef>
                <a:spcPts val="100"/>
              </a:spcBef>
            </a:pPr>
            <a:r>
              <a:rPr lang="en-IE" sz="1500" noProof="0" dirty="0">
                <a:latin typeface="Arial"/>
                <a:cs typeface="Arial"/>
              </a:rPr>
              <a:t>Interreg Europe </a:t>
            </a:r>
            <a:r>
              <a:rPr lang="lt-LT" sz="1500" noProof="0" dirty="0">
                <a:latin typeface="Arial"/>
                <a:cs typeface="Arial"/>
              </a:rPr>
              <a:t>programos </a:t>
            </a:r>
            <a:r>
              <a:rPr lang="lt-LT" sz="1500" b="1" dirty="0">
                <a:solidFill>
                  <a:schemeClr val="tx1"/>
                </a:solidFill>
                <a:latin typeface="Arial"/>
                <a:cs typeface="Arial"/>
              </a:rPr>
              <a:t>Politikos mokymosi platforma </a:t>
            </a:r>
            <a:r>
              <a:rPr lang="lt-LT" sz="1500" dirty="0">
                <a:latin typeface="Arial"/>
                <a:cs typeface="Arial"/>
              </a:rPr>
              <a:t>teikia </a:t>
            </a:r>
            <a:r>
              <a:rPr lang="lt-LT" sz="1500" b="1" dirty="0">
                <a:latin typeface="Arial"/>
                <a:cs typeface="Arial"/>
              </a:rPr>
              <a:t>konsultacijų </a:t>
            </a:r>
            <a:r>
              <a:rPr lang="lt-LT" sz="1500" dirty="0">
                <a:latin typeface="Arial"/>
                <a:cs typeface="Arial"/>
              </a:rPr>
              <a:t>paslaugą. </a:t>
            </a:r>
            <a:r>
              <a:rPr lang="lt-LT" sz="1500" b="1" dirty="0">
                <a:solidFill>
                  <a:schemeClr val="tx1"/>
                </a:solidFill>
                <a:latin typeface="Arial"/>
                <a:cs typeface="Arial"/>
              </a:rPr>
              <a:t>Valdžios</a:t>
            </a:r>
            <a:r>
              <a:rPr lang="lt-LT" sz="1500" b="1" dirty="0">
                <a:latin typeface="Arial"/>
                <a:cs typeface="Arial"/>
              </a:rPr>
              <a:t> institucijos </a:t>
            </a:r>
            <a:r>
              <a:rPr lang="lt-LT" sz="1500" dirty="0">
                <a:latin typeface="Arial"/>
                <a:cs typeface="Arial"/>
              </a:rPr>
              <a:t>gali gauti jų atitinkamiems poreikiams pritaikytų politinių patarimų, kaip išspręsti konkretų </a:t>
            </a:r>
            <a:r>
              <a:rPr lang="lt-LT" sz="1500" b="1" dirty="0">
                <a:latin typeface="Arial"/>
                <a:cs typeface="Arial"/>
              </a:rPr>
              <a:t>politikos iššūkį/ uždavinį</a:t>
            </a:r>
            <a:r>
              <a:rPr lang="lt-LT" sz="1500" dirty="0">
                <a:latin typeface="Arial"/>
                <a:cs typeface="Arial"/>
              </a:rPr>
              <a:t>. Prašyti konsultacijos galite </a:t>
            </a:r>
            <a:r>
              <a:rPr lang="lt-LT" sz="1500" b="1" dirty="0">
                <a:latin typeface="Arial"/>
                <a:cs typeface="Arial"/>
              </a:rPr>
              <a:t>bet kuriuo metu </a:t>
            </a:r>
            <a:r>
              <a:rPr lang="lt-LT" sz="1500" dirty="0">
                <a:latin typeface="Arial"/>
                <a:cs typeface="Arial"/>
              </a:rPr>
              <a:t>ir </a:t>
            </a:r>
            <a:r>
              <a:rPr lang="lt-LT" sz="1500" b="1" dirty="0">
                <a:latin typeface="Arial"/>
                <a:cs typeface="Arial"/>
              </a:rPr>
              <a:t>bet kuria </a:t>
            </a:r>
            <a:r>
              <a:rPr lang="lt-LT" sz="1500" dirty="0">
                <a:latin typeface="Arial"/>
                <a:cs typeface="Arial"/>
              </a:rPr>
              <a:t>Sanglaudos politikos </a:t>
            </a:r>
            <a:r>
              <a:rPr lang="lt-LT" sz="1500" b="1" dirty="0">
                <a:latin typeface="Arial"/>
                <a:cs typeface="Arial"/>
              </a:rPr>
              <a:t>tema</a:t>
            </a:r>
            <a:r>
              <a:rPr lang="lt-LT" sz="1500" dirty="0">
                <a:latin typeface="Arial"/>
                <a:cs typeface="Arial"/>
              </a:rPr>
              <a:t>.</a:t>
            </a:r>
            <a:endParaRPr lang="en-US" sz="15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43238" y="3087911"/>
            <a:ext cx="8187910" cy="1553887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 indent="3175" algn="just">
              <a:lnSpc>
                <a:spcPct val="113100"/>
              </a:lnSpc>
              <a:spcBef>
                <a:spcPts val="80"/>
              </a:spcBef>
            </a:pPr>
            <a:r>
              <a:rPr lang="lt-LT" sz="1500" dirty="0">
                <a:latin typeface="Arial"/>
                <a:cs typeface="Arial"/>
              </a:rPr>
              <a:t>Konsultacija – tai </a:t>
            </a:r>
            <a:r>
              <a:rPr lang="lt-LT" sz="1500" b="1" dirty="0">
                <a:latin typeface="Arial"/>
                <a:cs typeface="Arial"/>
              </a:rPr>
              <a:t>dviejų dienų susitikimas </a:t>
            </a:r>
            <a:r>
              <a:rPr lang="lt-LT" sz="1500" dirty="0">
                <a:latin typeface="Arial"/>
                <a:cs typeface="Arial"/>
              </a:rPr>
              <a:t>su </a:t>
            </a:r>
            <a:r>
              <a:rPr lang="lt-LT" sz="1500" b="1" dirty="0">
                <a:latin typeface="Arial"/>
                <a:cs typeface="Arial"/>
              </a:rPr>
              <a:t>Platformos ekspertais</a:t>
            </a:r>
            <a:r>
              <a:rPr lang="lt-LT" sz="1500" dirty="0">
                <a:latin typeface="Arial"/>
                <a:cs typeface="Arial"/>
              </a:rPr>
              <a:t>, </a:t>
            </a:r>
            <a:r>
              <a:rPr lang="lt-LT" sz="1500" b="1" dirty="0">
                <a:latin typeface="Arial"/>
                <a:cs typeface="Arial"/>
              </a:rPr>
              <a:t>vietos suinteresuotaisiais subjektais </a:t>
            </a:r>
            <a:r>
              <a:rPr lang="lt-LT" sz="1500" dirty="0">
                <a:latin typeface="Arial"/>
                <a:cs typeface="Arial"/>
              </a:rPr>
              <a:t>ir </a:t>
            </a:r>
            <a:r>
              <a:rPr lang="lt-LT" sz="1500" b="1" dirty="0">
                <a:latin typeface="Arial"/>
                <a:cs typeface="Arial"/>
              </a:rPr>
              <a:t>atrinktais</a:t>
            </a:r>
            <a:r>
              <a:rPr lang="lt-LT" sz="1500" dirty="0">
                <a:latin typeface="Arial"/>
                <a:cs typeface="Arial"/>
              </a:rPr>
              <a:t> </a:t>
            </a:r>
            <a:r>
              <a:rPr lang="lt-LT" sz="1500" b="1" dirty="0">
                <a:latin typeface="Arial"/>
                <a:cs typeface="Arial"/>
              </a:rPr>
              <a:t>politikos specialistais </a:t>
            </a:r>
            <a:r>
              <a:rPr lang="lt-LT" sz="1500" dirty="0">
                <a:latin typeface="Arial"/>
                <a:cs typeface="Arial"/>
              </a:rPr>
              <a:t>iš visos Europos – jūsų kolegomis. Susitikimo metu Jūs paaiškinsite savo politikos iššūkius/ uždavinius ir aptarsite konkrečiai jums pritaikomą </a:t>
            </a:r>
            <a:r>
              <a:rPr lang="lt-LT" sz="1500" b="1" dirty="0">
                <a:latin typeface="Arial"/>
                <a:cs typeface="Arial"/>
              </a:rPr>
              <a:t>gerąją patirtį</a:t>
            </a:r>
            <a:r>
              <a:rPr lang="lt-LT" sz="1500" dirty="0">
                <a:latin typeface="Arial"/>
                <a:cs typeface="Arial"/>
              </a:rPr>
              <a:t>. Jūs bendradarbiausite su kolegomis ir ekspertais bei kartu parengsite </a:t>
            </a:r>
            <a:r>
              <a:rPr lang="lt-LT" sz="1500" b="1" dirty="0">
                <a:latin typeface="Arial"/>
                <a:cs typeface="Arial"/>
              </a:rPr>
              <a:t>praktines rekomendacijas </a:t>
            </a:r>
            <a:r>
              <a:rPr lang="lt-LT" sz="1500" dirty="0">
                <a:latin typeface="Arial"/>
                <a:cs typeface="Arial"/>
              </a:rPr>
              <a:t>ir </a:t>
            </a:r>
            <a:r>
              <a:rPr lang="lt-LT" sz="1500" b="1" dirty="0">
                <a:latin typeface="Arial"/>
                <a:cs typeface="Arial"/>
              </a:rPr>
              <a:t>veiksmų planą</a:t>
            </a:r>
            <a:r>
              <a:rPr lang="lt-LT" sz="1500" dirty="0">
                <a:latin typeface="Arial"/>
                <a:cs typeface="Arial"/>
              </a:rPr>
              <a:t>, pritaikytą jūsų politikos kontekstui.</a:t>
            </a:r>
            <a:endParaRPr sz="15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91174" y="4849298"/>
            <a:ext cx="8187909" cy="1036693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6510" marR="5080" indent="-4445" algn="just">
              <a:lnSpc>
                <a:spcPct val="112500"/>
              </a:lnSpc>
              <a:spcBef>
                <a:spcPts val="114"/>
              </a:spcBef>
            </a:pPr>
            <a:r>
              <a:rPr lang="lt-LT" sz="1500" dirty="0">
                <a:latin typeface="Arial"/>
                <a:cs typeface="Arial"/>
              </a:rPr>
              <a:t>Platforma </a:t>
            </a:r>
            <a:r>
              <a:rPr lang="lt-LT" sz="1500" b="1" dirty="0">
                <a:latin typeface="Arial"/>
                <a:cs typeface="Arial"/>
              </a:rPr>
              <a:t>palengvina organizavimą</a:t>
            </a:r>
            <a:r>
              <a:rPr lang="lt-LT" sz="1500" dirty="0">
                <a:latin typeface="Arial"/>
                <a:cs typeface="Arial"/>
              </a:rPr>
              <a:t>, </a:t>
            </a:r>
            <a:r>
              <a:rPr lang="lt-LT" sz="1500" b="1" dirty="0" err="1">
                <a:latin typeface="Arial"/>
                <a:cs typeface="Arial"/>
              </a:rPr>
              <a:t>moderuoja</a:t>
            </a:r>
            <a:r>
              <a:rPr lang="lt-LT" sz="1500" b="1" dirty="0">
                <a:latin typeface="Arial"/>
                <a:cs typeface="Arial"/>
              </a:rPr>
              <a:t> </a:t>
            </a:r>
            <a:r>
              <a:rPr lang="lt-LT" sz="1500" dirty="0">
                <a:latin typeface="Arial"/>
                <a:cs typeface="Arial"/>
              </a:rPr>
              <a:t>ir </a:t>
            </a:r>
            <a:r>
              <a:rPr lang="lt-LT" sz="1500" b="1" dirty="0">
                <a:latin typeface="Arial"/>
                <a:cs typeface="Arial"/>
              </a:rPr>
              <a:t>padengia</a:t>
            </a:r>
            <a:r>
              <a:rPr lang="lt-LT" sz="1500" dirty="0">
                <a:latin typeface="Arial"/>
                <a:cs typeface="Arial"/>
              </a:rPr>
              <a:t> konsultacij</a:t>
            </a:r>
            <a:r>
              <a:rPr lang="lt-LT" sz="1500" dirty="0">
                <a:solidFill>
                  <a:schemeClr val="tx1"/>
                </a:solidFill>
                <a:latin typeface="Arial"/>
                <a:cs typeface="Arial"/>
              </a:rPr>
              <a:t>ų</a:t>
            </a:r>
            <a:r>
              <a:rPr lang="lt-LT" sz="1500" dirty="0">
                <a:latin typeface="Arial"/>
                <a:cs typeface="Arial"/>
              </a:rPr>
              <a:t> </a:t>
            </a:r>
            <a:r>
              <a:rPr lang="lt-LT" sz="1500" b="1" dirty="0">
                <a:latin typeface="Arial"/>
                <a:cs typeface="Arial"/>
              </a:rPr>
              <a:t>išlaidas</a:t>
            </a:r>
            <a:r>
              <a:rPr lang="lt-LT" sz="1500" dirty="0">
                <a:latin typeface="Arial"/>
                <a:cs typeface="Arial"/>
              </a:rPr>
              <a:t>. Šios paslaugos tikslas – pateikti jūsų poreikiams </a:t>
            </a:r>
            <a:r>
              <a:rPr lang="lt-LT" sz="1500" b="1" dirty="0">
                <a:latin typeface="Arial"/>
                <a:cs typeface="Arial"/>
              </a:rPr>
              <a:t>pritaikytus politikos sprendimus</a:t>
            </a:r>
            <a:r>
              <a:rPr lang="lt-LT" sz="1500" dirty="0">
                <a:latin typeface="Arial"/>
                <a:cs typeface="Arial"/>
              </a:rPr>
              <a:t>. Tai puiki </a:t>
            </a:r>
            <a:r>
              <a:rPr lang="lt-LT" sz="1500" b="1" dirty="0">
                <a:latin typeface="Arial"/>
                <a:cs typeface="Arial"/>
              </a:rPr>
              <a:t>priemonė naujokams</a:t>
            </a:r>
            <a:r>
              <a:rPr lang="lt-LT" sz="1500" dirty="0">
                <a:latin typeface="Arial"/>
                <a:cs typeface="Arial"/>
              </a:rPr>
              <a:t>, nedalyvavusiems </a:t>
            </a:r>
            <a:r>
              <a:rPr lang="en-IE" sz="1500" noProof="0" dirty="0" err="1">
                <a:latin typeface="Arial"/>
                <a:cs typeface="Arial"/>
              </a:rPr>
              <a:t>lnterreg</a:t>
            </a:r>
            <a:r>
              <a:rPr lang="en-IE" sz="1500" noProof="0" dirty="0">
                <a:latin typeface="Arial"/>
                <a:cs typeface="Arial"/>
              </a:rPr>
              <a:t> Europe </a:t>
            </a:r>
            <a:r>
              <a:rPr lang="lt-LT" sz="1500" dirty="0">
                <a:latin typeface="Arial"/>
                <a:cs typeface="Arial"/>
              </a:rPr>
              <a:t>projektuose patirti </a:t>
            </a:r>
            <a:r>
              <a:rPr lang="lt-LT" sz="1500" b="1" dirty="0">
                <a:latin typeface="Arial"/>
                <a:cs typeface="Arial"/>
              </a:rPr>
              <a:t>tarpregioninio bendradarbiavimo naudą</a:t>
            </a:r>
            <a:r>
              <a:rPr lang="lt-LT" sz="1500" dirty="0">
                <a:latin typeface="Arial"/>
                <a:cs typeface="Arial"/>
              </a:rPr>
              <a:t>!</a:t>
            </a:r>
            <a:endParaRPr sz="15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022466" y="5934826"/>
            <a:ext cx="4501487" cy="1011880"/>
          </a:xfrm>
          <a:prstGeom prst="rect">
            <a:avLst/>
          </a:prstGeom>
        </p:spPr>
        <p:txBody>
          <a:bodyPr vert="horz" wrap="square" lIns="0" tIns="130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30"/>
              </a:spcBef>
            </a:pPr>
            <a:r>
              <a:rPr lang="lt-LT" sz="1500" b="1" dirty="0">
                <a:latin typeface="Arial"/>
                <a:cs typeface="Arial"/>
              </a:rPr>
              <a:t>Pateikite prašymą konsultacijai internetu:</a:t>
            </a:r>
          </a:p>
          <a:p>
            <a:pPr marL="12700">
              <a:lnSpc>
                <a:spcPct val="100000"/>
              </a:lnSpc>
              <a:spcBef>
                <a:spcPts val="1030"/>
              </a:spcBef>
            </a:pPr>
            <a:r>
              <a:rPr sz="1400" i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2"/>
              </a:rPr>
              <a:t>www.interregeuro</a:t>
            </a:r>
            <a:r>
              <a:rPr lang="en-US" sz="1400" i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2"/>
              </a:rPr>
              <a:t>p</a:t>
            </a:r>
            <a:r>
              <a:rPr sz="1400" i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2"/>
              </a:rPr>
              <a:t>e.eu/</a:t>
            </a:r>
            <a:r>
              <a:rPr lang="en-US" sz="1400" i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2"/>
              </a:rPr>
              <a:t>p</a:t>
            </a:r>
            <a:r>
              <a:rPr sz="1400" i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2"/>
              </a:rPr>
              <a:t>eer-review</a:t>
            </a:r>
            <a:endParaRPr lang="en-US" sz="1400" i="1" u="sng" dirty="0">
              <a:uFill>
                <a:solidFill>
                  <a:srgbClr val="000000"/>
                </a:solidFill>
              </a:uFill>
              <a:latin typeface="Arial"/>
              <a:cs typeface="Arial"/>
            </a:endParaRPr>
          </a:p>
          <a:p>
            <a:pPr marL="46990" marR="1436370" indent="-5715">
              <a:lnSpc>
                <a:spcPct val="115799"/>
              </a:lnSpc>
              <a:spcBef>
                <a:spcPts val="605"/>
              </a:spcBef>
            </a:pPr>
            <a:r>
              <a:rPr lang="en-US" sz="1400" i="1" dirty="0">
                <a:latin typeface="Arial"/>
                <a:cs typeface="Arial"/>
                <a:hlinkClick r:id="rId3"/>
              </a:rPr>
              <a:t>policylearning</a:t>
            </a:r>
            <a:r>
              <a:rPr sz="1400" i="1" dirty="0">
                <a:latin typeface="Arial"/>
                <a:cs typeface="Arial"/>
                <a:hlinkClick r:id="rId3"/>
              </a:rPr>
              <a:t>@</a:t>
            </a:r>
            <a:r>
              <a:rPr lang="en-US" sz="1400" i="1" dirty="0">
                <a:latin typeface="Arial"/>
                <a:cs typeface="Arial"/>
                <a:hlinkClick r:id="rId3"/>
              </a:rPr>
              <a:t>ext-interregeurope</a:t>
            </a:r>
            <a:r>
              <a:rPr sz="1400" i="1" dirty="0">
                <a:latin typeface="Arial"/>
                <a:cs typeface="Arial"/>
                <a:hlinkClick r:id="rId3"/>
              </a:rPr>
              <a:t>.eu</a:t>
            </a:r>
            <a:endParaRPr sz="1400" i="1" dirty="0">
              <a:latin typeface="Arial"/>
              <a:cs typeface="Arial"/>
            </a:endParaRPr>
          </a:p>
        </p:txBody>
      </p:sp>
      <p:pic>
        <p:nvPicPr>
          <p:cNvPr id="16" name="Image 1">
            <a:extLst>
              <a:ext uri="{FF2B5EF4-FFF2-40B4-BE49-F238E27FC236}">
                <a16:creationId xmlns:a16="http://schemas.microsoft.com/office/drawing/2014/main" id="{46DAD1C4-6373-2A2A-94FF-BFFB167B0803}"/>
              </a:ext>
            </a:extLst>
          </p:cNvPr>
          <p:cNvPicPr>
            <a:picLocks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169447" y="5934826"/>
            <a:ext cx="1000760" cy="991870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DD56F759-8354-84DD-C16B-9F358B80B198}"/>
              </a:ext>
            </a:extLst>
          </p:cNvPr>
          <p:cNvSpPr txBox="1"/>
          <p:nvPr/>
        </p:nvSpPr>
        <p:spPr>
          <a:xfrm>
            <a:off x="9156699" y="2198370"/>
            <a:ext cx="7953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50" b="1" spc="3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SMART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260CA2E-074E-C705-829A-C23C5BE12325}"/>
              </a:ext>
            </a:extLst>
          </p:cNvPr>
          <p:cNvSpPr txBox="1"/>
          <p:nvPr/>
        </p:nvSpPr>
        <p:spPr>
          <a:xfrm>
            <a:off x="9175749" y="3019425"/>
            <a:ext cx="795303" cy="264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</a:pPr>
            <a:r>
              <a:rPr lang="en-US" sz="850" b="1" spc="3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GREEN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16A8865-9A6C-050D-54CE-868A383B61A0}"/>
              </a:ext>
            </a:extLst>
          </p:cNvPr>
          <p:cNvSpPr txBox="1"/>
          <p:nvPr/>
        </p:nvSpPr>
        <p:spPr>
          <a:xfrm>
            <a:off x="9113418" y="3933825"/>
            <a:ext cx="881482" cy="223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5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CONNECTED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34A027D-30A9-D97C-0B4B-362EE3039A0A}"/>
              </a:ext>
            </a:extLst>
          </p:cNvPr>
          <p:cNvSpPr txBox="1"/>
          <p:nvPr/>
        </p:nvSpPr>
        <p:spPr>
          <a:xfrm>
            <a:off x="9175748" y="4794492"/>
            <a:ext cx="7953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50" b="1" spc="3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F53204C-81FE-99F1-E2D3-6AA2A604DE3D}"/>
              </a:ext>
            </a:extLst>
          </p:cNvPr>
          <p:cNvSpPr txBox="1"/>
          <p:nvPr/>
        </p:nvSpPr>
        <p:spPr>
          <a:xfrm>
            <a:off x="9175748" y="5655159"/>
            <a:ext cx="7953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50" b="1" spc="3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CITIZENS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3134B48-F181-9DEC-33B0-CEFD99CBD678}"/>
              </a:ext>
            </a:extLst>
          </p:cNvPr>
          <p:cNvSpPr txBox="1"/>
          <p:nvPr/>
        </p:nvSpPr>
        <p:spPr>
          <a:xfrm>
            <a:off x="9080500" y="6522393"/>
            <a:ext cx="95768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5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GOVERNANCE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 idx="4294967295"/>
          </p:nvPr>
        </p:nvSpPr>
        <p:spPr>
          <a:xfrm>
            <a:off x="850900" y="445653"/>
            <a:ext cx="4495800" cy="584133"/>
          </a:xfrm>
          <a:prstGeom prst="rect">
            <a:avLst/>
          </a:prstGeom>
          <a:noFill/>
        </p:spPr>
        <p:txBody>
          <a:bodyPr vert="horz" wrap="square" lIns="0" tIns="2984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34"/>
              </a:spcBef>
            </a:pPr>
            <a:r>
              <a:rPr lang="lt-LT" sz="3600" dirty="0">
                <a:solidFill>
                  <a:schemeClr val="bg1"/>
                </a:solidFill>
              </a:rPr>
              <a:t>Mūsų metodologija</a:t>
            </a:r>
            <a:endParaRPr sz="3600" spc="-10" dirty="0">
              <a:solidFill>
                <a:schemeClr val="bg1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74700" y="1443750"/>
            <a:ext cx="8610600" cy="328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lt-LT" sz="2050" dirty="0">
                <a:latin typeface="Arial"/>
                <a:cs typeface="Arial"/>
              </a:rPr>
              <a:t>Susipažinkite su mūsų konsultacijų etapais</a:t>
            </a:r>
            <a:endParaRPr sz="205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993900" y="2424161"/>
            <a:ext cx="1326515" cy="290464"/>
          </a:xfrm>
          <a:prstGeom prst="rect">
            <a:avLst/>
          </a:prstGeom>
          <a:noFill/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lang="lt-LT" b="1" spc="-10" dirty="0">
                <a:solidFill>
                  <a:srgbClr val="F6F6F6"/>
                </a:solidFill>
                <a:latin typeface="Arial"/>
                <a:cs typeface="Arial"/>
              </a:rPr>
              <a:t>Paraiška</a:t>
            </a:r>
            <a:endParaRPr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41300" y="2944674"/>
            <a:ext cx="1487422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lt-LT" sz="2000" b="1" dirty="0">
                <a:solidFill>
                  <a:srgbClr val="0F0F0F"/>
                </a:solidFill>
                <a:latin typeface="Arial"/>
                <a:cs typeface="Arial"/>
              </a:rPr>
              <a:t>Paslaugos gavėjas</a:t>
            </a:r>
            <a:endParaRPr sz="2000" b="1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41300" y="5992280"/>
            <a:ext cx="1289838" cy="328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solidFill>
                  <a:srgbClr val="0F0F0F"/>
                </a:solidFill>
                <a:latin typeface="Arial"/>
                <a:cs typeface="Arial"/>
              </a:rPr>
              <a:t>Platform</a:t>
            </a:r>
            <a:r>
              <a:rPr lang="lt-LT" sz="2000" b="1" dirty="0">
                <a:solidFill>
                  <a:srgbClr val="0F0F0F"/>
                </a:solidFill>
                <a:latin typeface="Arial"/>
                <a:cs typeface="Arial"/>
              </a:rPr>
              <a:t>a</a:t>
            </a:r>
            <a:endParaRPr sz="2000" b="1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917700" y="2957736"/>
            <a:ext cx="1555750" cy="6129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905">
              <a:spcBef>
                <a:spcPts val="100"/>
              </a:spcBef>
            </a:pPr>
            <a:r>
              <a:rPr lang="lt-LT" sz="1300" dirty="0">
                <a:solidFill>
                  <a:srgbClr val="1F1F21"/>
                </a:solidFill>
                <a:latin typeface="Arial"/>
                <a:cs typeface="Arial"/>
              </a:rPr>
              <a:t>Pateikite savo </a:t>
            </a:r>
            <a:r>
              <a:rPr lang="lt-LT" sz="1300" b="1" dirty="0">
                <a:solidFill>
                  <a:srgbClr val="1F1F21"/>
                </a:solidFill>
                <a:latin typeface="Arial"/>
                <a:cs typeface="Arial"/>
              </a:rPr>
              <a:t>politikos iššūkį/ uždavinį </a:t>
            </a:r>
            <a:r>
              <a:rPr lang="lt-LT" sz="1300" dirty="0">
                <a:solidFill>
                  <a:srgbClr val="1F1F21"/>
                </a:solidFill>
                <a:latin typeface="Arial"/>
                <a:cs typeface="Arial"/>
              </a:rPr>
              <a:t>internetu</a:t>
            </a:r>
            <a:endParaRPr sz="1300" dirty="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699500" y="2330222"/>
            <a:ext cx="1394460" cy="567463"/>
          </a:xfrm>
          <a:prstGeom prst="rect">
            <a:avLst/>
          </a:prstGeom>
          <a:solidFill>
            <a:schemeClr val="tx1"/>
          </a:solidFill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lang="lt-LT" b="1" dirty="0">
                <a:solidFill>
                  <a:srgbClr val="F6F6F6"/>
                </a:solidFill>
                <a:highlight>
                  <a:srgbClr val="000000"/>
                </a:highlight>
                <a:latin typeface="Arial"/>
                <a:cs typeface="Arial"/>
              </a:rPr>
              <a:t>Tolimesni veiksmai</a:t>
            </a:r>
            <a:endParaRPr dirty="0">
              <a:highlight>
                <a:srgbClr val="000000"/>
              </a:highlight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041149" y="5712716"/>
            <a:ext cx="1710689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tabLst>
                <a:tab pos="1416050" algn="l"/>
              </a:tabLst>
            </a:pPr>
            <a:r>
              <a:rPr lang="lt-LT" sz="1400" dirty="0">
                <a:solidFill>
                  <a:srgbClr val="0F0F0F"/>
                </a:solidFill>
                <a:latin typeface="Arial"/>
                <a:cs typeface="Arial"/>
              </a:rPr>
              <a:t>Paraiškos</a:t>
            </a:r>
            <a:r>
              <a:rPr lang="lt-LT" sz="1400" b="1" dirty="0">
                <a:solidFill>
                  <a:srgbClr val="0F0F0F"/>
                </a:solidFill>
                <a:latin typeface="Arial"/>
                <a:cs typeface="Arial"/>
              </a:rPr>
              <a:t> peržiūrėjimas </a:t>
            </a:r>
            <a:r>
              <a:rPr sz="1400" dirty="0">
                <a:solidFill>
                  <a:srgbClr val="0F0F0F"/>
                </a:solidFill>
                <a:latin typeface="Arial"/>
                <a:cs typeface="Arial"/>
              </a:rPr>
              <a:t>	</a:t>
            </a:r>
            <a:endParaRPr sz="2950" dirty="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203699" y="2409825"/>
            <a:ext cx="1591693" cy="298159"/>
          </a:xfrm>
          <a:prstGeom prst="rect">
            <a:avLst/>
          </a:prstGeom>
          <a:noFill/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lang="lt-LT" b="1" spc="40" noProof="0" dirty="0">
                <a:solidFill>
                  <a:schemeClr val="bg1"/>
                </a:solidFill>
                <a:latin typeface="Arial"/>
                <a:cs typeface="Arial"/>
              </a:rPr>
              <a:t>Pasiruošima</a:t>
            </a:r>
            <a:r>
              <a:rPr lang="lt-LT" b="1" spc="40" noProof="0" dirty="0">
                <a:solidFill>
                  <a:schemeClr val="bg1"/>
                </a:solidFill>
                <a:highlight>
                  <a:srgbClr val="000000"/>
                </a:highlight>
                <a:latin typeface="Arial"/>
                <a:cs typeface="Arial"/>
              </a:rPr>
              <a:t>s</a:t>
            </a:r>
            <a:endParaRPr lang="lt-LT" sz="1850" noProof="0" dirty="0">
              <a:solidFill>
                <a:schemeClr val="bg1"/>
              </a:solidFill>
              <a:highlight>
                <a:srgbClr val="000000"/>
              </a:highlight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085146" y="2883308"/>
            <a:ext cx="1778244" cy="904734"/>
          </a:xfrm>
          <a:prstGeom prst="rect">
            <a:avLst/>
          </a:prstGeom>
        </p:spPr>
        <p:txBody>
          <a:bodyPr vert="horz" wrap="square" lIns="0" tIns="52704" rIns="0" bIns="0" rtlCol="0">
            <a:spAutoFit/>
          </a:bodyPr>
          <a:lstStyle/>
          <a:p>
            <a:pPr marL="13970" algn="l">
              <a:lnSpc>
                <a:spcPct val="100000"/>
              </a:lnSpc>
              <a:spcBef>
                <a:spcPts val="414"/>
              </a:spcBef>
            </a:pPr>
            <a:r>
              <a:rPr lang="lt-LT" sz="1300" b="1" dirty="0">
                <a:solidFill>
                  <a:srgbClr val="0F0F0F"/>
                </a:solidFill>
                <a:latin typeface="Arial"/>
                <a:cs typeface="Arial"/>
              </a:rPr>
              <a:t>Informacinis dokumentas</a:t>
            </a:r>
          </a:p>
          <a:p>
            <a:pPr marL="13970" algn="l">
              <a:lnSpc>
                <a:spcPct val="100000"/>
              </a:lnSpc>
              <a:spcBef>
                <a:spcPts val="414"/>
              </a:spcBef>
            </a:pPr>
            <a:r>
              <a:rPr lang="lt-LT" sz="1300" dirty="0">
                <a:solidFill>
                  <a:srgbClr val="0F0F0F"/>
                </a:solidFill>
                <a:latin typeface="Arial"/>
                <a:cs typeface="Arial"/>
              </a:rPr>
              <a:t>atsižvelgiant į politinį kontekstą</a:t>
            </a:r>
            <a:endParaRPr sz="1300" dirty="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200019" y="5744544"/>
            <a:ext cx="1591693" cy="683520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lang="lt-LT" sz="1400" b="1" dirty="0">
                <a:solidFill>
                  <a:srgbClr val="1F1F21"/>
                </a:solidFill>
                <a:latin typeface="Arial"/>
                <a:cs typeface="Arial"/>
              </a:rPr>
              <a:t>Tikslinis kvietimas</a:t>
            </a:r>
          </a:p>
          <a:p>
            <a:pPr>
              <a:lnSpc>
                <a:spcPct val="100000"/>
              </a:lnSpc>
            </a:pPr>
            <a:r>
              <a:rPr lang="lt-LT" sz="1400" dirty="0">
                <a:solidFill>
                  <a:srgbClr val="1F1F21"/>
                </a:solidFill>
                <a:latin typeface="Arial"/>
                <a:cs typeface="Arial"/>
              </a:rPr>
              <a:t>pasirenkant konsultaciją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391779" y="2285661"/>
            <a:ext cx="1715137" cy="567463"/>
          </a:xfrm>
          <a:prstGeom prst="rect">
            <a:avLst/>
          </a:prstGeom>
          <a:noFill/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lang="lt-LT" b="1" dirty="0">
                <a:solidFill>
                  <a:srgbClr val="F6F6F6"/>
                </a:solidFill>
                <a:highlight>
                  <a:srgbClr val="000000"/>
                </a:highlight>
                <a:latin typeface="Arial"/>
                <a:cs typeface="Arial"/>
              </a:rPr>
              <a:t>Konsultacijos įgyvendinimas</a:t>
            </a:r>
            <a:endParaRPr lang="lt-LT" dirty="0">
              <a:highlight>
                <a:srgbClr val="000000"/>
              </a:highlight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672483" y="2946277"/>
            <a:ext cx="1683097" cy="1053493"/>
          </a:xfrm>
          <a:prstGeom prst="rect">
            <a:avLst/>
          </a:prstGeom>
        </p:spPr>
        <p:txBody>
          <a:bodyPr vert="horz" wrap="square" lIns="0" tIns="52704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lang="lt-LT" sz="1300" b="1" dirty="0">
                <a:solidFill>
                  <a:srgbClr val="0F0F0F"/>
                </a:solidFill>
                <a:latin typeface="Arial"/>
                <a:cs typeface="Arial"/>
              </a:rPr>
              <a:t>Ataskaita</a:t>
            </a:r>
            <a:r>
              <a:rPr lang="lt-LT" sz="1300" dirty="0">
                <a:solidFill>
                  <a:srgbClr val="0F0F0F"/>
                </a:solidFill>
                <a:latin typeface="Arial"/>
                <a:cs typeface="Arial"/>
              </a:rPr>
              <a:t> su veiksmų planu ir </a:t>
            </a:r>
            <a:r>
              <a:rPr lang="lt-LT" sz="1300" b="1" dirty="0">
                <a:solidFill>
                  <a:srgbClr val="0F0F0F"/>
                </a:solidFill>
                <a:latin typeface="Arial"/>
                <a:cs typeface="Arial"/>
              </a:rPr>
              <a:t>iki 2 susitikimų </a:t>
            </a:r>
            <a:r>
              <a:rPr lang="lt-LT" sz="1300" dirty="0">
                <a:solidFill>
                  <a:srgbClr val="0F0F0F"/>
                </a:solidFill>
                <a:latin typeface="Arial"/>
                <a:cs typeface="Arial"/>
              </a:rPr>
              <a:t>siekiant padėti įgyvendinti rekomendacijas</a:t>
            </a:r>
            <a:endParaRPr sz="1300" dirty="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672483" y="5729498"/>
            <a:ext cx="1890443" cy="699549"/>
          </a:xfrm>
          <a:prstGeom prst="rect">
            <a:avLst/>
          </a:prstGeom>
        </p:spPr>
        <p:txBody>
          <a:bodyPr vert="horz" wrap="square" lIns="0" tIns="52704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lang="lt-LT" sz="1400" spc="-10" noProof="0" dirty="0">
                <a:solidFill>
                  <a:srgbClr val="0F0F0F"/>
                </a:solidFill>
                <a:latin typeface="Arial"/>
                <a:cs typeface="Arial"/>
              </a:rPr>
              <a:t>Paslaugos gavėjo </a:t>
            </a:r>
            <a:r>
              <a:rPr lang="lt-LT" sz="1400" b="1" spc="-10" noProof="0" dirty="0">
                <a:solidFill>
                  <a:srgbClr val="0F0F0F"/>
                </a:solidFill>
                <a:latin typeface="Arial"/>
                <a:cs typeface="Arial"/>
              </a:rPr>
              <a:t>Apklausa apie rezultatus </a:t>
            </a:r>
            <a:endParaRPr lang="lt-LT" sz="1400" noProof="0" dirty="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289300" y="6920190"/>
            <a:ext cx="1591692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100"/>
              </a:spcBef>
              <a:tabLst>
                <a:tab pos="1580515" algn="l"/>
              </a:tabLst>
            </a:pPr>
            <a:r>
              <a:rPr sz="1300" u="none" dirty="0">
                <a:solidFill>
                  <a:srgbClr val="4B4D4F"/>
                </a:solidFill>
                <a:latin typeface="Arial"/>
                <a:cs typeface="Arial"/>
              </a:rPr>
              <a:t> </a:t>
            </a:r>
            <a:r>
              <a:rPr lang="lt-LT" sz="1300" u="none" dirty="0">
                <a:solidFill>
                  <a:srgbClr val="4B4D4F"/>
                </a:solidFill>
                <a:latin typeface="Arial"/>
                <a:cs typeface="Arial"/>
              </a:rPr>
              <a:t>nuo </a:t>
            </a:r>
            <a:r>
              <a:rPr sz="1300" u="none" dirty="0">
                <a:solidFill>
                  <a:srgbClr val="1F1F21"/>
                </a:solidFill>
                <a:latin typeface="Arial"/>
                <a:cs typeface="Arial"/>
              </a:rPr>
              <a:t>3 </a:t>
            </a:r>
            <a:r>
              <a:rPr lang="lt-LT" sz="1300" u="none" dirty="0">
                <a:solidFill>
                  <a:srgbClr val="1F1F21"/>
                </a:solidFill>
                <a:latin typeface="Arial"/>
                <a:cs typeface="Arial"/>
              </a:rPr>
              <a:t>iki</a:t>
            </a:r>
            <a:r>
              <a:rPr sz="1300" u="none" dirty="0">
                <a:solidFill>
                  <a:srgbClr val="1F1F21"/>
                </a:solidFill>
                <a:latin typeface="Arial"/>
                <a:cs typeface="Arial"/>
              </a:rPr>
              <a:t> 6 </a:t>
            </a:r>
            <a:r>
              <a:rPr lang="lt-LT" sz="1300" u="none" dirty="0">
                <a:solidFill>
                  <a:srgbClr val="1F1F21"/>
                </a:solidFill>
                <a:latin typeface="Arial"/>
                <a:cs typeface="Arial"/>
              </a:rPr>
              <a:t>mėnesių</a:t>
            </a:r>
            <a:endParaRPr sz="1300" dirty="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099300" y="6920190"/>
            <a:ext cx="838200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519555" algn="l"/>
                <a:tab pos="2263140" algn="l"/>
                <a:tab pos="2390775" algn="l"/>
              </a:tabLst>
            </a:pPr>
            <a:r>
              <a:rPr sz="1300" u="none" dirty="0">
                <a:solidFill>
                  <a:srgbClr val="1F1F21"/>
                </a:solidFill>
                <a:latin typeface="Arial"/>
                <a:cs typeface="Arial"/>
              </a:rPr>
              <a:t>2</a:t>
            </a:r>
            <a:r>
              <a:rPr sz="1300" u="none" spc="-25" dirty="0">
                <a:solidFill>
                  <a:srgbClr val="1F1F21"/>
                </a:solidFill>
                <a:latin typeface="Arial"/>
                <a:cs typeface="Arial"/>
              </a:rPr>
              <a:t> </a:t>
            </a:r>
            <a:r>
              <a:rPr sz="1300" u="none" spc="-20" dirty="0">
                <a:solidFill>
                  <a:srgbClr val="1F1F21"/>
                </a:solidFill>
                <a:latin typeface="Arial"/>
                <a:cs typeface="Arial"/>
              </a:rPr>
              <a:t>d</a:t>
            </a:r>
            <a:r>
              <a:rPr lang="lt-LT" sz="1300" u="none" spc="-20" dirty="0">
                <a:solidFill>
                  <a:srgbClr val="1F1F21"/>
                </a:solidFill>
                <a:latin typeface="Arial"/>
                <a:cs typeface="Arial"/>
              </a:rPr>
              <a:t>ienos</a:t>
            </a:r>
            <a:endParaRPr sz="1300" dirty="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9232900" y="6905625"/>
            <a:ext cx="1122680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16535" algn="l"/>
                <a:tab pos="346075" algn="l"/>
                <a:tab pos="506095" algn="l"/>
              </a:tabLst>
            </a:pPr>
            <a:r>
              <a:rPr lang="en-US" sz="1300" dirty="0">
                <a:solidFill>
                  <a:srgbClr val="1F1F21"/>
                </a:solidFill>
                <a:latin typeface="Arial"/>
                <a:cs typeface="Arial"/>
              </a:rPr>
              <a:t>1 </a:t>
            </a:r>
            <a:r>
              <a:rPr lang="lt-LT" sz="1300" dirty="0">
                <a:solidFill>
                  <a:srgbClr val="1F1F21"/>
                </a:solidFill>
                <a:latin typeface="Arial"/>
                <a:cs typeface="Arial"/>
              </a:rPr>
              <a:t>metai</a:t>
            </a:r>
            <a:endParaRPr sz="1300" dirty="0">
              <a:latin typeface="Arial"/>
              <a:cs typeface="Arial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5FBAE96-C0A9-11A7-7EB8-01F0ABC9875F}"/>
              </a:ext>
            </a:extLst>
          </p:cNvPr>
          <p:cNvSpPr txBox="1"/>
          <p:nvPr/>
        </p:nvSpPr>
        <p:spPr>
          <a:xfrm>
            <a:off x="6239893" y="5534324"/>
            <a:ext cx="2018911" cy="16655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t-LT" sz="14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Platformos ekspertai ir kolegos rekomenduoja </a:t>
            </a:r>
            <a:r>
              <a:rPr lang="lt-LT" sz="1400" b="1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geriausius sprendimus</a:t>
            </a:r>
            <a:endParaRPr lang="lt-LT" sz="14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t-LT" sz="14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 </a:t>
            </a:r>
          </a:p>
          <a:p>
            <a:pPr marR="132080" indent="1270" algn="l"/>
            <a:endParaRPr lang="lt-LT" sz="1400" b="1" noProof="0" dirty="0">
              <a:latin typeface="Arial"/>
              <a:cs typeface="Arial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7E456BF-65A8-E3DC-24E6-8835F0B7F225}"/>
              </a:ext>
            </a:extLst>
          </p:cNvPr>
          <p:cNvSpPr txBox="1"/>
          <p:nvPr/>
        </p:nvSpPr>
        <p:spPr>
          <a:xfrm>
            <a:off x="6379848" y="2885076"/>
            <a:ext cx="1715138" cy="10926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402590" indent="-3810" algn="l"/>
            <a:r>
              <a:rPr lang="lt-LT" sz="1300" b="1" spc="-100" dirty="0">
                <a:solidFill>
                  <a:srgbClr val="0F0F0F"/>
                </a:solidFill>
                <a:latin typeface="Arial"/>
                <a:cs typeface="Arial"/>
              </a:rPr>
              <a:t>Dviejų dienų susitikimas </a:t>
            </a:r>
            <a:r>
              <a:rPr lang="lt-LT" sz="1300" spc="-100" dirty="0">
                <a:solidFill>
                  <a:srgbClr val="0F0F0F"/>
                </a:solidFill>
                <a:latin typeface="Arial"/>
                <a:cs typeface="Arial"/>
              </a:rPr>
              <a:t>su kolegomis ir vietos suinteresuotaisiais subjektais</a:t>
            </a:r>
            <a:endParaRPr lang="en-US" sz="13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5F0742BA3E6CC49AEE1CEFAA71CEF35" ma:contentTypeVersion="18" ma:contentTypeDescription="Create a new document." ma:contentTypeScope="" ma:versionID="8ce44a41a1387ee4c6ec99181f70aab3">
  <xsd:schema xmlns:xsd="http://www.w3.org/2001/XMLSchema" xmlns:xs="http://www.w3.org/2001/XMLSchema" xmlns:p="http://schemas.microsoft.com/office/2006/metadata/properties" xmlns:ns2="fe376a51-17b9-4c55-a5b6-8ffc5745b8e3" xmlns:ns3="b69d6eb0-2036-4abd-b4b9-b0b27f619093" xmlns:ns4="bcc3595b-d9fa-431b-a480-d19cb01515aa" targetNamespace="http://schemas.microsoft.com/office/2006/metadata/properties" ma:root="true" ma:fieldsID="ababe8f21641d10b6c8bcfa048ae105a" ns2:_="" ns3:_="" ns4:_="">
    <xsd:import namespace="fe376a51-17b9-4c55-a5b6-8ffc5745b8e3"/>
    <xsd:import namespace="b69d6eb0-2036-4abd-b4b9-b0b27f619093"/>
    <xsd:import namespace="bcc3595b-d9fa-431b-a480-d19cb01515a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4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376a51-17b9-4c55-a5b6-8ffc5745b8e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Length (seconds)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92d59d95-237c-434b-8cac-eab795e7ebe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9d6eb0-2036-4abd-b4b9-b0b27f619093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3595b-d9fa-431b-a480-d19cb01515aa" elementFormDefault="qualified">
    <xsd:import namespace="http://schemas.microsoft.com/office/2006/documentManagement/types"/>
    <xsd:import namespace="http://schemas.microsoft.com/office/infopath/2007/PartnerControls"/>
    <xsd:element name="TaxCatchAll" ma:index="22" nillable="true" ma:displayName="Taxonomy Catch All Column" ma:hidden="true" ma:list="{1c6e567f-7fae-499a-9b2b-1b649ba2b001}" ma:internalName="TaxCatchAll" ma:showField="CatchAllData" ma:web="bcc3595b-d9fa-431b-a480-d19cb01515a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e376a51-17b9-4c55-a5b6-8ffc5745b8e3">
      <Terms xmlns="http://schemas.microsoft.com/office/infopath/2007/PartnerControls"/>
    </lcf76f155ced4ddcb4097134ff3c332f>
    <TaxCatchAll xmlns="bcc3595b-d9fa-431b-a480-d19cb01515aa" xsi:nil="true"/>
  </documentManagement>
</p:properties>
</file>

<file path=customXml/itemProps1.xml><?xml version="1.0" encoding="utf-8"?>
<ds:datastoreItem xmlns:ds="http://schemas.openxmlformats.org/officeDocument/2006/customXml" ds:itemID="{BF224CFF-49BD-47DE-B9C5-2FB9099CC15F}"/>
</file>

<file path=customXml/itemProps2.xml><?xml version="1.0" encoding="utf-8"?>
<ds:datastoreItem xmlns:ds="http://schemas.openxmlformats.org/officeDocument/2006/customXml" ds:itemID="{81E15A80-D2CD-43D9-8564-86839D622EF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0E7564A-7358-4A5A-A7F3-620122AC4889}">
  <ds:schemaRefs>
    <ds:schemaRef ds:uri="http://www.w3.org/XML/1998/namespace"/>
    <ds:schemaRef ds:uri="http://purl.org/dc/terms/"/>
    <ds:schemaRef ds:uri="http://purl.org/dc/elements/1.1/"/>
    <ds:schemaRef ds:uri="74af84ad-7f93-4e3d-afd0-e54d3c879cb4"/>
    <ds:schemaRef ds:uri="http://schemas.microsoft.com/office/infopath/2007/PartnerControls"/>
    <ds:schemaRef ds:uri="d85f8de2-13dc-4d82-851c-69b0da7a6183"/>
    <ds:schemaRef ds:uri="http://schemas.microsoft.com/office/2006/metadata/properties"/>
    <ds:schemaRef ds:uri="http://purl.org/dc/dcmitype/"/>
    <ds:schemaRef ds:uri="http://schemas.microsoft.com/office/2006/documentManagement/type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</TotalTime>
  <Words>252</Words>
  <Application>Microsoft Office PowerPoint</Application>
  <PresentationFormat>Pasirinktinai</PresentationFormat>
  <Paragraphs>36</Paragraphs>
  <Slides>2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2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„PowerPoint“ pateiktis</vt:lpstr>
      <vt:lpstr>Mūsų metodologija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Peer review 2-pager</dc:title>
  <dc:creator>COM Team</dc:creator>
  <cp:keywords>DAF-LZvb_2c,BADCdwDu2mk</cp:keywords>
  <cp:lastModifiedBy>Deimantė Jankūnaitė</cp:lastModifiedBy>
  <cp:revision>13</cp:revision>
  <cp:lastPrinted>2025-02-10T11:14:59Z</cp:lastPrinted>
  <dcterms:created xsi:type="dcterms:W3CDTF">2024-08-22T10:26:21Z</dcterms:created>
  <dcterms:modified xsi:type="dcterms:W3CDTF">2025-02-11T07:34:36Z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2024-08-09T00:00:00Z</vt:filetime>
  </property>
  <property fmtid="{D5CDD505-2E9C-101B-9397-08002B2CF9AE}" pid="3" name="Creator">
    <vt:lpwstr>Canva</vt:lpwstr>
  </property>
  <property fmtid="{D5CDD505-2E9C-101B-9397-08002B2CF9AE}" pid="4" name="Producer">
    <vt:lpwstr>Canva</vt:lpwstr>
  </property>
  <property fmtid="{D5CDD505-2E9C-101B-9397-08002B2CF9AE}" pid="5" name="LastSaved">
    <vt:filetime>2024-08-09T00:00:00Z</vt:filetime>
  </property>
  <property fmtid="{D5CDD505-2E9C-101B-9397-08002B2CF9AE}" pid="6" name="ContentTypeId">
    <vt:lpwstr>0x01010055F0742BA3E6CC49AEE1CEFAA71CEF35</vt:lpwstr>
  </property>
  <property fmtid="{D5CDD505-2E9C-101B-9397-08002B2CF9AE}" pid="7" name="MediaServiceImageTags">
    <vt:lpwstr/>
  </property>
</Properties>
</file>