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8"/>
  </p:notesMasterIdLst>
  <p:handoutMasterIdLst>
    <p:handoutMasterId r:id="rId29"/>
  </p:handoutMasterIdLst>
  <p:sldIdLst>
    <p:sldId id="1068" r:id="rId6"/>
    <p:sldId id="262" r:id="rId7"/>
    <p:sldId id="1009" r:id="rId8"/>
    <p:sldId id="1019" r:id="rId9"/>
    <p:sldId id="338" r:id="rId10"/>
    <p:sldId id="1017" r:id="rId11"/>
    <p:sldId id="1020" r:id="rId12"/>
    <p:sldId id="1055" r:id="rId13"/>
    <p:sldId id="1010" r:id="rId14"/>
    <p:sldId id="1018" r:id="rId15"/>
    <p:sldId id="1022" r:id="rId16"/>
    <p:sldId id="1023" r:id="rId17"/>
    <p:sldId id="1024" r:id="rId18"/>
    <p:sldId id="1025" r:id="rId19"/>
    <p:sldId id="1070" r:id="rId20"/>
    <p:sldId id="1043" r:id="rId21"/>
    <p:sldId id="1071" r:id="rId22"/>
    <p:sldId id="1045" r:id="rId23"/>
    <p:sldId id="1049" r:id="rId24"/>
    <p:sldId id="1054" r:id="rId25"/>
    <p:sldId id="1069" r:id="rId26"/>
    <p:sldId id="297" r:id="rId27"/>
  </p:sldIdLst>
  <p:sldSz cx="12192000" cy="6858000"/>
  <p:notesSz cx="9296400" cy="7010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7D0"/>
    <a:srgbClr val="02A984"/>
    <a:srgbClr val="95948B"/>
    <a:srgbClr val="154194"/>
    <a:srgbClr val="EB5C62"/>
    <a:srgbClr val="E31D44"/>
    <a:srgbClr val="009FE4"/>
    <a:srgbClr val="F39200"/>
    <a:srgbClr val="8DC63F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PATENAUDE" userId="f60b3d17-63a2-4c3f-98a9-df5cf58c8bc1" providerId="ADAL" clId="{02FCEC42-8647-4FD4-B05B-3A1FFB48F795}"/>
    <pc:docChg chg="addSld delSld modSld sldOrd">
      <pc:chgData name="Julie PATENAUDE" userId="f60b3d17-63a2-4c3f-98a9-df5cf58c8bc1" providerId="ADAL" clId="{02FCEC42-8647-4FD4-B05B-3A1FFB48F795}" dt="2024-04-23T10:06:25.531" v="70" actId="20577"/>
      <pc:docMkLst>
        <pc:docMk/>
      </pc:docMkLst>
      <pc:sldChg chg="del">
        <pc:chgData name="Julie PATENAUDE" userId="f60b3d17-63a2-4c3f-98a9-df5cf58c8bc1" providerId="ADAL" clId="{02FCEC42-8647-4FD4-B05B-3A1FFB48F795}" dt="2024-04-23T10:05:37.162" v="2" actId="47"/>
        <pc:sldMkLst>
          <pc:docMk/>
          <pc:sldMk cId="542044322" sldId="1028"/>
        </pc:sldMkLst>
      </pc:sldChg>
      <pc:sldChg chg="del">
        <pc:chgData name="Julie PATENAUDE" userId="f60b3d17-63a2-4c3f-98a9-df5cf58c8bc1" providerId="ADAL" clId="{02FCEC42-8647-4FD4-B05B-3A1FFB48F795}" dt="2024-04-23T10:05:37.162" v="2" actId="47"/>
        <pc:sldMkLst>
          <pc:docMk/>
          <pc:sldMk cId="3329046067" sldId="1030"/>
        </pc:sldMkLst>
      </pc:sldChg>
      <pc:sldChg chg="del">
        <pc:chgData name="Julie PATENAUDE" userId="f60b3d17-63a2-4c3f-98a9-df5cf58c8bc1" providerId="ADAL" clId="{02FCEC42-8647-4FD4-B05B-3A1FFB48F795}" dt="2024-04-23T10:05:37.162" v="2" actId="47"/>
        <pc:sldMkLst>
          <pc:docMk/>
          <pc:sldMk cId="2343499176" sldId="1058"/>
        </pc:sldMkLst>
      </pc:sldChg>
      <pc:sldChg chg="del">
        <pc:chgData name="Julie PATENAUDE" userId="f60b3d17-63a2-4c3f-98a9-df5cf58c8bc1" providerId="ADAL" clId="{02FCEC42-8647-4FD4-B05B-3A1FFB48F795}" dt="2024-04-23T10:05:37.162" v="2" actId="47"/>
        <pc:sldMkLst>
          <pc:docMk/>
          <pc:sldMk cId="155891382" sldId="1060"/>
        </pc:sldMkLst>
      </pc:sldChg>
      <pc:sldChg chg="del">
        <pc:chgData name="Julie PATENAUDE" userId="f60b3d17-63a2-4c3f-98a9-df5cf58c8bc1" providerId="ADAL" clId="{02FCEC42-8647-4FD4-B05B-3A1FFB48F795}" dt="2024-04-23T10:05:02.150" v="0" actId="47"/>
        <pc:sldMkLst>
          <pc:docMk/>
          <pc:sldMk cId="3358064680" sldId="1061"/>
        </pc:sldMkLst>
      </pc:sldChg>
      <pc:sldChg chg="del">
        <pc:chgData name="Julie PATENAUDE" userId="f60b3d17-63a2-4c3f-98a9-df5cf58c8bc1" providerId="ADAL" clId="{02FCEC42-8647-4FD4-B05B-3A1FFB48F795}" dt="2024-04-23T10:05:22.111" v="1" actId="47"/>
        <pc:sldMkLst>
          <pc:docMk/>
          <pc:sldMk cId="3067467282" sldId="1062"/>
        </pc:sldMkLst>
      </pc:sldChg>
      <pc:sldChg chg="del">
        <pc:chgData name="Julie PATENAUDE" userId="f60b3d17-63a2-4c3f-98a9-df5cf58c8bc1" providerId="ADAL" clId="{02FCEC42-8647-4FD4-B05B-3A1FFB48F795}" dt="2024-04-23T10:05:22.111" v="1" actId="47"/>
        <pc:sldMkLst>
          <pc:docMk/>
          <pc:sldMk cId="1847884431" sldId="1063"/>
        </pc:sldMkLst>
      </pc:sldChg>
      <pc:sldChg chg="del">
        <pc:chgData name="Julie PATENAUDE" userId="f60b3d17-63a2-4c3f-98a9-df5cf58c8bc1" providerId="ADAL" clId="{02FCEC42-8647-4FD4-B05B-3A1FFB48F795}" dt="2024-04-23T10:05:22.111" v="1" actId="47"/>
        <pc:sldMkLst>
          <pc:docMk/>
          <pc:sldMk cId="4185196067" sldId="1064"/>
        </pc:sldMkLst>
      </pc:sldChg>
      <pc:sldChg chg="del">
        <pc:chgData name="Julie PATENAUDE" userId="f60b3d17-63a2-4c3f-98a9-df5cf58c8bc1" providerId="ADAL" clId="{02FCEC42-8647-4FD4-B05B-3A1FFB48F795}" dt="2024-04-23T10:05:22.111" v="1" actId="47"/>
        <pc:sldMkLst>
          <pc:docMk/>
          <pc:sldMk cId="413712670" sldId="1065"/>
        </pc:sldMkLst>
      </pc:sldChg>
      <pc:sldChg chg="del">
        <pc:chgData name="Julie PATENAUDE" userId="f60b3d17-63a2-4c3f-98a9-df5cf58c8bc1" providerId="ADAL" clId="{02FCEC42-8647-4FD4-B05B-3A1FFB48F795}" dt="2024-04-23T10:06:05.870" v="38" actId="47"/>
        <pc:sldMkLst>
          <pc:docMk/>
          <pc:sldMk cId="146270654" sldId="1066"/>
        </pc:sldMkLst>
      </pc:sldChg>
      <pc:sldChg chg="modSp add mod ord">
        <pc:chgData name="Julie PATENAUDE" userId="f60b3d17-63a2-4c3f-98a9-df5cf58c8bc1" providerId="ADAL" clId="{02FCEC42-8647-4FD4-B05B-3A1FFB48F795}" dt="2024-04-23T10:06:00.308" v="37" actId="20577"/>
        <pc:sldMkLst>
          <pc:docMk/>
          <pc:sldMk cId="3288001285" sldId="1070"/>
        </pc:sldMkLst>
        <pc:spChg chg="mod">
          <ac:chgData name="Julie PATENAUDE" userId="f60b3d17-63a2-4c3f-98a9-df5cf58c8bc1" providerId="ADAL" clId="{02FCEC42-8647-4FD4-B05B-3A1FFB48F795}" dt="2024-04-23T10:05:48.433" v="7" actId="20577"/>
          <ac:spMkLst>
            <pc:docMk/>
            <pc:sldMk cId="3288001285" sldId="1070"/>
            <ac:spMk id="2" creationId="{07DA8136-7DD0-3744-8069-95A93C0E511A}"/>
          </ac:spMkLst>
        </pc:spChg>
        <pc:spChg chg="mod">
          <ac:chgData name="Julie PATENAUDE" userId="f60b3d17-63a2-4c3f-98a9-df5cf58c8bc1" providerId="ADAL" clId="{02FCEC42-8647-4FD4-B05B-3A1FFB48F795}" dt="2024-04-23T10:06:00.308" v="37" actId="20577"/>
          <ac:spMkLst>
            <pc:docMk/>
            <pc:sldMk cId="3288001285" sldId="1070"/>
            <ac:spMk id="3" creationId="{48B638C7-CA31-3849-95C8-20040883516B}"/>
          </ac:spMkLst>
        </pc:spChg>
      </pc:sldChg>
      <pc:sldChg chg="modSp add mod ord">
        <pc:chgData name="Julie PATENAUDE" userId="f60b3d17-63a2-4c3f-98a9-df5cf58c8bc1" providerId="ADAL" clId="{02FCEC42-8647-4FD4-B05B-3A1FFB48F795}" dt="2024-04-23T10:06:25.531" v="70" actId="20577"/>
        <pc:sldMkLst>
          <pc:docMk/>
          <pc:sldMk cId="2244384059" sldId="1071"/>
        </pc:sldMkLst>
        <pc:spChg chg="mod">
          <ac:chgData name="Julie PATENAUDE" userId="f60b3d17-63a2-4c3f-98a9-df5cf58c8bc1" providerId="ADAL" clId="{02FCEC42-8647-4FD4-B05B-3A1FFB48F795}" dt="2024-04-23T10:06:15.925" v="43" actId="20577"/>
          <ac:spMkLst>
            <pc:docMk/>
            <pc:sldMk cId="2244384059" sldId="1071"/>
            <ac:spMk id="2" creationId="{07DA8136-7DD0-3744-8069-95A93C0E511A}"/>
          </ac:spMkLst>
        </pc:spChg>
        <pc:spChg chg="mod">
          <ac:chgData name="Julie PATENAUDE" userId="f60b3d17-63a2-4c3f-98a9-df5cf58c8bc1" providerId="ADAL" clId="{02FCEC42-8647-4FD4-B05B-3A1FFB48F795}" dt="2024-04-23T10:06:25.531" v="70" actId="20577"/>
          <ac:spMkLst>
            <pc:docMk/>
            <pc:sldMk cId="2244384059" sldId="1071"/>
            <ac:spMk id="3" creationId="{48B638C7-CA31-3849-95C8-2004088351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04/23/2024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Room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0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2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4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0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7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2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2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56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7207"/>
            <a:endParaRPr lang="fr-FR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1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9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6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456" indent="-347703">
              <a:lnSpc>
                <a:spcPct val="1500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1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5" r:id="rId4"/>
    <p:sldLayoutId id="2147483649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event/enabling-the-renovation-wave" TargetMode="External"/><Relationship Id="rId2" Type="http://schemas.openxmlformats.org/officeDocument/2006/relationships/hyperlink" Target="https://www.interregeurope.eu/event/promoting-sustainable-materials-and-circularity-in-constructio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nterregeurope.eu/event/digital-transformation-public-sector" TargetMode="External"/><Relationship Id="rId4" Type="http://schemas.openxmlformats.org/officeDocument/2006/relationships/hyperlink" Target="https://www.interregeurope.eu/event/entrepreneurship-in-rural-areas-with-population-decli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596562" y="4940246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April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596562" y="5759722"/>
            <a:ext cx="2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website training</a:t>
            </a:r>
          </a:p>
          <a:p>
            <a:r>
              <a:rPr lang="en-US" sz="14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3E42471-04D3-A674-DEAE-8D315BB70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800" b="1">
                <a:latin typeface="Open Sans"/>
                <a:ea typeface="Open Sans"/>
                <a:cs typeface="Open Sans"/>
              </a:rPr>
              <a:t>Project website</a:t>
            </a:r>
            <a:endParaRPr lang="en-GB" sz="4800" b="1"/>
          </a:p>
          <a:p>
            <a:r>
              <a:rPr lang="en-GB" sz="480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training</a:t>
            </a:r>
            <a:endParaRPr lang="en-GB" sz="4800">
              <a:solidFill>
                <a:schemeClr val="bg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pic>
        <p:nvPicPr>
          <p:cNvPr id="2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13848C49-5F5C-74B6-4624-CD0E7C0D4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35" y="394540"/>
            <a:ext cx="5211740" cy="5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/>
              <a:t>Each project has a website</a:t>
            </a:r>
          </a:p>
          <a:p>
            <a:pPr>
              <a:lnSpc>
                <a:spcPct val="150000"/>
              </a:lnSpc>
            </a:pPr>
            <a:r>
              <a:rPr lang="en-US" b="0"/>
              <a:t>All layouts are the same</a:t>
            </a:r>
          </a:p>
          <a:p>
            <a:pPr>
              <a:lnSpc>
                <a:spcPct val="150000"/>
              </a:lnSpc>
            </a:pPr>
            <a:r>
              <a:rPr lang="en-US" b="0"/>
              <a:t>Easy to update</a:t>
            </a:r>
          </a:p>
          <a:p>
            <a:pPr>
              <a:lnSpc>
                <a:spcPct val="150000"/>
              </a:lnSpc>
            </a:pPr>
            <a:r>
              <a:rPr lang="en-US" b="0"/>
              <a:t>Automation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project</a:t>
            </a:r>
            <a:r>
              <a:rPr lang="fr-FR"/>
              <a:t> website</a:t>
            </a:r>
            <a:endParaRPr lang="fr-FR" b="0">
              <a:solidFill>
                <a:srgbClr val="95948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0BB90-7519-A7F7-3178-2C749836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290" y="593488"/>
            <a:ext cx="6439710" cy="48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Info sent </a:t>
            </a:r>
            <a:r>
              <a:rPr lang="en-US" b="0"/>
              <a:t>from the Portal</a:t>
            </a:r>
          </a:p>
          <a:p>
            <a:pPr>
              <a:lnSpc>
                <a:spcPct val="150000"/>
              </a:lnSpc>
            </a:pPr>
            <a:r>
              <a:rPr lang="en-US"/>
              <a:t>Update</a:t>
            </a:r>
            <a:r>
              <a:rPr lang="en-US" b="0"/>
              <a:t> in Portal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Portal </a:t>
            </a:r>
            <a:r>
              <a:rPr lang="fr-FR" b="0" err="1">
                <a:solidFill>
                  <a:schemeClr val="bg2"/>
                </a:solidFill>
              </a:rPr>
              <a:t>connection</a:t>
            </a:r>
            <a:endParaRPr lang="fr-FR" b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E0447-032B-7C4D-BF41-B31DA0C24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7"/>
          <a:stretch/>
        </p:blipFill>
        <p:spPr>
          <a:xfrm>
            <a:off x="5944195" y="4184127"/>
            <a:ext cx="6019058" cy="1788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3BC28-0C22-B601-3C88-475A1514D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54"/>
          <a:stretch/>
        </p:blipFill>
        <p:spPr>
          <a:xfrm>
            <a:off x="5944195" y="1383605"/>
            <a:ext cx="6153040" cy="233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CE833-CB38-C99D-19CA-557255288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12" y="3224030"/>
            <a:ext cx="5377518" cy="33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0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</a:t>
            </a: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started</a:t>
            </a:r>
          </a:p>
        </p:txBody>
      </p:sp>
    </p:spTree>
    <p:extLst>
      <p:ext uri="{BB962C8B-B14F-4D97-AF65-F5344CB8AC3E}">
        <p14:creationId xmlns:p14="http://schemas.microsoft.com/office/powerpoint/2010/main" val="68420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/>
              <a:t>The</a:t>
            </a:r>
            <a:r>
              <a:rPr lang="en-US"/>
              <a:t> </a:t>
            </a:r>
            <a:r>
              <a:rPr lang="en-US" b="0"/>
              <a:t>website</a:t>
            </a:r>
            <a:r>
              <a:rPr lang="en-US"/>
              <a:t> administrator</a:t>
            </a:r>
          </a:p>
          <a:p>
            <a:pPr>
              <a:lnSpc>
                <a:spcPct val="150000"/>
              </a:lnSpc>
            </a:pPr>
            <a:r>
              <a:rPr lang="en-US" b="0"/>
              <a:t>Share among your </a:t>
            </a:r>
            <a:r>
              <a:rPr lang="en-US"/>
              <a:t>partnership</a:t>
            </a:r>
          </a:p>
          <a:p>
            <a:pPr>
              <a:lnSpc>
                <a:spcPct val="150000"/>
              </a:lnSpc>
            </a:pPr>
            <a:r>
              <a:rPr lang="en-US" b="0"/>
              <a:t>Need an Interreg Europe </a:t>
            </a:r>
            <a:r>
              <a:rPr lang="en-US"/>
              <a:t>community</a:t>
            </a:r>
            <a:r>
              <a:rPr lang="en-US" b="0"/>
              <a:t> </a:t>
            </a:r>
            <a:r>
              <a:rPr lang="en-US"/>
              <a:t>account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Who</a:t>
            </a:r>
            <a:r>
              <a:rPr lang="fr-FR" b="0">
                <a:solidFill>
                  <a:srgbClr val="95948B"/>
                </a:solidFill>
              </a:rPr>
              <a:t> </a:t>
            </a:r>
            <a:r>
              <a:rPr lang="fr-FR"/>
              <a:t>can</a:t>
            </a:r>
            <a:r>
              <a:rPr lang="fr-FR" b="0">
                <a:solidFill>
                  <a:srgbClr val="95948B"/>
                </a:solidFill>
              </a:rPr>
              <a:t> </a:t>
            </a:r>
            <a:r>
              <a:rPr lang="fr-FR" err="1"/>
              <a:t>edit</a:t>
            </a:r>
            <a:r>
              <a:rPr lang="fr-FR" b="0">
                <a:solidFill>
                  <a:srgbClr val="95948B"/>
                </a:solidFill>
              </a:rPr>
              <a:t> the </a:t>
            </a:r>
            <a:r>
              <a:rPr lang="fr-FR" b="0" err="1">
                <a:solidFill>
                  <a:srgbClr val="95948B"/>
                </a:solidFill>
              </a:rPr>
              <a:t>project</a:t>
            </a:r>
            <a:r>
              <a:rPr lang="fr-FR" b="0">
                <a:solidFill>
                  <a:srgbClr val="95948B"/>
                </a:solidFill>
              </a:rPr>
              <a:t> website?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6CC72A-AAB2-1A81-C378-4FC4D2373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0" y="2120222"/>
            <a:ext cx="5466946" cy="43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/>
              <a:t>Edit the </a:t>
            </a:r>
            <a:r>
              <a:rPr lang="en-US"/>
              <a:t>project website</a:t>
            </a:r>
          </a:p>
          <a:p>
            <a:pPr>
              <a:lnSpc>
                <a:spcPct val="150000"/>
              </a:lnSpc>
            </a:pPr>
            <a:r>
              <a:rPr lang="en-US" b="0"/>
              <a:t>Approve </a:t>
            </a:r>
            <a:r>
              <a:rPr lang="en-US"/>
              <a:t>good practices </a:t>
            </a:r>
          </a:p>
          <a:p>
            <a:pPr>
              <a:lnSpc>
                <a:spcPct val="150000"/>
              </a:lnSpc>
            </a:pPr>
            <a:r>
              <a:rPr lang="en-US" b="0"/>
              <a:t>Validate </a:t>
            </a:r>
            <a:r>
              <a:rPr lang="en-US"/>
              <a:t>community network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Web admin </a:t>
            </a:r>
            <a:r>
              <a:rPr lang="fr-FR" b="0" err="1">
                <a:solidFill>
                  <a:schemeClr val="bg2"/>
                </a:solidFill>
              </a:rPr>
              <a:t>role</a:t>
            </a:r>
            <a:endParaRPr lang="fr-FR" b="0">
              <a:solidFill>
                <a:schemeClr val="bg2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9DE1BC-83C5-C7CE-D0EB-ECD934C1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9152" y="850897"/>
            <a:ext cx="4834648" cy="54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 your</a:t>
            </a: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community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0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/>
              <a:t>Stakeholders</a:t>
            </a:r>
          </a:p>
          <a:p>
            <a:pPr>
              <a:lnSpc>
                <a:spcPct val="150000"/>
              </a:lnSpc>
            </a:pPr>
            <a:r>
              <a:rPr lang="en-US" b="0"/>
              <a:t>Partners</a:t>
            </a:r>
          </a:p>
          <a:p>
            <a:pPr>
              <a:lnSpc>
                <a:spcPct val="150000"/>
              </a:lnSpc>
            </a:pPr>
            <a:r>
              <a:rPr lang="en-US" b="0"/>
              <a:t>Connected to project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/>
              <a:t>Go to </a:t>
            </a:r>
            <a:r>
              <a:rPr lang="en-US"/>
              <a:t>web editing tool</a:t>
            </a:r>
          </a:p>
          <a:p>
            <a:pPr>
              <a:lnSpc>
                <a:spcPct val="150000"/>
              </a:lnSpc>
            </a:pPr>
            <a:r>
              <a:rPr lang="en-US" b="0"/>
              <a:t>Approve/ refuse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err="1">
                <a:solidFill>
                  <a:schemeClr val="bg2"/>
                </a:solidFill>
              </a:rPr>
              <a:t>Managing</a:t>
            </a:r>
            <a:r>
              <a:rPr lang="fr-FR" b="0">
                <a:solidFill>
                  <a:schemeClr val="bg2"/>
                </a:solidFill>
              </a:rPr>
              <a:t> </a:t>
            </a:r>
            <a:r>
              <a:rPr lang="fr-FR" b="0" err="1">
                <a:solidFill>
                  <a:schemeClr val="bg2"/>
                </a:solidFill>
              </a:rPr>
              <a:t>your</a:t>
            </a:r>
            <a:r>
              <a:rPr lang="fr-FR" b="0">
                <a:solidFill>
                  <a:schemeClr val="bg2"/>
                </a:solidFill>
              </a:rPr>
              <a:t> </a:t>
            </a:r>
            <a:r>
              <a:rPr lang="fr-FR" err="1"/>
              <a:t>community</a:t>
            </a:r>
            <a:r>
              <a:rPr lang="fr-FR"/>
              <a:t> network</a:t>
            </a:r>
            <a:endParaRPr lang="fr-FR" b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0371A-26B6-163B-7460-7BD12A43E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62"/>
          <a:stretch/>
        </p:blipFill>
        <p:spPr>
          <a:xfrm>
            <a:off x="5145932" y="1880055"/>
            <a:ext cx="7046068" cy="47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information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/>
              <a:t>Inside the </a:t>
            </a:r>
            <a:r>
              <a:rPr lang="en-US"/>
              <a:t>web editing tool</a:t>
            </a:r>
          </a:p>
          <a:p>
            <a:pPr>
              <a:lnSpc>
                <a:spcPct val="150000"/>
              </a:lnSpc>
            </a:pPr>
            <a:r>
              <a:rPr lang="en-US" b="0"/>
              <a:t>User manual</a:t>
            </a:r>
          </a:p>
          <a:p>
            <a:pPr>
              <a:lnSpc>
                <a:spcPct val="150000"/>
              </a:lnSpc>
            </a:pPr>
            <a:r>
              <a:rPr lang="en-US" b="0"/>
              <a:t>Writing for the web guide</a:t>
            </a:r>
          </a:p>
          <a:p>
            <a:pPr>
              <a:lnSpc>
                <a:spcPct val="150000"/>
              </a:lnSpc>
            </a:pPr>
            <a:r>
              <a:rPr lang="en-US" b="0"/>
              <a:t>Help </a:t>
            </a:r>
            <a:r>
              <a:rPr lang="en-US" b="0" err="1"/>
              <a:t>centre</a:t>
            </a:r>
            <a:endParaRPr lang="en-US" b="0"/>
          </a:p>
          <a:p>
            <a:pPr>
              <a:lnSpc>
                <a:spcPct val="150000"/>
              </a:lnSpc>
            </a:pPr>
            <a:r>
              <a:rPr lang="en-US" b="0"/>
              <a:t>Tutorial videos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Help</a:t>
            </a:r>
            <a:r>
              <a:rPr lang="fr-FR" b="0">
                <a:solidFill>
                  <a:schemeClr val="bg2"/>
                </a:solidFill>
              </a:rPr>
              <a:t> and </a:t>
            </a:r>
            <a:r>
              <a:rPr lang="fr-FR" err="1"/>
              <a:t>tips</a:t>
            </a:r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8CB01-2522-1792-5C4E-A49F4E07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49" y="1027906"/>
            <a:ext cx="3059684" cy="111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9AA36-76FF-8793-D370-BA5E09865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" t="15887" r="-3623" b="22553"/>
          <a:stretch/>
        </p:blipFill>
        <p:spPr>
          <a:xfrm>
            <a:off x="7290766" y="2198533"/>
            <a:ext cx="4901234" cy="4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24-26 September 2024, Lille (TBC)</a:t>
            </a:r>
          </a:p>
          <a:p>
            <a:pPr lvl="1">
              <a:lnSpc>
                <a:spcPct val="150000"/>
              </a:lnSpc>
            </a:pPr>
            <a:r>
              <a:rPr lang="en-US"/>
              <a:t>Finance workshop</a:t>
            </a:r>
          </a:p>
          <a:p>
            <a:pPr lvl="1">
              <a:lnSpc>
                <a:spcPct val="150000"/>
              </a:lnSpc>
            </a:pPr>
            <a:r>
              <a:rPr lang="en-US" b="0"/>
              <a:t>Project activities’ workshop</a:t>
            </a:r>
          </a:p>
          <a:p>
            <a:pPr lvl="1">
              <a:lnSpc>
                <a:spcPct val="150000"/>
              </a:lnSpc>
            </a:pPr>
            <a:r>
              <a:rPr lang="en-US"/>
              <a:t>Communication workshop</a:t>
            </a:r>
            <a:endParaRPr lang="en-US" b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training days</a:t>
            </a:r>
            <a:endParaRPr lang="fr-FR" b="0">
              <a:solidFill>
                <a:schemeClr val="bg2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020BC1-BBFD-90D0-1F6E-3234D5AAE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5651" y="804459"/>
            <a:ext cx="5249082" cy="52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5561082" cy="631194"/>
          </a:xfrm>
        </p:spPr>
        <p:txBody>
          <a:bodyPr>
            <a:noAutofit/>
          </a:bodyPr>
          <a:lstStyle/>
          <a:p>
            <a:pPr algn="l"/>
            <a:r>
              <a:rPr lang="en-US" sz="3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931391" y="1610228"/>
            <a:ext cx="9928593" cy="26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 and principles</a:t>
            </a:r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Editing </a:t>
            </a: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website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and tips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24AE008-B3F1-6B4D-8744-8B4C922F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6235"/>
            <a:ext cx="62824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30 April: </a:t>
            </a:r>
            <a:r>
              <a:rPr lang="en-US" b="0">
                <a:solidFill>
                  <a:schemeClr val="bg2"/>
                </a:solidFill>
              </a:rPr>
              <a:t>Policy Learning Platform webinar on biowaste </a:t>
            </a:r>
          </a:p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27 June: </a:t>
            </a:r>
            <a:r>
              <a:rPr lang="en-US" b="0">
                <a:solidFill>
                  <a:schemeClr val="bg2"/>
                </a:solidFill>
              </a:rPr>
              <a:t>Meet the Policy Learning Platform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err="1">
                <a:solidFill>
                  <a:schemeClr val="bg2"/>
                </a:solidFill>
              </a:rPr>
              <a:t>Upcoming</a:t>
            </a:r>
            <a:r>
              <a:rPr lang="fr-FR"/>
              <a:t> </a:t>
            </a:r>
            <a:r>
              <a:rPr lang="fr-FR" err="1"/>
              <a:t>events</a:t>
            </a:r>
            <a:endParaRPr lang="fr-FR" b="0">
              <a:solidFill>
                <a:schemeClr val="bg2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F03393-BAC5-170E-DA8E-CF5ACA48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6300" y="1027906"/>
            <a:ext cx="4208090" cy="46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1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ABE3A-6224-F8CE-8613-A1B7D8B5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74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22 May</a:t>
            </a:r>
            <a:r>
              <a:rPr lang="en-US" b="0"/>
              <a:t>	</a:t>
            </a:r>
            <a:r>
              <a:rPr lang="en-US" b="0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 Materials and Circularity in Construction</a:t>
            </a:r>
            <a:endParaRPr lang="en-US" b="0" u="sng"/>
          </a:p>
          <a:p>
            <a:pPr marL="457200" lvl="1" indent="0">
              <a:buNone/>
            </a:pPr>
            <a:r>
              <a:rPr lang="en-US" b="0"/>
              <a:t>		Vienna, Austria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/>
              <a:t>23 May</a:t>
            </a:r>
            <a:r>
              <a:rPr lang="en-US" b="0"/>
              <a:t>	</a:t>
            </a:r>
            <a:r>
              <a:rPr lang="en-US" b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Enabling the Renovation Wave</a:t>
            </a:r>
            <a:endParaRPr lang="en-US" b="0"/>
          </a:p>
          <a:p>
            <a:pPr marL="457200" lvl="1" indent="0">
              <a:buNone/>
            </a:pPr>
            <a:r>
              <a:rPr lang="en-US" b="0"/>
              <a:t>		Vienna, Austria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/>
              <a:t>29 May</a:t>
            </a:r>
            <a:r>
              <a:rPr lang="en-US" b="0"/>
              <a:t>	</a:t>
            </a:r>
            <a:r>
              <a:rPr lang="en-US" b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Entrepreneurship in Declining Rural Areas</a:t>
            </a:r>
            <a:endParaRPr lang="en-US" b="0"/>
          </a:p>
          <a:p>
            <a:pPr marL="457200" lvl="1" indent="0">
              <a:buNone/>
            </a:pPr>
            <a:r>
              <a:rPr lang="en-US" b="0"/>
              <a:t>		Burgos, Spain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/>
              <a:t>5 June</a:t>
            </a:r>
            <a:r>
              <a:rPr lang="en-US" b="0"/>
              <a:t>	</a:t>
            </a:r>
            <a:r>
              <a:rPr lang="en-US" b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Transformation of Public Sector Services</a:t>
            </a:r>
            <a:endParaRPr lang="en-US" b="0"/>
          </a:p>
          <a:p>
            <a:pPr marL="457200" lvl="1" indent="0">
              <a:buNone/>
            </a:pPr>
            <a:r>
              <a:rPr lang="en-US" b="0"/>
              <a:t>		Vilnius, Lithuania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3ADB0-3AE9-950A-0D3A-11D7EE29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Thematic workshops</a:t>
            </a:r>
            <a:r>
              <a:rPr lang="en-US" b="0">
                <a:solidFill>
                  <a:schemeClr val="bg2"/>
                </a:solidFill>
              </a:rPr>
              <a:t> (on invitation only)</a:t>
            </a:r>
          </a:p>
        </p:txBody>
      </p:sp>
    </p:spTree>
    <p:extLst>
      <p:ext uri="{BB962C8B-B14F-4D97-AF65-F5344CB8AC3E}">
        <p14:creationId xmlns:p14="http://schemas.microsoft.com/office/powerpoint/2010/main" val="301440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90E5-0FA5-4A44-97E8-EDBB31D8A151}"/>
              </a:ext>
            </a:extLst>
          </p:cNvPr>
          <p:cNvSpPr txBox="1"/>
          <p:nvPr/>
        </p:nvSpPr>
        <p:spPr>
          <a:xfrm>
            <a:off x="995447" y="5780323"/>
            <a:ext cx="2438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website webinar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  <a:r>
              <a:rPr lang="en-US"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5496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Harmonised</a:t>
            </a:r>
            <a:r>
              <a:rPr lang="fr-FR"/>
              <a:t> </a:t>
            </a:r>
            <a:r>
              <a:rPr lang="fr-FR" b="0" err="1">
                <a:solidFill>
                  <a:srgbClr val="95948B"/>
                </a:solidFill>
              </a:rPr>
              <a:t>project</a:t>
            </a:r>
            <a:r>
              <a:rPr lang="fr-FR" b="0">
                <a:solidFill>
                  <a:srgbClr val="95948B"/>
                </a:solidFill>
              </a:rPr>
              <a:t> communication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A4F5192-8A4B-DA68-B382-86816E0C3822}"/>
              </a:ext>
            </a:extLst>
          </p:cNvPr>
          <p:cNvSpPr txBox="1">
            <a:spLocks/>
          </p:cNvSpPr>
          <p:nvPr/>
        </p:nvSpPr>
        <p:spPr>
          <a:xfrm>
            <a:off x="838200" y="14721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0"/>
              <a:t>One brand for all Interreg </a:t>
            </a:r>
            <a:r>
              <a:rPr lang="en-US" b="0" err="1"/>
              <a:t>programmes</a:t>
            </a:r>
            <a:endParaRPr lang="en-US" b="0"/>
          </a:p>
          <a:p>
            <a:pPr marL="0" indent="0">
              <a:lnSpc>
                <a:spcPct val="150000"/>
              </a:lnSpc>
              <a:buNone/>
            </a:pPr>
            <a:endParaRPr lang="en-US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613DC-188D-3597-FF62-8C7F8F91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63617"/>
            <a:ext cx="7312090" cy="32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Project websites </a:t>
            </a:r>
            <a:r>
              <a:rPr lang="en-US" b="0"/>
              <a:t>hosted by the programme</a:t>
            </a:r>
          </a:p>
          <a:p>
            <a:pPr lvl="1">
              <a:lnSpc>
                <a:spcPct val="150000"/>
              </a:lnSpc>
            </a:pPr>
            <a:r>
              <a:rPr lang="en-US"/>
              <a:t>Your project visible in the search</a:t>
            </a:r>
          </a:p>
          <a:p>
            <a:pPr lvl="1">
              <a:lnSpc>
                <a:spcPct val="150000"/>
              </a:lnSpc>
            </a:pPr>
            <a:r>
              <a:rPr lang="en-US"/>
              <a:t>We will promote your key news &amp; events (contact us)</a:t>
            </a:r>
          </a:p>
          <a:p>
            <a:pPr lvl="1">
              <a:lnSpc>
                <a:spcPct val="150000"/>
              </a:lnSpc>
            </a:pPr>
            <a:endParaRPr lang="en-US" b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Integrated </a:t>
            </a:r>
            <a:r>
              <a:rPr lang="fr-FR" b="0" err="1">
                <a:solidFill>
                  <a:srgbClr val="95948B"/>
                </a:solidFill>
              </a:rPr>
              <a:t>project</a:t>
            </a:r>
            <a:r>
              <a:rPr lang="fr-FR" b="0">
                <a:solidFill>
                  <a:srgbClr val="95948B"/>
                </a:solidFill>
              </a:rPr>
              <a:t>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2C9D8-41D9-9188-F173-6D428CF5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77624"/>
            <a:ext cx="5508330" cy="50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/>
              <a:t>Partners’ websites and social media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/>
              <a:t>S</a:t>
            </a:r>
            <a:r>
              <a:rPr lang="en-US" b="0"/>
              <a:t>hort project description (aims and results) and the EU financial support</a:t>
            </a:r>
            <a:endParaRPr lang="en-GB" b="0"/>
          </a:p>
          <a:p>
            <a:pPr>
              <a:lnSpc>
                <a:spcPct val="150000"/>
              </a:lnSpc>
            </a:pPr>
            <a:r>
              <a:rPr lang="en-GB"/>
              <a:t>Project</a:t>
            </a:r>
            <a:r>
              <a:rPr lang="en-GB" b="0"/>
              <a:t> </a:t>
            </a:r>
            <a:r>
              <a:rPr lang="en-GB"/>
              <a:t>website </a:t>
            </a:r>
            <a:r>
              <a:rPr lang="en-GB" b="0"/>
              <a:t>updates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/>
              <a:t>Images, videos, publications, etc., free to use by the programme and the European Commission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Required </a:t>
            </a:r>
            <a:r>
              <a:rPr lang="en-GB" b="0">
                <a:solidFill>
                  <a:srgbClr val="95948B"/>
                </a:solidFill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4234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431E-72AD-4BC4-B66B-307EBEFA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/>
              <a:t>At least </a:t>
            </a:r>
            <a:r>
              <a:rPr lang="en-US"/>
              <a:t>once every six months</a:t>
            </a:r>
          </a:p>
          <a:p>
            <a:pPr>
              <a:lnSpc>
                <a:spcPct val="150000"/>
              </a:lnSpc>
            </a:pPr>
            <a:r>
              <a:rPr lang="en-US" b="0"/>
              <a:t>High-quality </a:t>
            </a:r>
            <a:r>
              <a:rPr lang="en-US"/>
              <a:t>visual</a:t>
            </a:r>
            <a:r>
              <a:rPr lang="en-US" b="0"/>
              <a:t> content</a:t>
            </a:r>
          </a:p>
          <a:p>
            <a:pPr>
              <a:lnSpc>
                <a:spcPct val="150000"/>
              </a:lnSpc>
            </a:pPr>
            <a:r>
              <a:rPr lang="en-US" b="0"/>
              <a:t>Your </a:t>
            </a:r>
            <a:r>
              <a:rPr lang="en-US"/>
              <a:t>activities</a:t>
            </a:r>
          </a:p>
          <a:p>
            <a:pPr>
              <a:lnSpc>
                <a:spcPct val="150000"/>
              </a:lnSpc>
            </a:pPr>
            <a:r>
              <a:rPr lang="en-US" b="0"/>
              <a:t>Focus on </a:t>
            </a:r>
            <a:r>
              <a:rPr lang="en-US"/>
              <a:t>achievements</a:t>
            </a:r>
          </a:p>
          <a:p>
            <a:pPr lvl="1">
              <a:lnSpc>
                <a:spcPct val="150000"/>
              </a:lnSpc>
            </a:pPr>
            <a:endParaRPr lang="en-US" b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Updating</a:t>
            </a:r>
            <a:r>
              <a:rPr lang="fr-FR"/>
              <a:t> </a:t>
            </a:r>
            <a:r>
              <a:rPr lang="fr-FR" b="0" err="1">
                <a:solidFill>
                  <a:srgbClr val="95948B"/>
                </a:solidFill>
              </a:rPr>
              <a:t>your</a:t>
            </a:r>
            <a:r>
              <a:rPr lang="fr-FR" b="0">
                <a:solidFill>
                  <a:srgbClr val="95948B"/>
                </a:solidFill>
              </a:rPr>
              <a:t> website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19428D-FA5F-AA2B-ED6E-B54DEDD4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0245" y="846440"/>
            <a:ext cx="5029198" cy="51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7466EDFC-7FE9-EB4D-40ED-5B3B0619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871" y="1317130"/>
            <a:ext cx="5686929" cy="5175745"/>
          </a:xfrm>
          <a:prstGeom prst="rect">
            <a:avLst/>
          </a:prstGeom>
        </p:spPr>
      </p:pic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CBEDECE2-69CE-1486-4D84-56183C33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Royalty-free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non-exclusive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irrevocable license 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 your images and videos, and that any preexisting 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attached to it must be 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granted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to the 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EU 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institutions, and our </a:t>
            </a:r>
            <a:r>
              <a:rPr lang="en-US" sz="2400" i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on demand.</a:t>
            </a:r>
            <a:br>
              <a:rPr lang="en-US" sz="2400"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4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53C2C496-6569-9A8D-8CC3-85728DD72BFA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168692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principles</a:t>
            </a:r>
            <a:r>
              <a:rPr lang="en-US"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>
                <a:solidFill>
                  <a:srgbClr val="95948B"/>
                </a:solidFill>
              </a:rPr>
              <a:t>H</a:t>
            </a:r>
            <a:r>
              <a:rPr lang="en-US" sz="48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 the websites work</a:t>
            </a:r>
            <a:endParaRPr lang="en-US" sz="4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80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b3a84b9e-5370-4bcb-bf08-e06f906718ad"/>
  <p:tag name="SLIDO_EVENT_SECTION_UUID" val="a9979bd2-7b8f-4e35-ad06-f419ae741a62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ject communication" id="{352950E9-5158-410F-9B0B-CFA2607E3197}" vid="{E3FF265B-9AFE-4028-8A17-FB5798375EF5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c3595b-d9fa-431b-a480-d19cb01515aa" xsi:nil="true"/>
    <lcf76f155ced4ddcb4097134ff3c332f xmlns="fe376a51-17b9-4c55-a5b6-8ffc5745b8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0742BA3E6CC49AEE1CEFAA71CEF35" ma:contentTypeVersion="18" ma:contentTypeDescription="Create a new document." ma:contentTypeScope="" ma:versionID="c1c74d8efd93615ee218dc303cda0fc7">
  <xsd:schema xmlns:xsd="http://www.w3.org/2001/XMLSchema" xmlns:xs="http://www.w3.org/2001/XMLSchema" xmlns:p="http://schemas.microsoft.com/office/2006/metadata/properties" xmlns:ns2="fe376a51-17b9-4c55-a5b6-8ffc5745b8e3" xmlns:ns3="b69d6eb0-2036-4abd-b4b9-b0b27f619093" xmlns:ns4="bcc3595b-d9fa-431b-a480-d19cb01515aa" targetNamespace="http://schemas.microsoft.com/office/2006/metadata/properties" ma:root="true" ma:fieldsID="32b13a6fd35ad9347a3d9c497345d557" ns2:_="" ns3:_="" ns4:_="">
    <xsd:import namespace="fe376a51-17b9-4c55-a5b6-8ffc5745b8e3"/>
    <xsd:import namespace="b69d6eb0-2036-4abd-b4b9-b0b27f619093"/>
    <xsd:import namespace="bcc3595b-d9fa-431b-a480-d19cb0151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76a51-17b9-4c55-a5b6-8ffc5745b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d6eb0-2036-4abd-b4b9-b0b27f619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595b-d9fa-431b-a480-d19cb01515a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c6e567f-7fae-499a-9b2b-1b649ba2b001}" ma:internalName="TaxCatchAll" ma:showField="CatchAllData" ma:web="bcc3595b-d9fa-431b-a480-d19cb0151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1BAB6-1CED-487B-B481-2FB954C31BE3}">
  <ds:schemaRefs>
    <ds:schemaRef ds:uri="b69d6eb0-2036-4abd-b4b9-b0b27f619093"/>
    <ds:schemaRef ds:uri="bcc3595b-d9fa-431b-a480-d19cb01515aa"/>
    <ds:schemaRef ds:uri="fe376a51-17b9-4c55-a5b6-8ffc5745b8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36824-1D41-440F-B038-C80D45D4EF8D}">
  <ds:schemaRefs>
    <ds:schemaRef ds:uri="b69d6eb0-2036-4abd-b4b9-b0b27f619093"/>
    <ds:schemaRef ds:uri="bcc3595b-d9fa-431b-a480-d19cb01515aa"/>
    <ds:schemaRef ds:uri="fe376a51-17b9-4c55-a5b6-8ffc5745b8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communication</Template>
  <TotalTime>0</TotalTime>
  <Words>400</Words>
  <Application>Microsoft Office PowerPoint</Application>
  <PresentationFormat>Widescreen</PresentationFormat>
  <Paragraphs>106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Open Sans Semibold</vt:lpstr>
      <vt:lpstr>Office Theme</vt:lpstr>
      <vt:lpstr>Office Theme</vt:lpstr>
      <vt:lpstr>PowerPoint Presentation</vt:lpstr>
      <vt:lpstr>PowerPoint Presentation</vt:lpstr>
      <vt:lpstr>PowerPoint Presentation</vt:lpstr>
      <vt:lpstr>Harmonised project communication</vt:lpstr>
      <vt:lpstr>Integrated project communication</vt:lpstr>
      <vt:lpstr>Required activities</vt:lpstr>
      <vt:lpstr>Updating your website</vt:lpstr>
      <vt:lpstr>PowerPoint Presentation</vt:lpstr>
      <vt:lpstr>PowerPoint Presentation</vt:lpstr>
      <vt:lpstr>Your project website</vt:lpstr>
      <vt:lpstr>Portal connection</vt:lpstr>
      <vt:lpstr>PowerPoint Presentation</vt:lpstr>
      <vt:lpstr>Who can edit the project website?</vt:lpstr>
      <vt:lpstr>Web admin role</vt:lpstr>
      <vt:lpstr>PowerPoint Presentation</vt:lpstr>
      <vt:lpstr>Managing your community network</vt:lpstr>
      <vt:lpstr>PowerPoint Presentation</vt:lpstr>
      <vt:lpstr>Help and tips</vt:lpstr>
      <vt:lpstr>Project training days</vt:lpstr>
      <vt:lpstr>Upcoming events</vt:lpstr>
      <vt:lpstr>Thematic workshops (on invitation only)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Julie PATENAUDE</cp:lastModifiedBy>
  <cp:revision>1</cp:revision>
  <cp:lastPrinted>2022-03-28T08:00:44Z</cp:lastPrinted>
  <dcterms:created xsi:type="dcterms:W3CDTF">2022-03-10T07:42:21Z</dcterms:created>
  <dcterms:modified xsi:type="dcterms:W3CDTF">2024-04-23T10:06:30Z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0x01010055F0742BA3E6CC49AEE1CEFAA71CEF35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