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2" r:id="rId6"/>
  </p:sldMasterIdLst>
  <p:notesMasterIdLst>
    <p:notesMasterId r:id="rId14"/>
  </p:notesMasterIdLst>
  <p:handoutMasterIdLst>
    <p:handoutMasterId r:id="rId15"/>
  </p:handoutMasterIdLst>
  <p:sldIdLst>
    <p:sldId id="4730" r:id="rId7"/>
    <p:sldId id="4739" r:id="rId8"/>
    <p:sldId id="4710" r:id="rId9"/>
    <p:sldId id="466" r:id="rId10"/>
    <p:sldId id="477" r:id="rId11"/>
    <p:sldId id="478" r:id="rId12"/>
    <p:sldId id="4757" r:id="rId13"/>
  </p:sldIdLst>
  <p:sldSz cx="12192000" cy="6858000"/>
  <p:notesSz cx="7162800" cy="94488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604008-2C5C-8933-EF70-E39152271239}" name="Nicolas Singer" initials="NS" userId="Nicolas Singer" providerId="None"/>
  <p188:author id="{87012636-8FC8-DE47-3F25-79ADC78A293E}" name="Magda A." initials="IR-E" userId="Magda A." providerId="None"/>
  <p188:author id="{C1516DFF-EFCE-B0FE-8B75-73B74EC6D2F2}" name="Miia ITANEN" initials="MI" userId="S::m.itanen@interregeurope.eu::b3938048-3c80-474e-b1c7-3c6e509e0e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44"/>
    <a:srgbClr val="CECBBD"/>
    <a:srgbClr val="DAD7D0"/>
    <a:srgbClr val="797769"/>
    <a:srgbClr val="95948B"/>
    <a:srgbClr val="154194"/>
    <a:srgbClr val="EB5C62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57262" y="0"/>
            <a:ext cx="3103880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4721"/>
            <a:ext cx="3103880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57262" y="8974721"/>
            <a:ext cx="3103880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7262" y="0"/>
            <a:ext cx="3103880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03/21/2024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67375" cy="3187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281" y="4547235"/>
            <a:ext cx="5730240" cy="37204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1"/>
            <a:ext cx="3103880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7262" y="8974721"/>
            <a:ext cx="3103880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117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9574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75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9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618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25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32000"/>
            <a:ext cx="10972800" cy="56207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09601" y="1368000"/>
            <a:ext cx="10943167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7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52015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5641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601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26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7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20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6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.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1DB9D7-E0B3-4D84-B379-430CD5FCD1B7}"/>
              </a:ext>
            </a:extLst>
          </p:cNvPr>
          <p:cNvSpPr/>
          <p:nvPr userDrawn="1"/>
        </p:nvSpPr>
        <p:spPr>
          <a:xfrm>
            <a:off x="8540" y="6485647"/>
            <a:ext cx="12192000" cy="36455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160">
              <a:latin typeface="Helvetica" panose="020B04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BB6A2-2835-4C7E-A739-58840E279452}"/>
              </a:ext>
            </a:extLst>
          </p:cNvPr>
          <p:cNvSpPr/>
          <p:nvPr userDrawn="1"/>
        </p:nvSpPr>
        <p:spPr>
          <a:xfrm rot="5400000">
            <a:off x="8623753" y="3169467"/>
            <a:ext cx="6746254" cy="40731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16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EFF1A-AE22-4E26-9A8C-62F74024B56C}"/>
              </a:ext>
            </a:extLst>
          </p:cNvPr>
          <p:cNvSpPr/>
          <p:nvPr userDrawn="1"/>
        </p:nvSpPr>
        <p:spPr>
          <a:xfrm>
            <a:off x="-21243" y="-1554"/>
            <a:ext cx="12192000" cy="38037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16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83853" y="2406964"/>
            <a:ext cx="9765627" cy="36108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err="1"/>
              <a:t>Text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4E76B-739C-44D5-B19D-EA6A099F719E}"/>
              </a:ext>
            </a:extLst>
          </p:cNvPr>
          <p:cNvSpPr/>
          <p:nvPr userDrawn="1"/>
        </p:nvSpPr>
        <p:spPr>
          <a:xfrm rot="5400000">
            <a:off x="-3148077" y="3233777"/>
            <a:ext cx="6746256" cy="49258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16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3D4E15-43E7-47C6-8459-12D6F3E2B336}"/>
              </a:ext>
            </a:extLst>
          </p:cNvPr>
          <p:cNvGrpSpPr/>
          <p:nvPr userDrawn="1"/>
        </p:nvGrpSpPr>
        <p:grpSpPr>
          <a:xfrm>
            <a:off x="727172" y="738424"/>
            <a:ext cx="232143" cy="1097282"/>
            <a:chOff x="545379" y="615353"/>
            <a:chExt cx="174107" cy="914402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F6952A0-9610-4E7B-91AC-82FD26942AA5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88393" y="774356"/>
              <a:ext cx="313971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4F984013-51A0-4971-BAC0-613017C12D3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32418" y="1230548"/>
              <a:ext cx="59841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900D75E-4052-42BB-852E-B9C7CAC551B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62285" y="1072554"/>
              <a:ext cx="914402" cy="0"/>
            </a:xfrm>
            <a:prstGeom prst="line">
              <a:avLst/>
            </a:prstGeom>
            <a:ln w="889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0F3D3BB-B535-47C2-8138-6874959218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83853" y="1335896"/>
            <a:ext cx="9765627" cy="6400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8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en-GB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37DB041-80F2-4942-AC02-1822AF2F6C7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83856" y="584266"/>
            <a:ext cx="9765624" cy="645343"/>
          </a:xfrm>
          <a:prstGeom prst="rect">
            <a:avLst/>
          </a:prstGeom>
        </p:spPr>
        <p:txBody>
          <a:bodyPr vert="horz"/>
          <a:lstStyle>
            <a:lvl1pPr algn="l">
              <a:defRPr sz="312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ONE </a:t>
            </a:r>
            <a:r>
              <a:rPr lang="fr-FR" err="1"/>
              <a:t>COLUMN</a:t>
            </a:r>
            <a:endParaRPr lang="en-GB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247BF3C-A01B-4617-B92D-E90D6DA5374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1127" y="6491736"/>
            <a:ext cx="5757333" cy="3785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/>
              <a:t>Presentation </a:t>
            </a:r>
            <a:r>
              <a:rPr lang="nl-BE" err="1"/>
              <a:t>title</a:t>
            </a:r>
            <a:endParaRPr lang="en-GB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8C266EDC-F56C-4F13-A813-580C3295B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03605" y="6538539"/>
            <a:ext cx="789615" cy="347495"/>
          </a:xfrm>
          <a:prstGeom prst="rect">
            <a:avLst/>
          </a:prstGeom>
        </p:spPr>
        <p:txBody>
          <a:bodyPr/>
          <a:lstStyle>
            <a:lvl1pPr algn="r">
              <a:defRPr sz="144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7760EA-BAE0-4B64-8C6A-CB65D7DDAB55}"/>
              </a:ext>
            </a:extLst>
          </p:cNvPr>
          <p:cNvGrpSpPr/>
          <p:nvPr userDrawn="1"/>
        </p:nvGrpSpPr>
        <p:grpSpPr>
          <a:xfrm>
            <a:off x="10685624" y="6618266"/>
            <a:ext cx="693829" cy="181220"/>
            <a:chOff x="8014218" y="5515221"/>
            <a:chExt cx="520372" cy="151017"/>
          </a:xfrm>
        </p:grpSpPr>
        <p:cxnSp>
          <p:nvCxnSpPr>
            <p:cNvPr id="21" name="Connecteur droit 21">
              <a:extLst>
                <a:ext uri="{FF2B5EF4-FFF2-40B4-BE49-F238E27FC236}">
                  <a16:creationId xmlns:a16="http://schemas.microsoft.com/office/drawing/2014/main" id="{67A086FC-B4C2-4661-AA4B-AD0A56AD5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2">
              <a:extLst>
                <a:ext uri="{FF2B5EF4-FFF2-40B4-BE49-F238E27FC236}">
                  <a16:creationId xmlns:a16="http://schemas.microsoft.com/office/drawing/2014/main" id="{B63075F2-29C7-4DAF-9D4C-6D0F297C02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3">
              <a:extLst>
                <a:ext uri="{FF2B5EF4-FFF2-40B4-BE49-F238E27FC236}">
                  <a16:creationId xmlns:a16="http://schemas.microsoft.com/office/drawing/2014/main" id="{714AB2F4-3038-4991-9E88-804B636CC3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01909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08638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50" r:id="rId4"/>
    <p:sldLayoutId id="2147483655" r:id="rId5"/>
    <p:sldLayoutId id="2147483649" r:id="rId6"/>
    <p:sldLayoutId id="2147483654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2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grpSp>
        <p:nvGrpSpPr>
          <p:cNvPr id="3" name="Group 3"/>
          <p:cNvGrpSpPr/>
          <p:nvPr/>
        </p:nvGrpSpPr>
        <p:grpSpPr>
          <a:xfrm>
            <a:off x="127482" y="127846"/>
            <a:ext cx="11937037" cy="6602309"/>
            <a:chOff x="0" y="0"/>
            <a:chExt cx="11076232" cy="6126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76232" cy="6126202"/>
            </a:xfrm>
            <a:custGeom>
              <a:avLst/>
              <a:gdLst/>
              <a:ahLst/>
              <a:cxnLst/>
              <a:rect l="l" t="t" r="r" b="b"/>
              <a:pathLst>
                <a:path w="11076232" h="6126202">
                  <a:moveTo>
                    <a:pt x="0" y="0"/>
                  </a:moveTo>
                  <a:lnTo>
                    <a:pt x="11076232" y="0"/>
                  </a:lnTo>
                  <a:lnTo>
                    <a:pt x="11076232" y="6126202"/>
                  </a:lnTo>
                  <a:lnTo>
                    <a:pt x="0" y="6126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076232" cy="6126202"/>
            </a:xfrm>
            <a:prstGeom prst="rect">
              <a:avLst/>
            </a:prstGeom>
          </p:spPr>
          <p:txBody>
            <a:bodyPr lIns="14419" tIns="14419" rIns="14419" bIns="14419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78"/>
                </a:lnSpc>
              </a:pPr>
              <a:endParaRPr sz="8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947561" y="5379652"/>
            <a:ext cx="4558639" cy="1002901"/>
          </a:xfrm>
          <a:custGeom>
            <a:avLst/>
            <a:gdLst/>
            <a:ahLst/>
            <a:cxnLst/>
            <a:rect l="l" t="t" r="r" b="b"/>
            <a:pathLst>
              <a:path w="6837958" h="1504351">
                <a:moveTo>
                  <a:pt x="0" y="0"/>
                </a:moveTo>
                <a:lnTo>
                  <a:pt x="6837958" y="0"/>
                </a:lnTo>
                <a:lnTo>
                  <a:pt x="6837958" y="1504350"/>
                </a:lnTo>
                <a:lnTo>
                  <a:pt x="0" y="150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grpSp>
        <p:nvGrpSpPr>
          <p:cNvPr id="7" name="Group 7"/>
          <p:cNvGrpSpPr/>
          <p:nvPr/>
        </p:nvGrpSpPr>
        <p:grpSpPr>
          <a:xfrm>
            <a:off x="1007027" y="1028886"/>
            <a:ext cx="6747021" cy="1378728"/>
            <a:chOff x="0" y="0"/>
            <a:chExt cx="1915877" cy="391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5877" cy="391502"/>
            </a:xfrm>
            <a:custGeom>
              <a:avLst/>
              <a:gdLst/>
              <a:ahLst/>
              <a:cxnLst/>
              <a:rect l="l" t="t" r="r" b="b"/>
              <a:pathLst>
                <a:path w="1915877" h="391502">
                  <a:moveTo>
                    <a:pt x="0" y="0"/>
                  </a:moveTo>
                  <a:lnTo>
                    <a:pt x="1915877" y="0"/>
                  </a:lnTo>
                  <a:lnTo>
                    <a:pt x="1915877" y="391502"/>
                  </a:lnTo>
                  <a:lnTo>
                    <a:pt x="0" y="391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0046" y="1146547"/>
            <a:ext cx="713350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986"/>
              </a:lnSpc>
            </a:pPr>
            <a:r>
              <a:rPr lang="en-US" sz="74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Europe, let's 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07027" y="2614361"/>
            <a:ext cx="6092240" cy="1456183"/>
            <a:chOff x="0" y="0"/>
            <a:chExt cx="1729946" cy="41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9946" cy="413496"/>
            </a:xfrm>
            <a:custGeom>
              <a:avLst/>
              <a:gdLst/>
              <a:ahLst/>
              <a:cxnLst/>
              <a:rect l="l" t="t" r="r" b="b"/>
              <a:pathLst>
                <a:path w="1729946" h="413496">
                  <a:moveTo>
                    <a:pt x="0" y="0"/>
                  </a:moveTo>
                  <a:lnTo>
                    <a:pt x="1729946" y="0"/>
                  </a:lnTo>
                  <a:lnTo>
                    <a:pt x="1729946" y="413496"/>
                  </a:lnTo>
                  <a:lnTo>
                    <a:pt x="0" y="413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6916" y="2630322"/>
            <a:ext cx="6233690" cy="1245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398"/>
              </a:lnSpc>
            </a:pPr>
            <a:r>
              <a:rPr lang="en-US" sz="7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cooperate!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7573" y="4378317"/>
            <a:ext cx="8534311" cy="542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94"/>
              </a:lnSpc>
            </a:pPr>
            <a:r>
              <a:rPr lang="en-US" sz="3209" dirty="0">
                <a:solidFill>
                  <a:srgbClr val="000000"/>
                </a:solidFill>
                <a:latin typeface="Open Sans"/>
              </a:rPr>
              <a:t>Interregional cooperation forum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7573" y="5551903"/>
            <a:ext cx="1975057" cy="620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Open Sans Bold"/>
              </a:rPr>
              <a:t>20-21 March 2024 </a:t>
            </a:r>
          </a:p>
          <a:p>
            <a:pPr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Open Sans Bold"/>
              </a:rPr>
              <a:t>Antwerp</a:t>
            </a:r>
          </a:p>
        </p:txBody>
      </p:sp>
    </p:spTree>
    <p:extLst>
      <p:ext uri="{BB962C8B-B14F-4D97-AF65-F5344CB8AC3E}">
        <p14:creationId xmlns:p14="http://schemas.microsoft.com/office/powerpoint/2010/main" val="25091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27779" y="126112"/>
            <a:ext cx="11936442" cy="6605777"/>
            <a:chOff x="0" y="0"/>
            <a:chExt cx="11075680" cy="6129421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1075680" cy="6129421"/>
            </a:xfrm>
            <a:custGeom>
              <a:avLst/>
              <a:gdLst/>
              <a:ahLst/>
              <a:cxnLst/>
              <a:rect l="l" t="t" r="r" b="b"/>
              <a:pathLst>
                <a:path w="11075680" h="6129421">
                  <a:moveTo>
                    <a:pt x="0" y="0"/>
                  </a:moveTo>
                  <a:lnTo>
                    <a:pt x="11075680" y="0"/>
                  </a:lnTo>
                  <a:lnTo>
                    <a:pt x="11075680" y="6129421"/>
                  </a:lnTo>
                  <a:lnTo>
                    <a:pt x="0" y="6129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1075680" cy="6129421"/>
            </a:xfrm>
            <a:prstGeom prst="rect">
              <a:avLst/>
            </a:prstGeom>
          </p:spPr>
          <p:txBody>
            <a:bodyPr lIns="14419" tIns="14419" rIns="14419" bIns="14419" rtlCol="0" anchor="ctr"/>
            <a:lstStyle/>
            <a:p>
              <a:pPr algn="ctr">
                <a:lnSpc>
                  <a:spcPts val="378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8872437" y="417894"/>
            <a:ext cx="2633763" cy="579428"/>
          </a:xfrm>
          <a:custGeom>
            <a:avLst/>
            <a:gdLst/>
            <a:ahLst/>
            <a:cxnLst/>
            <a:rect l="l" t="t" r="r" b="b"/>
            <a:pathLst>
              <a:path w="3950645" h="869142">
                <a:moveTo>
                  <a:pt x="0" y="0"/>
                </a:moveTo>
                <a:lnTo>
                  <a:pt x="3950645" y="0"/>
                </a:lnTo>
                <a:lnTo>
                  <a:pt x="3950645" y="869142"/>
                </a:lnTo>
                <a:lnTo>
                  <a:pt x="0" y="869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7" name="Group 7"/>
          <p:cNvGrpSpPr/>
          <p:nvPr/>
        </p:nvGrpSpPr>
        <p:grpSpPr>
          <a:xfrm>
            <a:off x="511501" y="501597"/>
            <a:ext cx="3709023" cy="450887"/>
            <a:chOff x="0" y="0"/>
            <a:chExt cx="3220521" cy="391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0521" cy="391502"/>
            </a:xfrm>
            <a:custGeom>
              <a:avLst/>
              <a:gdLst/>
              <a:ahLst/>
              <a:cxnLst/>
              <a:rect l="l" t="t" r="r" b="b"/>
              <a:pathLst>
                <a:path w="3220521" h="391502">
                  <a:moveTo>
                    <a:pt x="0" y="0"/>
                  </a:moveTo>
                  <a:lnTo>
                    <a:pt x="3220521" y="0"/>
                  </a:lnTo>
                  <a:lnTo>
                    <a:pt x="3220521" y="391502"/>
                  </a:lnTo>
                  <a:lnTo>
                    <a:pt x="0" y="391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1501" y="1628711"/>
            <a:ext cx="2650830" cy="385219"/>
            <a:chOff x="0" y="0"/>
            <a:chExt cx="2301698" cy="3344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1698" cy="334483"/>
            </a:xfrm>
            <a:custGeom>
              <a:avLst/>
              <a:gdLst/>
              <a:ahLst/>
              <a:cxnLst/>
              <a:rect l="l" t="t" r="r" b="b"/>
              <a:pathLst>
                <a:path w="2301698" h="334483">
                  <a:moveTo>
                    <a:pt x="0" y="0"/>
                  </a:moveTo>
                  <a:lnTo>
                    <a:pt x="2301698" y="0"/>
                  </a:lnTo>
                  <a:lnTo>
                    <a:pt x="2301698" y="334483"/>
                  </a:lnTo>
                  <a:lnTo>
                    <a:pt x="0" y="33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3868" y="535803"/>
            <a:ext cx="374978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0"/>
              </a:lnSpc>
            </a:pPr>
            <a:r>
              <a:rPr lang="en-US" sz="2173">
                <a:solidFill>
                  <a:srgbClr val="FFFFF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Europe,  let's cooperate!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2655" y="1647867"/>
            <a:ext cx="2694579" cy="26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9"/>
              </a:lnSpc>
            </a:pPr>
            <a:r>
              <a:rPr lang="en-US" sz="1592">
                <a:solidFill>
                  <a:srgbClr val="FFFFF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Agenda - 20 March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655" y="1274768"/>
            <a:ext cx="303959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7"/>
              </a:lnSpc>
            </a:pPr>
            <a:r>
              <a:rPr lang="en-US" sz="955" spc="-11">
                <a:solidFill>
                  <a:srgbClr val="000000"/>
                </a:solidFill>
                <a:latin typeface="Open Sans"/>
              </a:rPr>
              <a:t>20-21 March 2024, Antwerp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655" y="1005563"/>
            <a:ext cx="3291621" cy="21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5"/>
              </a:lnSpc>
            </a:pPr>
            <a:r>
              <a:rPr lang="en-US" sz="1275" spc="-15">
                <a:solidFill>
                  <a:srgbClr val="000000"/>
                </a:solidFill>
                <a:latin typeface="Open Sans Bold"/>
              </a:rPr>
              <a:t>Interregional cooperation forum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5839" y="2101815"/>
            <a:ext cx="1082267" cy="2954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09:30-10:00</a:t>
            </a:r>
          </a:p>
          <a:p>
            <a:pPr>
              <a:lnSpc>
                <a:spcPct val="200000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10:00-11:00</a:t>
            </a:r>
          </a:p>
          <a:p>
            <a:pPr>
              <a:lnSpc>
                <a:spcPct val="200000"/>
              </a:lnSpc>
            </a:pPr>
            <a:endParaRPr lang="en-US" sz="1400" spc="-14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200000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11:00-11:30</a:t>
            </a:r>
          </a:p>
          <a:p>
            <a:pPr>
              <a:lnSpc>
                <a:spcPct val="200000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11:30-12:30</a:t>
            </a:r>
          </a:p>
          <a:p>
            <a:pPr>
              <a:lnSpc>
                <a:spcPct val="200000"/>
              </a:lnSpc>
            </a:pPr>
            <a:endParaRPr lang="en-US" sz="1400" spc="-14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200000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12:30-14:00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07587" y="2101815"/>
            <a:ext cx="2998637" cy="2954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i="1" kern="1600" spc="-14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Registration</a:t>
            </a:r>
          </a:p>
          <a:p>
            <a:pPr>
              <a:lnSpc>
                <a:spcPct val="200000"/>
              </a:lnSpc>
            </a:pPr>
            <a:r>
              <a:rPr lang="en-US" sz="1400" b="1" kern="1600" spc="-14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Celebrating the power of interregional cooperation</a:t>
            </a:r>
          </a:p>
          <a:p>
            <a:pPr>
              <a:lnSpc>
                <a:spcPct val="200000"/>
              </a:lnSpc>
            </a:pPr>
            <a:r>
              <a:rPr lang="en-US" sz="1400" i="1" kern="1600" spc="-14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Coffee break</a:t>
            </a:r>
          </a:p>
          <a:p>
            <a:pPr>
              <a:lnSpc>
                <a:spcPct val="200000"/>
              </a:lnSpc>
            </a:pPr>
            <a:r>
              <a:rPr lang="en-US" sz="1400" b="1" i="0" kern="160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Cooperation in action: get ready for the third call </a:t>
            </a:r>
          </a:p>
          <a:p>
            <a:pPr>
              <a:lnSpc>
                <a:spcPct val="200000"/>
              </a:lnSpc>
            </a:pPr>
            <a:r>
              <a:rPr lang="en-US" sz="1400" i="1" kern="1600" spc="-14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Lunch break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1501" y="6075487"/>
            <a:ext cx="4673948" cy="304107"/>
            <a:chOff x="0" y="0"/>
            <a:chExt cx="3581996" cy="2330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81996" cy="233060"/>
            </a:xfrm>
            <a:custGeom>
              <a:avLst/>
              <a:gdLst/>
              <a:ahLst/>
              <a:cxnLst/>
              <a:rect l="l" t="t" r="r" b="b"/>
              <a:pathLst>
                <a:path w="3581996" h="233060">
                  <a:moveTo>
                    <a:pt x="0" y="0"/>
                  </a:moveTo>
                  <a:lnTo>
                    <a:pt x="3581996" y="0"/>
                  </a:lnTo>
                  <a:lnTo>
                    <a:pt x="3581996" y="233060"/>
                  </a:lnTo>
                  <a:lnTo>
                    <a:pt x="0" y="233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5321" y="6108248"/>
            <a:ext cx="4506551" cy="2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8"/>
              </a:lnSpc>
            </a:pPr>
            <a:r>
              <a:rPr lang="en-US" sz="1199">
                <a:solidFill>
                  <a:srgbClr val="FFFFFF"/>
                </a:solidFill>
                <a:latin typeface="Open Sans"/>
              </a:rPr>
              <a:t>See the full agenda and additional details on the event website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53342" y="6101898"/>
            <a:ext cx="5952858" cy="25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1"/>
              </a:lnSpc>
            </a:pPr>
            <a:r>
              <a:rPr lang="en-US" sz="1465">
                <a:solidFill>
                  <a:srgbClr val="000000"/>
                </a:solidFill>
                <a:latin typeface="Open Sans"/>
              </a:rPr>
              <a:t>www.interregeurope.eu/event/europecooperates2024/programme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11398" y="2051488"/>
            <a:ext cx="1082267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1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14:00-17:00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50236" y="1934045"/>
            <a:ext cx="5033940" cy="360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400" b="1" i="0">
                <a:solidFill>
                  <a:srgbClr val="292929"/>
                </a:solidFill>
                <a:effectLst/>
                <a:latin typeface="Open Sans"/>
                <a:ea typeface="Open Sans"/>
                <a:cs typeface="Open Sans"/>
              </a:rPr>
              <a:t>Networking and inspiration for project preparation</a:t>
            </a: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Interreg Europe corner </a:t>
            </a:r>
            <a:endParaRPr lang="en-US" sz="1400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Country corners </a:t>
            </a:r>
            <a:endParaRPr lang="en-US" sz="1400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Networking tables</a:t>
            </a:r>
            <a:endParaRPr lang="en-US" sz="1400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Individual meetings with the joint secretariat</a:t>
            </a: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Study visits*</a:t>
            </a: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Project poster exhibition </a:t>
            </a:r>
            <a:endParaRPr lang="en-US" sz="1400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52095" lvl="1" indent="-125730">
              <a:buFont typeface="Arial"/>
              <a:buChar char="•"/>
            </a:pPr>
            <a:r>
              <a:rPr lang="en-US" sz="1400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'Let’s talk' corner </a:t>
            </a:r>
            <a:endParaRPr lang="en-US" sz="1400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1400" b="1" kern="1100" spc="-3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Next steps towards new interregional cooperation projects</a:t>
            </a:r>
          </a:p>
          <a:p>
            <a:pPr>
              <a:lnSpc>
                <a:spcPct val="200000"/>
              </a:lnSpc>
            </a:pPr>
            <a:r>
              <a:rPr lang="en-US" sz="1400" b="1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Keynote speech on strategic foresight</a:t>
            </a:r>
          </a:p>
          <a:p>
            <a:pPr>
              <a:lnSpc>
                <a:spcPct val="200000"/>
              </a:lnSpc>
            </a:pPr>
            <a:r>
              <a:rPr lang="en-US" sz="1400" i="1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Networking cocktail </a:t>
            </a:r>
          </a:p>
          <a:p>
            <a:pPr algn="r">
              <a:lnSpc>
                <a:spcPct val="200000"/>
              </a:lnSpc>
            </a:pPr>
            <a:r>
              <a:rPr lang="en-US" sz="1200" i="1" spc="-14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*  outside the venue</a:t>
            </a:r>
            <a:endParaRPr lang="en-US" sz="1200" i="1" spc="-14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313806C-F179-2621-9320-09749113DAED}"/>
              </a:ext>
            </a:extLst>
          </p:cNvPr>
          <p:cNvSpPr txBox="1"/>
          <p:nvPr/>
        </p:nvSpPr>
        <p:spPr>
          <a:xfrm>
            <a:off x="5415099" y="3926741"/>
            <a:ext cx="1163834" cy="35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1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17:00-17:10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7155CC38-787F-D84B-2083-CCA237DD8906}"/>
              </a:ext>
            </a:extLst>
          </p:cNvPr>
          <p:cNvSpPr txBox="1"/>
          <p:nvPr/>
        </p:nvSpPr>
        <p:spPr>
          <a:xfrm>
            <a:off x="5511398" y="4388303"/>
            <a:ext cx="1082267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1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17:10-17:30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4491934A-4F3B-94CF-98D0-6B1817EAFA08}"/>
              </a:ext>
            </a:extLst>
          </p:cNvPr>
          <p:cNvSpPr txBox="1"/>
          <p:nvPr/>
        </p:nvSpPr>
        <p:spPr>
          <a:xfrm>
            <a:off x="5512798" y="4832614"/>
            <a:ext cx="1082267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1"/>
              </a:lnSpc>
            </a:pPr>
            <a:r>
              <a:rPr lang="en-US" sz="1400" spc="-14">
                <a:solidFill>
                  <a:srgbClr val="000000"/>
                </a:solidFill>
                <a:latin typeface="Open Sans"/>
              </a:rPr>
              <a:t>17:30-19:00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00B99AD-A321-CC25-3654-01E5AB03104F}"/>
              </a:ext>
            </a:extLst>
          </p:cNvPr>
          <p:cNvCxnSpPr/>
          <p:nvPr/>
        </p:nvCxnSpPr>
        <p:spPr>
          <a:xfrm>
            <a:off x="5192775" y="2114397"/>
            <a:ext cx="0" cy="29593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6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1EA31-7EBA-4DDE-A4C5-CABF483458FE}"/>
              </a:ext>
            </a:extLst>
          </p:cNvPr>
          <p:cNvSpPr/>
          <p:nvPr/>
        </p:nvSpPr>
        <p:spPr>
          <a:xfrm>
            <a:off x="434340" y="1740627"/>
            <a:ext cx="11323320" cy="2259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FFFF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Expert view</a:t>
            </a:r>
            <a:r>
              <a:rPr lang="en-US" sz="4000" b="1">
                <a:solidFill>
                  <a:schemeClr val="tx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>
              <a:solidFill>
                <a:schemeClr val="tx1"/>
              </a:solidFill>
              <a:highlight>
                <a:srgbClr val="0000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</a:t>
            </a:r>
            <a:r>
              <a:rPr lang="en-US" sz="2600" b="1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Bachtler</a:t>
            </a:r>
            <a:r>
              <a:rPr lang="en-US" sz="2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European Policy and Research Centre</a:t>
            </a:r>
            <a:endParaRPr kumimoji="0" lang="en-US" sz="2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D9F645-DF7B-603D-6F74-0D381E81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5847"/>
            <a:ext cx="12228089" cy="41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EEE81-4346-A24C-7D30-0F0C5E6B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80"/>
              <a:t>What should cohesion policy do? </a:t>
            </a:r>
            <a:br>
              <a:rPr lang="en-GB" sz="2880"/>
            </a:br>
            <a:r>
              <a:rPr lang="en-GB" sz="288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1FB56-A1A2-2304-D0DC-D758B2DCA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628E-089F-0006-9B9E-7813ABCB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89217-4B7E-1A54-70C8-10FF8456A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3240" y="1329084"/>
            <a:ext cx="6571220" cy="4199833"/>
          </a:xfrm>
        </p:spPr>
        <p:txBody>
          <a:bodyPr>
            <a:normAutofit fontScale="92500" lnSpcReduction="10000"/>
          </a:bodyPr>
          <a:lstStyle/>
          <a:p>
            <a:pPr marL="426720" marR="1020318" indent="-34290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tabLst>
                <a:tab pos="639318" algn="l"/>
                <a:tab pos="640080" algn="l"/>
              </a:tabLst>
            </a:pPr>
            <a:r>
              <a:rPr lang="en-GB" sz="2160" spc="-54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cohesion is critical to achieving EU objectives – recognise territorial dimension</a:t>
            </a:r>
          </a:p>
          <a:p>
            <a:pPr marL="426720" marR="1020318" indent="-34290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tabLst>
                <a:tab pos="639318" algn="l"/>
                <a:tab pos="640080" algn="l"/>
              </a:tabLst>
            </a:pPr>
            <a:endParaRPr lang="en-GB" sz="600" spc="-54"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  <a:tabLst>
                <a:tab pos="639318" algn="l"/>
                <a:tab pos="640080" algn="l"/>
              </a:tabLst>
            </a:pPr>
            <a:r>
              <a:rPr lang="en-GB" sz="1920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greater focus on exploiting </a:t>
            </a:r>
            <a:r>
              <a:rPr lang="en-GB" sz="1920" b="1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untapped economic potential</a:t>
            </a:r>
            <a:r>
              <a:rPr lang="en-GB" sz="1920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– dynamic approach</a:t>
            </a: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  <a:tabLst>
                <a:tab pos="639318" algn="l"/>
                <a:tab pos="640080" algn="l"/>
              </a:tabLst>
            </a:pPr>
            <a:endParaRPr lang="en-GB" sz="600" spc="-54">
              <a:solidFill>
                <a:srgbClr val="0C192F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  <a:tabLst>
                <a:tab pos="639318" algn="l"/>
                <a:tab pos="640080" algn="l"/>
              </a:tabLst>
            </a:pPr>
            <a:r>
              <a:rPr lang="en-GB" sz="1920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focus on the </a:t>
            </a:r>
            <a:r>
              <a:rPr lang="en-GB" sz="1920" b="1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main structural challenges </a:t>
            </a:r>
            <a:r>
              <a:rPr lang="en-GB" sz="1920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– low development, long-term economic stagnation, lack of opportunities</a:t>
            </a: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  <a:tabLst>
                <a:tab pos="639318" algn="l"/>
                <a:tab pos="640080" algn="l"/>
              </a:tabLst>
            </a:pPr>
            <a:endParaRPr lang="en-GB" sz="600" spc="-54">
              <a:solidFill>
                <a:srgbClr val="0C192F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  <a:tabLst>
                <a:tab pos="639318" algn="l"/>
                <a:tab pos="640080" algn="l"/>
              </a:tabLst>
            </a:pPr>
            <a:r>
              <a:rPr lang="en-GB" sz="1920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address </a:t>
            </a:r>
            <a:r>
              <a:rPr lang="en-GB" sz="1920" b="1" spc="-54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geography of discontent</a:t>
            </a:r>
          </a:p>
          <a:p>
            <a:pPr marL="963930" marR="1020318" lvl="1" indent="-422910">
              <a:lnSpc>
                <a:spcPct val="103000"/>
              </a:lnSpc>
              <a:spcBef>
                <a:spcPts val="6"/>
              </a:spcBef>
              <a:buClr>
                <a:schemeClr val="tx1"/>
              </a:buClr>
              <a:buSzPts val="1800"/>
              <a:tabLst>
                <a:tab pos="639318" algn="l"/>
                <a:tab pos="640080" algn="l"/>
              </a:tabLst>
            </a:pPr>
            <a:endParaRPr lang="en-GB" sz="1200" spc="-54">
              <a:solidFill>
                <a:srgbClr val="0C192F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426720" indent="-342900">
              <a:spcBef>
                <a:spcPts val="0"/>
              </a:spcBef>
              <a:spcAft>
                <a:spcPts val="36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  <a:tabLst>
                <a:tab pos="1187958" algn="l"/>
                <a:tab pos="1188720" algn="l"/>
              </a:tabLst>
            </a:pPr>
            <a:r>
              <a:rPr lang="en-US" sz="2160"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all regions should remain eligible</a:t>
            </a:r>
          </a:p>
          <a:p>
            <a:pPr marL="883920" lvl="1">
              <a:spcBef>
                <a:spcPts val="0"/>
              </a:spcBef>
              <a:spcAft>
                <a:spcPts val="360"/>
              </a:spcAft>
              <a:buClr>
                <a:schemeClr val="tx1"/>
              </a:buClr>
              <a:buSzPts val="1600"/>
              <a:buFont typeface="Courier New" panose="02070309020205020404" pitchFamily="49" charset="0"/>
              <a:buChar char="o"/>
              <a:tabLst>
                <a:tab pos="1187958" algn="l"/>
                <a:tab pos="1188720" algn="l"/>
              </a:tabLst>
            </a:pPr>
            <a:r>
              <a:rPr lang="en-US" sz="1920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LDRs should continue to be the main focus</a:t>
            </a:r>
          </a:p>
          <a:p>
            <a:pPr marL="883920" lvl="1">
              <a:spcBef>
                <a:spcPts val="0"/>
              </a:spcBef>
              <a:spcAft>
                <a:spcPts val="360"/>
              </a:spcAft>
              <a:buClr>
                <a:schemeClr val="tx1"/>
              </a:buClr>
              <a:buSzPts val="1600"/>
              <a:buFont typeface="Courier New" panose="02070309020205020404" pitchFamily="49" charset="0"/>
              <a:buChar char="o"/>
              <a:tabLst>
                <a:tab pos="1187958" algn="l"/>
                <a:tab pos="1188720" algn="l"/>
              </a:tabLst>
            </a:pPr>
            <a:r>
              <a:rPr lang="en-US" sz="1920">
                <a:solidFill>
                  <a:srgbClr val="0C192F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but target regions in development traps </a:t>
            </a:r>
          </a:p>
          <a:p>
            <a:pPr marL="1303020" lvl="1" indent="-411480">
              <a:spcBef>
                <a:spcPts val="240"/>
              </a:spcBef>
              <a:spcAft>
                <a:spcPts val="240"/>
              </a:spcAft>
              <a:buClr>
                <a:schemeClr val="tx1"/>
              </a:buClr>
              <a:tabLst>
                <a:tab pos="566928" algn="l"/>
                <a:tab pos="567690" algn="l"/>
              </a:tabLst>
            </a:pPr>
            <a:endParaRPr lang="en-GB" sz="1200">
              <a:solidFill>
                <a:srgbClr val="0C192F"/>
              </a:solidFill>
              <a:ea typeface="Arial" panose="020B0604020202020204" pitchFamily="34" charset="0"/>
            </a:endParaRPr>
          </a:p>
          <a:p>
            <a:pPr marL="411480" indent="-411480">
              <a:spcBef>
                <a:spcPts val="240"/>
              </a:spcBef>
              <a:spcAft>
                <a:spcPts val="24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66928" algn="l"/>
                <a:tab pos="567690" algn="l"/>
              </a:tabLst>
            </a:pPr>
            <a:r>
              <a:rPr lang="en-GB" sz="2160">
                <a:latin typeface="+mn-lt"/>
              </a:rPr>
              <a:t>more attention to institutional quality – differences undermine policy effectiveness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D5E9E-FDD2-78B9-0EFD-499D654F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72" y="1229609"/>
            <a:ext cx="3716652" cy="51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8D8CE-D123-2A20-4C43-A0B5D5E3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 More place-based policy, focusing on local potential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EBA41-A9B6-5C98-9DE8-2353D3FC1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F6D1-77BF-C3C5-0499-BBCB2FE7F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6A023-11D0-D5DC-D1E5-94AB9E00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8295" y="2265497"/>
            <a:ext cx="1051141" cy="102471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39C24-1FD4-F1EA-DC4C-0C4ED74B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5210" y="4586684"/>
            <a:ext cx="1044226" cy="105114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0A4B60-07CD-5061-A5A6-7FA3FC85F548}"/>
              </a:ext>
            </a:extLst>
          </p:cNvPr>
          <p:cNvSpPr txBox="1"/>
          <p:nvPr/>
        </p:nvSpPr>
        <p:spPr>
          <a:xfrm>
            <a:off x="2577424" y="2172350"/>
            <a:ext cx="81348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20" b="1">
                <a:solidFill>
                  <a:srgbClr val="1F2F59"/>
                </a:solidFill>
              </a:rPr>
              <a:t>Focus on future-oriented, transformative investments sensitive to the unique strengths, challenges and needs of regions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831BF-F5DD-1291-9D3F-242D93557491}"/>
              </a:ext>
            </a:extLst>
          </p:cNvPr>
          <p:cNvSpPr txBox="1"/>
          <p:nvPr/>
        </p:nvSpPr>
        <p:spPr>
          <a:xfrm>
            <a:off x="2664691" y="2797451"/>
            <a:ext cx="8134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80">
                <a:solidFill>
                  <a:srgbClr val="1F2F59"/>
                </a:solidFill>
              </a:rPr>
              <a:t>a policy that drives regional and local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80">
                <a:solidFill>
                  <a:srgbClr val="1F2F59"/>
                </a:solidFill>
              </a:rPr>
              <a:t>promote innovation and diversification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80">
                <a:solidFill>
                  <a:srgbClr val="1F2F59"/>
                </a:solidFill>
              </a:rPr>
              <a:t>allow regions to ‘reinvent’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80">
                <a:solidFill>
                  <a:srgbClr val="1F2F59"/>
                </a:solidFill>
              </a:rPr>
              <a:t>enhances inter-regional links and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80">
                <a:solidFill>
                  <a:srgbClr val="1F2F59"/>
                </a:solidFill>
              </a:rPr>
              <a:t>integrates cohesion with broader development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72D1E-7D78-DC15-506B-192B46BD09DB}"/>
              </a:ext>
            </a:extLst>
          </p:cNvPr>
          <p:cNvSpPr txBox="1"/>
          <p:nvPr/>
        </p:nvSpPr>
        <p:spPr>
          <a:xfrm>
            <a:off x="2664691" y="4669055"/>
            <a:ext cx="8558806" cy="8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40"/>
              </a:spcAft>
            </a:pPr>
            <a:r>
              <a:rPr lang="en-GB" sz="1920" b="1">
                <a:solidFill>
                  <a:srgbClr val="1F2F59"/>
                </a:solidFill>
              </a:rPr>
              <a:t>Exploit local capabilities and potential </a:t>
            </a:r>
          </a:p>
          <a:p>
            <a:pPr>
              <a:spcAft>
                <a:spcPts val="1440"/>
              </a:spcAft>
            </a:pPr>
            <a:r>
              <a:rPr lang="en-GB" sz="1920" b="1">
                <a:solidFill>
                  <a:srgbClr val="1F2F59"/>
                </a:solidFill>
              </a:rPr>
              <a:t>Develop future opportunities through diversification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3636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nforegio - Adoption of the first Interreg cooperation programmes for  2021-2027">
            <a:extLst>
              <a:ext uri="{FF2B5EF4-FFF2-40B4-BE49-F238E27FC236}">
                <a16:creationId xmlns:a16="http://schemas.microsoft.com/office/drawing/2014/main" id="{2E4F6F7F-CFB3-1D31-171E-26762C1D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7" y="4606798"/>
            <a:ext cx="3169280" cy="19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8C87C3-E7B1-1031-A43B-483C852D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70" y="584266"/>
            <a:ext cx="9255469" cy="645343"/>
          </a:xfrm>
        </p:spPr>
        <p:txBody>
          <a:bodyPr/>
          <a:lstStyle/>
          <a:p>
            <a:r>
              <a:rPr lang="en-GB" sz="3360"/>
              <a:t>Upgrading territorial cooperation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2174C-EDE9-22D8-289C-A1341217C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FBA51-BDA4-5405-BE8C-A38DA024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able Placeholder 1">
            <a:extLst>
              <a:ext uri="{FF2B5EF4-FFF2-40B4-BE49-F238E27FC236}">
                <a16:creationId xmlns:a16="http://schemas.microsoft.com/office/drawing/2014/main" id="{F27A7530-78CE-497C-9312-46809CA11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5070" y="1569173"/>
            <a:ext cx="7488419" cy="3611880"/>
          </a:xfrm>
        </p:spPr>
        <p:txBody>
          <a:bodyPr>
            <a:normAutofit fontScale="92500" lnSpcReduction="20000"/>
          </a:bodyPr>
          <a:lstStyle/>
          <a:p>
            <a:pPr marL="411480" indent="-411480">
              <a:buFont typeface="Arial" panose="020B0604020202020204" pitchFamily="34" charset="0"/>
              <a:buChar char="•"/>
            </a:pPr>
            <a:r>
              <a:rPr lang="en-GB" sz="2640"/>
              <a:t>enhance inter-regional links &amp; collaboration to facilitate knowledge transfer and innovation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endParaRPr lang="en-GB" sz="720"/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GB" sz="2640"/>
              <a:t>strengthen interaction between more dynamic and more vulnerable regions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endParaRPr lang="en-GB" sz="720"/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GB" sz="2640"/>
              <a:t>improve CBC governance to overcome historical &amp; institutional development constraints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endParaRPr lang="en-GB" sz="720"/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GB" sz="2640"/>
              <a:t>external border issues: dealing with    migration flows, political instability,         political instability, war, enlargement</a:t>
            </a:r>
          </a:p>
        </p:txBody>
      </p:sp>
    </p:spTree>
    <p:extLst>
      <p:ext uri="{BB962C8B-B14F-4D97-AF65-F5344CB8AC3E}">
        <p14:creationId xmlns:p14="http://schemas.microsoft.com/office/powerpoint/2010/main" val="19143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3" name="Group 3"/>
          <p:cNvGrpSpPr/>
          <p:nvPr/>
        </p:nvGrpSpPr>
        <p:grpSpPr>
          <a:xfrm>
            <a:off x="127482" y="127846"/>
            <a:ext cx="11937037" cy="6602309"/>
            <a:chOff x="0" y="0"/>
            <a:chExt cx="11076232" cy="6126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76232" cy="6126202"/>
            </a:xfrm>
            <a:custGeom>
              <a:avLst/>
              <a:gdLst/>
              <a:ahLst/>
              <a:cxnLst/>
              <a:rect l="l" t="t" r="r" b="b"/>
              <a:pathLst>
                <a:path w="11076232" h="6126202">
                  <a:moveTo>
                    <a:pt x="0" y="0"/>
                  </a:moveTo>
                  <a:lnTo>
                    <a:pt x="11076232" y="0"/>
                  </a:lnTo>
                  <a:lnTo>
                    <a:pt x="11076232" y="6126202"/>
                  </a:lnTo>
                  <a:lnTo>
                    <a:pt x="0" y="6126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076232" cy="6126202"/>
            </a:xfrm>
            <a:prstGeom prst="rect">
              <a:avLst/>
            </a:prstGeom>
          </p:spPr>
          <p:txBody>
            <a:bodyPr lIns="14419" tIns="14419" rIns="14419" bIns="14419" rtlCol="0" anchor="ctr"/>
            <a:lstStyle/>
            <a:p>
              <a:pPr algn="ctr">
                <a:lnSpc>
                  <a:spcPts val="378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947561" y="5379652"/>
            <a:ext cx="4558639" cy="1002901"/>
          </a:xfrm>
          <a:custGeom>
            <a:avLst/>
            <a:gdLst/>
            <a:ahLst/>
            <a:cxnLst/>
            <a:rect l="l" t="t" r="r" b="b"/>
            <a:pathLst>
              <a:path w="6837958" h="1504351">
                <a:moveTo>
                  <a:pt x="0" y="0"/>
                </a:moveTo>
                <a:lnTo>
                  <a:pt x="6837958" y="0"/>
                </a:lnTo>
                <a:lnTo>
                  <a:pt x="6837958" y="1504350"/>
                </a:lnTo>
                <a:lnTo>
                  <a:pt x="0" y="150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7" name="Group 7"/>
          <p:cNvGrpSpPr/>
          <p:nvPr/>
        </p:nvGrpSpPr>
        <p:grpSpPr>
          <a:xfrm>
            <a:off x="1007027" y="1028886"/>
            <a:ext cx="6747021" cy="1378728"/>
            <a:chOff x="0" y="0"/>
            <a:chExt cx="1915877" cy="391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5877" cy="391502"/>
            </a:xfrm>
            <a:custGeom>
              <a:avLst/>
              <a:gdLst/>
              <a:ahLst/>
              <a:cxnLst/>
              <a:rect l="l" t="t" r="r" b="b"/>
              <a:pathLst>
                <a:path w="1915877" h="391502">
                  <a:moveTo>
                    <a:pt x="0" y="0"/>
                  </a:moveTo>
                  <a:lnTo>
                    <a:pt x="1915877" y="0"/>
                  </a:lnTo>
                  <a:lnTo>
                    <a:pt x="1915877" y="391502"/>
                  </a:lnTo>
                  <a:lnTo>
                    <a:pt x="0" y="391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0046" y="1146547"/>
            <a:ext cx="7133503" cy="111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86"/>
              </a:lnSpc>
            </a:pPr>
            <a:r>
              <a:rPr lang="en-US" sz="7400" b="1">
                <a:solidFill>
                  <a:srgbClr val="FFFFFF"/>
                </a:solidFill>
                <a:latin typeface="Open Sans ExtraBold"/>
                <a:ea typeface="Open Sans"/>
                <a:cs typeface="Open Sans"/>
              </a:rPr>
              <a:t>Europe, let's </a:t>
            </a:r>
            <a:endParaRPr lang="en-US" sz="7400" b="1">
              <a:solidFill>
                <a:srgbClr val="FFFFFF"/>
              </a:solidFill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07027" y="2614361"/>
            <a:ext cx="6092240" cy="1456183"/>
            <a:chOff x="0" y="0"/>
            <a:chExt cx="1729946" cy="41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9946" cy="413496"/>
            </a:xfrm>
            <a:custGeom>
              <a:avLst/>
              <a:gdLst/>
              <a:ahLst/>
              <a:cxnLst/>
              <a:rect l="l" t="t" r="r" b="b"/>
              <a:pathLst>
                <a:path w="1729946" h="413496">
                  <a:moveTo>
                    <a:pt x="0" y="0"/>
                  </a:moveTo>
                  <a:lnTo>
                    <a:pt x="1729946" y="0"/>
                  </a:lnTo>
                  <a:lnTo>
                    <a:pt x="1729946" y="413496"/>
                  </a:lnTo>
                  <a:lnTo>
                    <a:pt x="0" y="413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6916" y="2630321"/>
            <a:ext cx="6233690" cy="124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8"/>
              </a:lnSpc>
            </a:pPr>
            <a:r>
              <a:rPr lang="en-US" sz="7400" b="1">
                <a:solidFill>
                  <a:srgbClr val="FFFFFF"/>
                </a:solidFill>
                <a:latin typeface="Open Sans ExtraBold"/>
                <a:ea typeface="Open Sans"/>
                <a:cs typeface="Open Sans"/>
              </a:rPr>
              <a:t>cooperate!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7573" y="4378317"/>
            <a:ext cx="8534311" cy="539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3209">
                <a:solidFill>
                  <a:srgbClr val="000000"/>
                </a:solidFill>
                <a:latin typeface="Open Sans"/>
              </a:rPr>
              <a:t>Interregional cooperation forum</a:t>
            </a:r>
          </a:p>
        </p:txBody>
      </p:sp>
    </p:spTree>
    <p:extLst>
      <p:ext uri="{BB962C8B-B14F-4D97-AF65-F5344CB8AC3E}">
        <p14:creationId xmlns:p14="http://schemas.microsoft.com/office/powerpoint/2010/main" val="20170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3.2819"/>
  <p:tag name="SLIDO_PRESENTATION_ID" val="00000000-0000-0000-0000-000000000000"/>
  <p:tag name="SLIDO_EVENT_UUID" val="2cd18132-8c17-4565-ad27-df909030d126"/>
  <p:tag name="SLIDO_EVENT_SECTION_UUID" val="77da9cb1-c0ff-4897-8d6b-5561901b91a6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c26e0-bdd1-4ce2-bc5c-b06756f3bce7">
      <Terms xmlns="http://schemas.microsoft.com/office/infopath/2007/PartnerControls"/>
    </lcf76f155ced4ddcb4097134ff3c332f>
    <TaxCatchAll xmlns="75680805-e956-4cde-b5e2-b05f91aa9d1d" xsi:nil="true"/>
    <MediaLengthInSeconds xmlns="ae1c26e0-bdd1-4ce2-bc5c-b06756f3bce7" xsi:nil="true"/>
    <SharedWithUsers xmlns="75680805-e956-4cde-b5e2-b05f91aa9d1d">
      <UserInfo>
        <DisplayName>Ilaria PIAZZA</DisplayName>
        <AccountId>26</AccountId>
        <AccountType/>
      </UserInfo>
      <UserInfo>
        <DisplayName>Irma ASTRAUSKAITE</DisplayName>
        <AccountId>21</AccountId>
        <AccountType/>
      </UserInfo>
      <UserInfo>
        <DisplayName>Nicolas SINGER</DisplayName>
        <AccountId>1100</AccountId>
        <AccountType/>
      </UserInfo>
      <UserInfo>
        <DisplayName>Magdalini ANAGNOSTOU</DisplayName>
        <AccountId>23</AccountId>
        <AccountType/>
      </UserInfo>
      <UserInfo>
        <DisplayName>Jason MARTINEZ</DisplayName>
        <AccountId>24</AccountId>
        <AccountType/>
      </UserInfo>
      <UserInfo>
        <DisplayName>Petra POLASKOVA</DisplayName>
        <AccountId>27</AccountId>
        <AccountType/>
      </UserInfo>
      <UserInfo>
        <DisplayName>Petra GEITNER</DisplayName>
        <AccountId>25</AccountId>
        <AccountType/>
      </UserInfo>
      <UserInfo>
        <DisplayName>Erwin SIWERIS</DisplayName>
        <AccountId>69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91BAB6-1CED-487B-B481-2FB954C31BE3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75680805-e956-4cde-b5e2-b05f91aa9d1d"/>
    <ds:schemaRef ds:uri="ae1c26e0-bdd1-4ce2-bc5c-b06756f3bce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558DED-B27E-48E1-A8DB-A597BDB3F716}">
  <ds:schemaRefs>
    <ds:schemaRef ds:uri="75680805-e956-4cde-b5e2-b05f91aa9d1d"/>
    <ds:schemaRef ds:uri="ae1c26e0-bdd1-4ce2-bc5c-b06756f3bc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0</TotalTime>
  <Words>351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Open Sans</vt:lpstr>
      <vt:lpstr>Open Sans Bold</vt:lpstr>
      <vt:lpstr>Open Sans ExtraBold</vt:lpstr>
      <vt:lpstr>Open Sans Semibold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What should cohesion policy do?    </vt:lpstr>
      <vt:lpstr>A More place-based policy, focusing on local potential</vt:lpstr>
      <vt:lpstr>Upgrading territorial cooperation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Julie PATENAUDE</cp:lastModifiedBy>
  <cp:revision>4</cp:revision>
  <cp:lastPrinted>2023-03-10T18:01:27Z</cp:lastPrinted>
  <dcterms:created xsi:type="dcterms:W3CDTF">2022-01-27T14:53:45Z</dcterms:created>
  <dcterms:modified xsi:type="dcterms:W3CDTF">2024-03-21T10:56:46Z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ExtendedDescription">
    <vt:lpwstr/>
  </property>
  <property fmtid="{D5CDD505-2E9C-101B-9397-08002B2CF9AE}" pid="6" name="ContentTypeId">
    <vt:lpwstr>0x010100311D2DF3EBC7804E8A2B82BBCDA4442D</vt:lpwstr>
  </property>
  <property fmtid="{D5CDD505-2E9C-101B-9397-08002B2CF9AE}" pid="7" name="SlidoAppVersion">
    <vt:lpwstr>1.2.3.2819</vt:lpwstr>
  </property>
  <property fmtid="{D5CDD505-2E9C-101B-9397-08002B2CF9AE}" pid="8" name="Order">
    <vt:r8>2310300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</Properties>
</file>