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3" r:id="rId5"/>
    <p:sldMasterId id="2147483672" r:id="rId6"/>
  </p:sldMasterIdLst>
  <p:notesMasterIdLst>
    <p:notesMasterId r:id="rId60"/>
  </p:notesMasterIdLst>
  <p:handoutMasterIdLst>
    <p:handoutMasterId r:id="rId61"/>
  </p:handoutMasterIdLst>
  <p:sldIdLst>
    <p:sldId id="4730" r:id="rId7"/>
    <p:sldId id="4739" r:id="rId8"/>
    <p:sldId id="4669" r:id="rId9"/>
    <p:sldId id="4810" r:id="rId10"/>
    <p:sldId id="4747" r:id="rId11"/>
    <p:sldId id="4549" r:id="rId12"/>
    <p:sldId id="963" r:id="rId13"/>
    <p:sldId id="4593" r:id="rId14"/>
    <p:sldId id="969" r:id="rId15"/>
    <p:sldId id="996" r:id="rId16"/>
    <p:sldId id="1069" r:id="rId17"/>
    <p:sldId id="299" r:id="rId18"/>
    <p:sldId id="4621" r:id="rId19"/>
    <p:sldId id="4657" r:id="rId20"/>
    <p:sldId id="4716" r:id="rId21"/>
    <p:sldId id="4698" r:id="rId22"/>
    <p:sldId id="4809" r:id="rId23"/>
    <p:sldId id="4749" r:id="rId24"/>
    <p:sldId id="1000" r:id="rId25"/>
    <p:sldId id="4685" r:id="rId26"/>
    <p:sldId id="4762" r:id="rId27"/>
    <p:sldId id="4763" r:id="rId28"/>
    <p:sldId id="973" r:id="rId29"/>
    <p:sldId id="4764" r:id="rId30"/>
    <p:sldId id="4629" r:id="rId31"/>
    <p:sldId id="4765" r:id="rId32"/>
    <p:sldId id="4551" r:id="rId33"/>
    <p:sldId id="4766" r:id="rId34"/>
    <p:sldId id="998" r:id="rId35"/>
    <p:sldId id="4767" r:id="rId36"/>
    <p:sldId id="1012" r:id="rId37"/>
    <p:sldId id="4768" r:id="rId38"/>
    <p:sldId id="1013" r:id="rId39"/>
    <p:sldId id="4769" r:id="rId40"/>
    <p:sldId id="4587" r:id="rId41"/>
    <p:sldId id="4714" r:id="rId42"/>
    <p:sldId id="4770" r:id="rId43"/>
    <p:sldId id="1019" r:id="rId44"/>
    <p:sldId id="4771" r:id="rId45"/>
    <p:sldId id="4588" r:id="rId46"/>
    <p:sldId id="4772" r:id="rId47"/>
    <p:sldId id="1007" r:id="rId48"/>
    <p:sldId id="4722" r:id="rId49"/>
    <p:sldId id="1059" r:id="rId50"/>
    <p:sldId id="4717" r:id="rId51"/>
    <p:sldId id="4652" r:id="rId52"/>
    <p:sldId id="4630" r:id="rId53"/>
    <p:sldId id="4532" r:id="rId54"/>
    <p:sldId id="4517" r:id="rId55"/>
    <p:sldId id="4511" r:id="rId56"/>
    <p:sldId id="4702" r:id="rId57"/>
    <p:sldId id="4693" r:id="rId58"/>
    <p:sldId id="4774" r:id="rId59"/>
  </p:sldIdLst>
  <p:sldSz cx="12192000" cy="6858000"/>
  <p:notesSz cx="7162800" cy="94488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604008-2C5C-8933-EF70-E39152271239}" name="Nicolas Singer" initials="NS" userId="Nicolas Singer" providerId="None"/>
  <p188:author id="{87012636-8FC8-DE47-3F25-79ADC78A293E}" name="Magda A." initials="IR-E" userId="Magda A." providerId="None"/>
  <p188:author id="{C1516DFF-EFCE-B0FE-8B75-73B74EC6D2F2}" name="Miia ITANEN" initials="MI" userId="S::m.itanen@interregeurope.eu::b3938048-3c80-474e-b1c7-3c6e509e0e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D44"/>
    <a:srgbClr val="CECBBD"/>
    <a:srgbClr val="DAD7D0"/>
    <a:srgbClr val="797769"/>
    <a:srgbClr val="95948B"/>
    <a:srgbClr val="154194"/>
    <a:srgbClr val="EB5C62"/>
    <a:srgbClr val="009FE4"/>
    <a:srgbClr val="F39200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234C5E-F7D7-2046-B4D3-FEAAD11E33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943C7-AFFB-0A44-B14A-71AD8E924E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57262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BFFEE-02C1-D34F-B368-531E7AF6C29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366BF-BC85-4647-9A27-F5DBBF483D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A96A0-2516-2641-8F36-69962D37D7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57262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5213F-2B90-9B46-AA6B-5C3A9C17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1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262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8AFC2-B9AD-9D45-A312-C31134993081}" type="datetimeFigureOut">
              <a:rPr lang="en-LU" smtClean="0"/>
              <a:t>03/21/2024</a:t>
            </a:fld>
            <a:endParaRPr lang="en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67375" cy="3187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281" y="4547235"/>
            <a:ext cx="5730240" cy="37204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262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78849-6A58-5242-AAB8-69E086EC2380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182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6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139888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have to provide the </a:t>
            </a:r>
            <a:r>
              <a:rPr lang="en-GB" err="1"/>
              <a:t>cofinancing</a:t>
            </a:r>
            <a:r>
              <a:rPr lang="en-GB"/>
              <a:t>, for 20% or 30% depending on your legal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40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10524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Programme does not aim at financing infrastructure, it is very exceptional, just for specific pilot actions</a:t>
            </a:r>
          </a:p>
          <a:p>
            <a:r>
              <a:rPr lang="en-GB"/>
              <a:t>Also we do not cover grants to third parties as a cost category, this means no cascade funding to third party through the partner is possible. </a:t>
            </a:r>
          </a:p>
          <a:p>
            <a:r>
              <a:rPr lang="en-GB"/>
              <a:t>Now, what is possible is … </a:t>
            </a:r>
          </a:p>
          <a:p>
            <a:r>
              <a:rPr lang="en-GB"/>
              <a:t>EES : public procurement rules must apply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42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3630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Nico to review &amp; adjust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78849-6A58-5242-AAB8-69E086EC2380}" type="slidenum">
              <a:rPr kumimoji="0" lang="en-L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L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320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Nico to review &amp; adjust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78849-6A58-5242-AAB8-69E086EC2380}" type="slidenum">
              <a:rPr kumimoji="0" lang="en-L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L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27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51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54012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7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948329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4915-0D40-2BC4-1DFB-0D018331C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7C820-CBEC-81D6-49EF-27755EF96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4184C-C0C2-19D7-5E4C-B198B5E7E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59334-5F8E-F205-0AE1-524163252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12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86522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78849-6A58-5242-AAB8-69E086EC2380}" type="slidenum">
              <a:rPr kumimoji="0" lang="en-L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L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395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17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39769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4915-0D40-2BC4-1DFB-0D018331C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7C820-CBEC-81D6-49EF-27755EF96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4184C-C0C2-19D7-5E4C-B198B5E7E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59334-5F8E-F205-0AE1-524163252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18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74436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19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72092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23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20295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Nico - What else to keep in mind? Geographical coverage</a:t>
            </a:r>
          </a:p>
          <a:p>
            <a:endParaRPr lang="en-US"/>
          </a:p>
          <a:p>
            <a:r>
              <a:rPr lang="en-US"/>
              <a:t> For NIDs in France, Spain and Portugal, please mention the exception to this rule for RUPs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78849-6A58-5242-AAB8-69E086EC2380}" type="slidenum">
              <a:rPr kumimoji="0" lang="en-L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L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268B60-7B75-E347-ABDB-7ACFE21D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889" y="345224"/>
            <a:ext cx="5113111" cy="551526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A021AF-F436-2048-A3CE-7E5C6618A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67" y="480022"/>
            <a:ext cx="5522701" cy="9813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1913C36-4D36-5840-991B-0A1298573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34" y="2085827"/>
            <a:ext cx="7004789" cy="190065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98998-0C7C-EA45-A4F2-93E86B5D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489" y="5990555"/>
            <a:ext cx="3263900" cy="2032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C57648-D143-CE4E-B8CA-782A8F967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548" y="4100514"/>
            <a:ext cx="5811934" cy="4490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4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Name of Presenter </a:t>
            </a:r>
          </a:p>
          <a:p>
            <a:r>
              <a:rPr lang="en-GB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Officer | Interreg Europe Secretariat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BCEAF90-08AF-E94E-84D8-638E4C25EC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697" y="5809482"/>
            <a:ext cx="6316818" cy="4791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of Event</a:t>
            </a:r>
          </a:p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03763D-F865-8D47-93BC-9FD4AAC96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562" y="4612553"/>
            <a:ext cx="2663825" cy="24055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 JULY 2021 | 45 Minutes</a:t>
            </a:r>
          </a:p>
        </p:txBody>
      </p:sp>
    </p:spTree>
    <p:extLst>
      <p:ext uri="{BB962C8B-B14F-4D97-AF65-F5344CB8AC3E}">
        <p14:creationId xmlns:p14="http://schemas.microsoft.com/office/powerpoint/2010/main" val="210169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CCB4-3A24-4D27-AF36-35F02DCD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 nr">
            <a:extLst>
              <a:ext uri="{FF2B5EF4-FFF2-40B4-BE49-F238E27FC236}">
                <a16:creationId xmlns:a16="http://schemas.microsoft.com/office/drawing/2014/main" id="{FA2F03EF-F8BE-43DD-903E-17A8823EB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7" y="1989000"/>
            <a:ext cx="3152779" cy="2814569"/>
          </a:xfrm>
        </p:spPr>
        <p:txBody>
          <a:bodyPr>
            <a:noAutofit/>
          </a:bodyPr>
          <a:lstStyle>
            <a:lvl1pPr marL="0" indent="0" algn="ctr">
              <a:buNone/>
              <a:defRPr sz="235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?</a:t>
            </a:r>
            <a:endParaRPr lang="en-LU"/>
          </a:p>
        </p:txBody>
      </p:sp>
      <p:sp>
        <p:nvSpPr>
          <p:cNvPr id="4" name="PH Title">
            <a:extLst>
              <a:ext uri="{FF2B5EF4-FFF2-40B4-BE49-F238E27FC236}">
                <a16:creationId xmlns:a16="http://schemas.microsoft.com/office/drawing/2014/main" id="{5C944C32-25DE-451C-90BF-9109CEDEA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8836" y="1988999"/>
            <a:ext cx="8194963" cy="42871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9574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9754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198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6189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256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10943167" cy="518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176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268B60-7B75-E347-ABDB-7ACFE21D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889" y="345224"/>
            <a:ext cx="5113111" cy="551526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A021AF-F436-2048-A3CE-7E5C6618A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67" y="480022"/>
            <a:ext cx="5522701" cy="9813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1913C36-4D36-5840-991B-0A1298573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34" y="2085827"/>
            <a:ext cx="7004789" cy="190065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98998-0C7C-EA45-A4F2-93E86B5D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489" y="5990555"/>
            <a:ext cx="3263900" cy="2032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C57648-D143-CE4E-B8CA-782A8F967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548" y="4100514"/>
            <a:ext cx="5811934" cy="4490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4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Name of Presenter </a:t>
            </a:r>
          </a:p>
          <a:p>
            <a:r>
              <a:rPr lang="en-GB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Officer | Interreg Europe Secretariat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BCEAF90-08AF-E94E-84D8-638E4C25EC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697" y="5809482"/>
            <a:ext cx="6316818" cy="4791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of Event</a:t>
            </a:r>
          </a:p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03763D-F865-8D47-93BC-9FD4AAC96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562" y="4612553"/>
            <a:ext cx="2663825" cy="24055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 JULY 2021 | 45 Minutes</a:t>
            </a:r>
          </a:p>
        </p:txBody>
      </p:sp>
    </p:spTree>
    <p:extLst>
      <p:ext uri="{BB962C8B-B14F-4D97-AF65-F5344CB8AC3E}">
        <p14:creationId xmlns:p14="http://schemas.microsoft.com/office/powerpoint/2010/main" val="520157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5641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CCB4-3A24-4D27-AF36-35F02DCD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 nr">
            <a:extLst>
              <a:ext uri="{FF2B5EF4-FFF2-40B4-BE49-F238E27FC236}">
                <a16:creationId xmlns:a16="http://schemas.microsoft.com/office/drawing/2014/main" id="{FA2F03EF-F8BE-43DD-903E-17A8823EB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7" y="1989000"/>
            <a:ext cx="3152779" cy="2814569"/>
          </a:xfrm>
        </p:spPr>
        <p:txBody>
          <a:bodyPr>
            <a:noAutofit/>
          </a:bodyPr>
          <a:lstStyle>
            <a:lvl1pPr marL="0" indent="0" algn="ctr">
              <a:buNone/>
              <a:defRPr sz="235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?</a:t>
            </a:r>
            <a:endParaRPr lang="en-LU"/>
          </a:p>
        </p:txBody>
      </p:sp>
      <p:sp>
        <p:nvSpPr>
          <p:cNvPr id="4" name="PH Title">
            <a:extLst>
              <a:ext uri="{FF2B5EF4-FFF2-40B4-BE49-F238E27FC236}">
                <a16:creationId xmlns:a16="http://schemas.microsoft.com/office/drawing/2014/main" id="{5C944C32-25DE-451C-90BF-9109CEDEA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8836" y="1988999"/>
            <a:ext cx="8194963" cy="42871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16015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26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99555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7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20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2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CCB4-3A24-4D27-AF36-35F02DCD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 nr">
            <a:extLst>
              <a:ext uri="{FF2B5EF4-FFF2-40B4-BE49-F238E27FC236}">
                <a16:creationId xmlns:a16="http://schemas.microsoft.com/office/drawing/2014/main" id="{FA2F03EF-F8BE-43DD-903E-17A8823EB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7" y="1989000"/>
            <a:ext cx="3152779" cy="2814569"/>
          </a:xfrm>
        </p:spPr>
        <p:txBody>
          <a:bodyPr>
            <a:noAutofit/>
          </a:bodyPr>
          <a:lstStyle>
            <a:lvl1pPr marL="0" indent="0" algn="ctr">
              <a:buNone/>
              <a:defRPr sz="235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?</a:t>
            </a:r>
            <a:endParaRPr lang="en-LU"/>
          </a:p>
        </p:txBody>
      </p:sp>
      <p:sp>
        <p:nvSpPr>
          <p:cNvPr id="4" name="PH Title">
            <a:extLst>
              <a:ext uri="{FF2B5EF4-FFF2-40B4-BE49-F238E27FC236}">
                <a16:creationId xmlns:a16="http://schemas.microsoft.com/office/drawing/2014/main" id="{5C944C32-25DE-451C-90BF-9109CEDEA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8836" y="1988999"/>
            <a:ext cx="8194963" cy="42871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1768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96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91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049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2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268B60-7B75-E347-ABDB-7ACFE21D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889" y="345224"/>
            <a:ext cx="5113111" cy="551526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A021AF-F436-2048-A3CE-7E5C6618A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67" y="480022"/>
            <a:ext cx="5522701" cy="9813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1913C36-4D36-5840-991B-0A1298573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34" y="2085827"/>
            <a:ext cx="7004789" cy="190065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98998-0C7C-EA45-A4F2-93E86B5D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489" y="5990555"/>
            <a:ext cx="3263900" cy="2032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C57648-D143-CE4E-B8CA-782A8F967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548" y="4100514"/>
            <a:ext cx="5811934" cy="4490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4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Name of Presenter </a:t>
            </a:r>
          </a:p>
          <a:p>
            <a:r>
              <a:rPr lang="en-GB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Officer | Interreg Europe Secretariat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BCEAF90-08AF-E94E-84D8-638E4C25EC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697" y="5809482"/>
            <a:ext cx="6316818" cy="4791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of Event</a:t>
            </a:r>
          </a:p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03763D-F865-8D47-93BC-9FD4AAC96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562" y="4612553"/>
            <a:ext cx="2663825" cy="24055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 JULY 2021 | 45 Minutes</a:t>
            </a:r>
          </a:p>
        </p:txBody>
      </p:sp>
    </p:spTree>
    <p:extLst>
      <p:ext uri="{BB962C8B-B14F-4D97-AF65-F5344CB8AC3E}">
        <p14:creationId xmlns:p14="http://schemas.microsoft.com/office/powerpoint/2010/main" val="208638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1172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A6400B-D0DD-3D48-A048-5617CCCC364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6653666"/>
            <a:ext cx="12192000" cy="2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50" r:id="rId4"/>
    <p:sldLayoutId id="2147483655" r:id="rId5"/>
    <p:sldLayoutId id="2147483649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26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A6400B-D0DD-3D48-A048-5617CCCC364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6653666"/>
            <a:ext cx="12192000" cy="2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regeurope.eu/#block-newsletterblock" TargetMode="External"/><Relationship Id="rId2" Type="http://schemas.openxmlformats.org/officeDocument/2006/relationships/hyperlink" Target="https://www.interregeurope.eu/user/register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12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svg"/><Relationship Id="rId4" Type="http://schemas.openxmlformats.org/officeDocument/2006/relationships/image" Target="../media/image31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3" name="Group 3"/>
          <p:cNvGrpSpPr/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78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7561" y="5379652"/>
            <a:ext cx="4558639" cy="1002901"/>
          </a:xfrm>
          <a:custGeom>
            <a:avLst/>
            <a:gdLst/>
            <a:ahLst/>
            <a:cxnLst/>
            <a:rect l="l" t="t" r="r" b="b"/>
            <a:pathLst>
              <a:path w="6837958" h="1504351">
                <a:moveTo>
                  <a:pt x="0" y="0"/>
                </a:moveTo>
                <a:lnTo>
                  <a:pt x="6837958" y="0"/>
                </a:lnTo>
                <a:lnTo>
                  <a:pt x="683795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7" name="Group 7"/>
          <p:cNvGrpSpPr/>
          <p:nvPr/>
        </p:nvGrpSpPr>
        <p:grpSpPr>
          <a:xfrm>
            <a:off x="1007027" y="1028886"/>
            <a:ext cx="6747021" cy="1378728"/>
            <a:chOff x="0" y="0"/>
            <a:chExt cx="1915877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5877" cy="391502"/>
            </a:xfrm>
            <a:custGeom>
              <a:avLst/>
              <a:gdLst/>
              <a:ahLst/>
              <a:cxnLst/>
              <a:rect l="l" t="t" r="r" b="b"/>
              <a:pathLst>
                <a:path w="1915877" h="391502">
                  <a:moveTo>
                    <a:pt x="0" y="0"/>
                  </a:moveTo>
                  <a:lnTo>
                    <a:pt x="1915877" y="0"/>
                  </a:lnTo>
                  <a:lnTo>
                    <a:pt x="1915877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0046" y="1146547"/>
            <a:ext cx="713350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986"/>
              </a:lnSpc>
            </a:pPr>
            <a:r>
              <a:rPr lang="en-US" sz="740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Europe, let's 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07027" y="2614361"/>
            <a:ext cx="6092240" cy="1456183"/>
            <a:chOff x="0" y="0"/>
            <a:chExt cx="1729946" cy="413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9946" cy="413496"/>
            </a:xfrm>
            <a:custGeom>
              <a:avLst/>
              <a:gdLst/>
              <a:ahLst/>
              <a:cxnLst/>
              <a:rect l="l" t="t" r="r" b="b"/>
              <a:pathLst>
                <a:path w="1729946" h="413496">
                  <a:moveTo>
                    <a:pt x="0" y="0"/>
                  </a:moveTo>
                  <a:lnTo>
                    <a:pt x="1729946" y="0"/>
                  </a:lnTo>
                  <a:lnTo>
                    <a:pt x="1729946" y="413496"/>
                  </a:lnTo>
                  <a:lnTo>
                    <a:pt x="0" y="413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46916" y="2630322"/>
            <a:ext cx="6233690" cy="1245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398"/>
              </a:lnSpc>
            </a:pPr>
            <a:r>
              <a:rPr lang="en-US" sz="7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</a:rPr>
              <a:t>cooperate!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7573" y="4378317"/>
            <a:ext cx="8534311" cy="542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494"/>
              </a:lnSpc>
            </a:pPr>
            <a:r>
              <a:rPr lang="en-US" sz="3209" dirty="0">
                <a:solidFill>
                  <a:srgbClr val="000000"/>
                </a:solidFill>
                <a:latin typeface="Open Sans"/>
              </a:rPr>
              <a:t>Interregional cooperation forum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7573" y="5551903"/>
            <a:ext cx="1975057" cy="620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7"/>
              </a:lnSpc>
            </a:pPr>
            <a:r>
              <a:rPr lang="en-US" sz="1791">
                <a:solidFill>
                  <a:srgbClr val="000000"/>
                </a:solidFill>
                <a:latin typeface="Open Sans Bold"/>
              </a:rPr>
              <a:t>20-21 March 2024 </a:t>
            </a:r>
          </a:p>
          <a:p>
            <a:pPr>
              <a:lnSpc>
                <a:spcPts val="2507"/>
              </a:lnSpc>
            </a:pPr>
            <a:r>
              <a:rPr lang="en-US" sz="1791">
                <a:solidFill>
                  <a:srgbClr val="000000"/>
                </a:solidFill>
                <a:latin typeface="Open Sans Bold"/>
              </a:rPr>
              <a:t>Antwerp</a:t>
            </a:r>
          </a:p>
        </p:txBody>
      </p:sp>
    </p:spTree>
    <p:extLst>
      <p:ext uri="{BB962C8B-B14F-4D97-AF65-F5344CB8AC3E}">
        <p14:creationId xmlns:p14="http://schemas.microsoft.com/office/powerpoint/2010/main" val="250912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079435F-9040-4A8E-8356-5A1535851308}"/>
              </a:ext>
            </a:extLst>
          </p:cNvPr>
          <p:cNvSpPr txBox="1">
            <a:spLocks/>
          </p:cNvSpPr>
          <p:nvPr/>
        </p:nvSpPr>
        <p:spPr>
          <a:xfrm>
            <a:off x="1144286" y="555798"/>
            <a:ext cx="4260273" cy="1870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Interregional </a:t>
            </a:r>
          </a:p>
          <a:p>
            <a:r>
              <a:rPr lang="en-US"/>
              <a:t>cooperation </a:t>
            </a:r>
          </a:p>
          <a:p>
            <a:r>
              <a:rPr lang="en-US"/>
              <a:t>projects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63363ED8-A5B6-4BA6-BDFC-2283CB8F4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2322" y="4200686"/>
            <a:ext cx="1047196" cy="13763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C5FFB8A-E306-49CE-87C6-93D10570ECE2}"/>
              </a:ext>
            </a:extLst>
          </p:cNvPr>
          <p:cNvSpPr txBox="1"/>
          <p:nvPr/>
        </p:nvSpPr>
        <p:spPr>
          <a:xfrm>
            <a:off x="2904119" y="4166101"/>
            <a:ext cx="3513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WHO?</a:t>
            </a:r>
          </a:p>
          <a:p>
            <a:pPr algn="l"/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Policymakers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different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regions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91964F4-2CB2-49E3-BBF9-F504194C9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0082" y="4529984"/>
            <a:ext cx="1156267" cy="919084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59FC330-4340-4C08-868D-C997751D7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7442" y="1007817"/>
            <a:ext cx="1198907" cy="103495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7AA7208-1475-49B7-BD3D-B732AEEAA3B3}"/>
              </a:ext>
            </a:extLst>
          </p:cNvPr>
          <p:cNvSpPr txBox="1"/>
          <p:nvPr/>
        </p:nvSpPr>
        <p:spPr>
          <a:xfrm>
            <a:off x="4264291" y="3055545"/>
            <a:ext cx="529715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Partnerships of European regions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1801CD-613D-4797-96C3-D3D11F2449EF}"/>
              </a:ext>
            </a:extLst>
          </p:cNvPr>
          <p:cNvSpPr txBox="1"/>
          <p:nvPr/>
        </p:nvSpPr>
        <p:spPr>
          <a:xfrm>
            <a:off x="8320949" y="3919348"/>
            <a:ext cx="3320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HOW? </a:t>
            </a:r>
          </a:p>
          <a:p>
            <a:pPr algn="l"/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exchange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experience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activities, the partners work together for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years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247FEB-8C22-4122-8307-7B4963B866C8}"/>
              </a:ext>
            </a:extLst>
          </p:cNvPr>
          <p:cNvSpPr txBox="1"/>
          <p:nvPr/>
        </p:nvSpPr>
        <p:spPr>
          <a:xfrm>
            <a:off x="8320950" y="555798"/>
            <a:ext cx="3447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WHY?</a:t>
            </a:r>
          </a:p>
          <a:p>
            <a:pPr algn="l"/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find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inspiration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new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solutions 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order to solve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challenges</a:t>
            </a:r>
          </a:p>
        </p:txBody>
      </p:sp>
    </p:spTree>
    <p:extLst>
      <p:ext uri="{BB962C8B-B14F-4D97-AF65-F5344CB8AC3E}">
        <p14:creationId xmlns:p14="http://schemas.microsoft.com/office/powerpoint/2010/main" val="88304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7B835-9197-D423-5A4E-76E778463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3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running projects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FA0016-2081-359C-C91D-C7F7AEBA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projects approved so far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2CD3D-E7A6-0396-577F-FF4AEF331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73" b="6880"/>
          <a:stretch/>
        </p:blipFill>
        <p:spPr>
          <a:xfrm>
            <a:off x="5293120" y="1809602"/>
            <a:ext cx="6624560" cy="4512431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A45BCD0-7A5D-FF19-B943-53D0701D2150}"/>
              </a:ext>
            </a:extLst>
          </p:cNvPr>
          <p:cNvSpPr txBox="1">
            <a:spLocks/>
          </p:cNvSpPr>
          <p:nvPr/>
        </p:nvSpPr>
        <p:spPr>
          <a:xfrm>
            <a:off x="838200" y="2613962"/>
            <a:ext cx="5585387" cy="2145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400" b="1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>
                <a:ea typeface="Open Sans" panose="020B0606030504020204" pitchFamily="34" charset="0"/>
                <a:cs typeface="Open Sans" panose="020B0606030504020204" pitchFamily="34" charset="0"/>
              </a:rPr>
              <a:t>1,494 partners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400" b="1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>
                <a:ea typeface="Open Sans" panose="020B0606030504020204" pitchFamily="34" charset="0"/>
                <a:cs typeface="Open Sans" panose="020B0606030504020204" pitchFamily="34" charset="0"/>
              </a:rPr>
              <a:t>28 countries </a:t>
            </a:r>
            <a:r>
              <a:rPr lang="en-GB" sz="2400">
                <a:ea typeface="Open Sans" panose="020B0606030504020204" pitchFamily="34" charset="0"/>
                <a:cs typeface="Open Sans" panose="020B0606030504020204" pitchFamily="34" charset="0"/>
              </a:rPr>
              <a:t>represented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400" b="1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8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3F86-7996-2869-26B8-4D7DB409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colorful hexagons&#10;&#10;Description automatically generated">
            <a:extLst>
              <a:ext uri="{FF2B5EF4-FFF2-40B4-BE49-F238E27FC236}">
                <a16:creationId xmlns:a16="http://schemas.microsoft.com/office/drawing/2014/main" id="{9D3693D9-8F9D-6E19-04CF-F9FAD1F8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96" y="173503"/>
            <a:ext cx="5797359" cy="609439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9283B5D-BFF7-4B7E-8565-53605C42F84B}"/>
              </a:ext>
            </a:extLst>
          </p:cNvPr>
          <p:cNvSpPr txBox="1">
            <a:spLocks/>
          </p:cNvSpPr>
          <p:nvPr/>
        </p:nvSpPr>
        <p:spPr>
          <a:xfrm>
            <a:off x="544979" y="670048"/>
            <a:ext cx="4668078" cy="1870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Policy </a:t>
            </a:r>
            <a:br>
              <a:rPr lang="en-US"/>
            </a:br>
            <a:r>
              <a:rPr lang="en-US"/>
              <a:t>Learning Platform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A67A9-6E63-4AE3-B852-D023A29CBB38}"/>
              </a:ext>
            </a:extLst>
          </p:cNvPr>
          <p:cNvSpPr txBox="1"/>
          <p:nvPr/>
        </p:nvSpPr>
        <p:spPr>
          <a:xfrm>
            <a:off x="8517455" y="601130"/>
            <a:ext cx="2987347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latin typeface="Open Sans"/>
                <a:ea typeface="Open Sans"/>
                <a:cs typeface="Open Sans"/>
              </a:rPr>
              <a:t>A shortcut to policy solutions</a:t>
            </a:r>
          </a:p>
        </p:txBody>
      </p:sp>
    </p:spTree>
    <p:extLst>
      <p:ext uri="{BB962C8B-B14F-4D97-AF65-F5344CB8AC3E}">
        <p14:creationId xmlns:p14="http://schemas.microsoft.com/office/powerpoint/2010/main" val="341501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6A859F-F63C-12C0-A301-A7282FD18008}"/>
              </a:ext>
            </a:extLst>
          </p:cNvPr>
          <p:cNvSpPr/>
          <p:nvPr/>
        </p:nvSpPr>
        <p:spPr>
          <a:xfrm>
            <a:off x="6421108" y="2734589"/>
            <a:ext cx="1130723" cy="1023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D213E-3C10-07B8-E093-95AAA1BC97F8}"/>
              </a:ext>
            </a:extLst>
          </p:cNvPr>
          <p:cNvSpPr/>
          <p:nvPr/>
        </p:nvSpPr>
        <p:spPr>
          <a:xfrm>
            <a:off x="6524978" y="4461168"/>
            <a:ext cx="953397" cy="1023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BCE46C-7BF1-CF03-9784-E5D5E73954B5}"/>
              </a:ext>
            </a:extLst>
          </p:cNvPr>
          <p:cNvSpPr/>
          <p:nvPr/>
        </p:nvSpPr>
        <p:spPr>
          <a:xfrm>
            <a:off x="441552" y="2620140"/>
            <a:ext cx="1302971" cy="1138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45B891-B9A2-4E28-8339-BA361392B160}"/>
              </a:ext>
            </a:extLst>
          </p:cNvPr>
          <p:cNvSpPr txBox="1"/>
          <p:nvPr/>
        </p:nvSpPr>
        <p:spPr>
          <a:xfrm>
            <a:off x="1580313" y="3711091"/>
            <a:ext cx="2465801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Open Sans"/>
                <a:ea typeface="Open Sans"/>
                <a:cs typeface="Open Sans"/>
              </a:rPr>
              <a:t>People</a:t>
            </a:r>
          </a:p>
          <a:p>
            <a:r>
              <a:rPr lang="en-US" sz="2400">
                <a:latin typeface="Open Sans"/>
                <a:ea typeface="Open Sans"/>
                <a:cs typeface="Open Sans"/>
              </a:rPr>
              <a:t>Meet our </a:t>
            </a:r>
          </a:p>
          <a:p>
            <a:r>
              <a:rPr lang="en-US" sz="2400">
                <a:latin typeface="Open Sans"/>
                <a:ea typeface="Open Sans"/>
                <a:cs typeface="Open Sans"/>
              </a:rPr>
              <a:t>community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152BF-5E15-411B-BAA1-04CF5DA1932E}"/>
              </a:ext>
            </a:extLst>
          </p:cNvPr>
          <p:cNvSpPr txBox="1"/>
          <p:nvPr/>
        </p:nvSpPr>
        <p:spPr>
          <a:xfrm>
            <a:off x="8345694" y="4831988"/>
            <a:ext cx="36414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pen Sans"/>
                <a:ea typeface="Open Sans"/>
                <a:cs typeface="Open Sans"/>
              </a:rPr>
              <a:t>Expertise</a:t>
            </a:r>
          </a:p>
          <a:p>
            <a:r>
              <a:rPr lang="en-US" sz="2400">
                <a:latin typeface="Open Sans"/>
                <a:ea typeface="Open Sans"/>
                <a:cs typeface="Open Sans"/>
              </a:rPr>
              <a:t>Get</a:t>
            </a:r>
            <a:r>
              <a:rPr lang="en-US" sz="2400" b="1">
                <a:latin typeface="Open Sans"/>
                <a:ea typeface="Open Sans"/>
                <a:cs typeface="Open Sans"/>
              </a:rPr>
              <a:t> </a:t>
            </a:r>
            <a:r>
              <a:rPr lang="en-US" sz="2400">
                <a:latin typeface="Open Sans"/>
                <a:ea typeface="Open Sans"/>
                <a:cs typeface="Open Sans"/>
              </a:rPr>
              <a:t>policy advice</a:t>
            </a:r>
          </a:p>
          <a:p>
            <a:pPr algn="l"/>
            <a:endParaRPr lang="en-US" sz="1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BE7C52-DC1D-4729-AA99-AD6B8FF1F8BF}"/>
              </a:ext>
            </a:extLst>
          </p:cNvPr>
          <p:cNvSpPr txBox="1"/>
          <p:nvPr/>
        </p:nvSpPr>
        <p:spPr>
          <a:xfrm>
            <a:off x="8345694" y="2704093"/>
            <a:ext cx="3549583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Open Sans"/>
                <a:ea typeface="Open Sans"/>
                <a:cs typeface="Open Sans"/>
              </a:rPr>
              <a:t>Knowledge</a:t>
            </a:r>
          </a:p>
          <a:p>
            <a:r>
              <a:rPr lang="en-US" sz="2400">
                <a:latin typeface="Open Sans"/>
                <a:ea typeface="Open Sans"/>
                <a:cs typeface="Open Sans"/>
              </a:rPr>
              <a:t>Find</a:t>
            </a:r>
            <a:r>
              <a:rPr lang="en-US" sz="2400" b="1">
                <a:latin typeface="Open Sans"/>
                <a:ea typeface="Open Sans"/>
                <a:cs typeface="Open Sans"/>
              </a:rPr>
              <a:t> </a:t>
            </a:r>
            <a:r>
              <a:rPr lang="en-US" sz="2400">
                <a:latin typeface="Open Sans"/>
                <a:ea typeface="Open Sans"/>
                <a:cs typeface="Open Sans"/>
              </a:rPr>
              <a:t>policy solutions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BB118FE2-599C-4694-867D-A5898E2F6804}"/>
              </a:ext>
            </a:extLst>
          </p:cNvPr>
          <p:cNvSpPr txBox="1">
            <a:spLocks/>
          </p:cNvSpPr>
          <p:nvPr/>
        </p:nvSpPr>
        <p:spPr>
          <a:xfrm>
            <a:off x="1275522" y="679812"/>
            <a:ext cx="4668078" cy="1870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Policy </a:t>
            </a:r>
            <a:br>
              <a:rPr lang="en-US"/>
            </a:br>
            <a:r>
              <a:rPr lang="en-US"/>
              <a:t>Learning Platform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383F41-8B73-4C0E-B1FD-E09EE3D9711A}"/>
              </a:ext>
            </a:extLst>
          </p:cNvPr>
          <p:cNvSpPr/>
          <p:nvPr/>
        </p:nvSpPr>
        <p:spPr>
          <a:xfrm>
            <a:off x="4197255" y="2540122"/>
            <a:ext cx="3657600" cy="348571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877D1-16C2-9B45-768C-4B0D8ECBB02D}"/>
              </a:ext>
            </a:extLst>
          </p:cNvPr>
          <p:cNvSpPr/>
          <p:nvPr/>
        </p:nvSpPr>
        <p:spPr>
          <a:xfrm>
            <a:off x="6817585" y="4642765"/>
            <a:ext cx="1113180" cy="1021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BF34902-552E-4AB4-8212-EFA32B0BB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8040" y="4640270"/>
            <a:ext cx="1130723" cy="10522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089E92-515D-5F90-8619-D0EF739F69B2}"/>
              </a:ext>
            </a:extLst>
          </p:cNvPr>
          <p:cNvSpPr/>
          <p:nvPr/>
        </p:nvSpPr>
        <p:spPr>
          <a:xfrm>
            <a:off x="6815131" y="3018101"/>
            <a:ext cx="1113180" cy="1021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531C4A0-0B22-4514-B7CA-E8BC38CA2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7588" y="3004927"/>
            <a:ext cx="1130723" cy="10522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06CF3B-ABBD-0D7D-8604-1FDE4CC0576B}"/>
              </a:ext>
            </a:extLst>
          </p:cNvPr>
          <p:cNvGrpSpPr/>
          <p:nvPr/>
        </p:nvGrpSpPr>
        <p:grpSpPr>
          <a:xfrm>
            <a:off x="3637218" y="3581927"/>
            <a:ext cx="1302971" cy="1291855"/>
            <a:chOff x="2818713" y="5359836"/>
            <a:chExt cx="1302971" cy="12918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2D36B3-4D3F-E026-DF10-F04ABDB0A052}"/>
                </a:ext>
              </a:extLst>
            </p:cNvPr>
            <p:cNvSpPr/>
            <p:nvPr/>
          </p:nvSpPr>
          <p:spPr>
            <a:xfrm>
              <a:off x="2932934" y="5484783"/>
              <a:ext cx="1113180" cy="102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31BD4D-8312-48E3-B0CA-CBAA5542F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8044" t="43089" r="49410" b="47631"/>
            <a:stretch/>
          </p:blipFill>
          <p:spPr>
            <a:xfrm>
              <a:off x="2818713" y="5359836"/>
              <a:ext cx="1302971" cy="129185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43F11B2-7761-493C-AE28-F0CA8A87AB33}"/>
              </a:ext>
            </a:extLst>
          </p:cNvPr>
          <p:cNvSpPr txBox="1"/>
          <p:nvPr/>
        </p:nvSpPr>
        <p:spPr>
          <a:xfrm>
            <a:off x="8720593" y="720452"/>
            <a:ext cx="261971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#policylearning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9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2A2B55-238A-4A83-B339-1B0C7E11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615" y="81110"/>
            <a:ext cx="10515600" cy="1325563"/>
          </a:xfrm>
        </p:spPr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A wealth of </a:t>
            </a:r>
            <a:r>
              <a:rPr lang="en-US"/>
              <a:t>tested</a:t>
            </a:r>
            <a:r>
              <a:rPr lang="en-US" b="0">
                <a:solidFill>
                  <a:srgbClr val="95948B"/>
                </a:solidFill>
              </a:rPr>
              <a:t> </a:t>
            </a:r>
            <a:r>
              <a:rPr lang="en-US"/>
              <a:t>policy solutions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DE96BD-3CED-253E-F1D1-F24DC2841136}"/>
              </a:ext>
            </a:extLst>
          </p:cNvPr>
          <p:cNvSpPr txBox="1"/>
          <p:nvPr/>
        </p:nvSpPr>
        <p:spPr>
          <a:xfrm>
            <a:off x="8254325" y="4591969"/>
            <a:ext cx="1858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briefs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4EEEACB-C44B-B7E1-57E3-E5CD9EBF4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1340" y="1867136"/>
            <a:ext cx="896924" cy="8969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EA16EB-D058-5759-DFDD-0A49528F6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1820" y="1866864"/>
            <a:ext cx="847725" cy="8477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1D1F7A-B70A-6C56-D1D6-6F1D4DF6D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5891" y="2648427"/>
            <a:ext cx="1444725" cy="144472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97E801A-F3FB-AADA-EE3D-B27FB49D4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4102" y="4343872"/>
            <a:ext cx="990511" cy="71467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82D888D-007D-6993-A958-244437003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59929" y="4290482"/>
            <a:ext cx="847725" cy="78493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68E4B2E-FE7B-6488-BF93-A889AB98CE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54443" y="2496152"/>
            <a:ext cx="619125" cy="6191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2B4A4B4-1855-2A73-45B7-309E0718C769}"/>
              </a:ext>
            </a:extLst>
          </p:cNvPr>
          <p:cNvSpPr txBox="1"/>
          <p:nvPr/>
        </p:nvSpPr>
        <p:spPr>
          <a:xfrm>
            <a:off x="8254325" y="2079493"/>
            <a:ext cx="273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3,200+ expert-</a:t>
            </a:r>
            <a:r>
              <a:rPr lang="fr-FR" sz="16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validated</a:t>
            </a:r>
            <a:endParaRPr lang="fr-FR" sz="1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fr-FR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 practices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7D2A64D1-3D4D-F394-3B1A-9D480EFCCD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6185983" y="3921864"/>
            <a:ext cx="619125" cy="61912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7732D57-7702-A4B0-AA3C-2BB66FDB42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3789609" y="3874240"/>
            <a:ext cx="619125" cy="6191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7C97155-51C1-506B-9D9B-BAA9640B13C9}"/>
              </a:ext>
            </a:extLst>
          </p:cNvPr>
          <p:cNvSpPr txBox="1"/>
          <p:nvPr/>
        </p:nvSpPr>
        <p:spPr>
          <a:xfrm>
            <a:off x="1007641" y="4473637"/>
            <a:ext cx="195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 </a:t>
            </a:r>
            <a:r>
              <a:rPr lang="fr-FR" sz="16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recordings</a:t>
            </a:r>
            <a:endParaRPr lang="fr-FR" sz="1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9B4AFDE-3B87-4DE2-0F5A-337D21A2C1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3882939" y="2371998"/>
            <a:ext cx="619125" cy="619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F91FB88-324F-65A1-84E0-EEE36E02AF51}"/>
              </a:ext>
            </a:extLst>
          </p:cNvPr>
          <p:cNvSpPr txBox="1"/>
          <p:nvPr/>
        </p:nvSpPr>
        <p:spPr>
          <a:xfrm>
            <a:off x="981599" y="1887795"/>
            <a:ext cx="144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Stories, reports &amp; more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C380D-A971-472A-8D29-491901D5F7FE}"/>
              </a:ext>
            </a:extLst>
          </p:cNvPr>
          <p:cNvSpPr txBox="1"/>
          <p:nvPr/>
        </p:nvSpPr>
        <p:spPr>
          <a:xfrm>
            <a:off x="2959802" y="5731232"/>
            <a:ext cx="9525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https://www.interregeurope.eu/policy-solutions</a:t>
            </a:r>
          </a:p>
        </p:txBody>
      </p:sp>
    </p:spTree>
    <p:extLst>
      <p:ext uri="{BB962C8B-B14F-4D97-AF65-F5344CB8AC3E}">
        <p14:creationId xmlns:p14="http://schemas.microsoft.com/office/powerpoint/2010/main" val="260508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homme, personne, meubles&#10;&#10;Description générée automatiquement">
            <a:extLst>
              <a:ext uri="{FF2B5EF4-FFF2-40B4-BE49-F238E27FC236}">
                <a16:creationId xmlns:a16="http://schemas.microsoft.com/office/drawing/2014/main" id="{381CCC83-4948-C530-B7BC-A0B94D26A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22089" cy="2341567"/>
          </a:xfrm>
          <a:prstGeom prst="rect">
            <a:avLst/>
          </a:prstGeom>
        </p:spPr>
      </p:pic>
      <p:pic>
        <p:nvPicPr>
          <p:cNvPr id="5" name="Image 4" descr="Une image contenant intérieur, chaise, habits, personne&#10;&#10;Description générée automatiquement">
            <a:extLst>
              <a:ext uri="{FF2B5EF4-FFF2-40B4-BE49-F238E27FC236}">
                <a16:creationId xmlns:a16="http://schemas.microsoft.com/office/drawing/2014/main" id="{CC9A3A2F-376F-1F8B-61B4-A1BBE5717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865" y="-30481"/>
            <a:ext cx="3042135" cy="2027583"/>
          </a:xfrm>
          <a:prstGeom prst="rect">
            <a:avLst/>
          </a:prstGeom>
        </p:spPr>
      </p:pic>
      <p:pic>
        <p:nvPicPr>
          <p:cNvPr id="7" name="Image 6" descr="Une image contenant habits, personne, homme, chaussures&#10;&#10;Description générée automatiquement">
            <a:extLst>
              <a:ext uri="{FF2B5EF4-FFF2-40B4-BE49-F238E27FC236}">
                <a16:creationId xmlns:a16="http://schemas.microsoft.com/office/drawing/2014/main" id="{6E24A5B6-BB87-7793-BADF-308533A4C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352"/>
            <a:ext cx="3122870" cy="1979030"/>
          </a:xfrm>
          <a:prstGeom prst="rect">
            <a:avLst/>
          </a:prstGeom>
        </p:spPr>
      </p:pic>
      <p:pic>
        <p:nvPicPr>
          <p:cNvPr id="11" name="Image 10" descr="Une image contenant habits, chaussures, personne, femme&#10;&#10;Description générée automatiquement">
            <a:extLst>
              <a:ext uri="{FF2B5EF4-FFF2-40B4-BE49-F238E27FC236}">
                <a16:creationId xmlns:a16="http://schemas.microsoft.com/office/drawing/2014/main" id="{CA5E8D9F-9978-4E2F-4BD7-757E58A1A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013" y="4507988"/>
            <a:ext cx="3019987" cy="2081393"/>
          </a:xfrm>
          <a:prstGeom prst="rect">
            <a:avLst/>
          </a:prstGeom>
        </p:spPr>
      </p:pic>
      <p:pic>
        <p:nvPicPr>
          <p:cNvPr id="16" name="Image 15" descr="Une image contenant personne, plein air, arbre, habits&#10;&#10;Description générée automatiquement">
            <a:extLst>
              <a:ext uri="{FF2B5EF4-FFF2-40B4-BE49-F238E27FC236}">
                <a16:creationId xmlns:a16="http://schemas.microsoft.com/office/drawing/2014/main" id="{EA71B2AD-04D0-082F-CCE4-9D00DD101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78" y="0"/>
            <a:ext cx="2693997" cy="2541124"/>
          </a:xfrm>
          <a:prstGeom prst="rect">
            <a:avLst/>
          </a:prstGeom>
        </p:spPr>
      </p:pic>
      <p:pic>
        <p:nvPicPr>
          <p:cNvPr id="19" name="Image 18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6D3A13F6-6D71-4A0F-7406-00A091CDDB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8059"/>
            <a:ext cx="3122089" cy="2081393"/>
          </a:xfrm>
          <a:prstGeom prst="rect">
            <a:avLst/>
          </a:prstGeom>
        </p:spPr>
      </p:pic>
      <p:pic>
        <p:nvPicPr>
          <p:cNvPr id="21" name="Image 20" descr="Une image contenant chaussures, habits, homme, personne&#10;&#10;Description générée automatiquement">
            <a:extLst>
              <a:ext uri="{FF2B5EF4-FFF2-40B4-BE49-F238E27FC236}">
                <a16:creationId xmlns:a16="http://schemas.microsoft.com/office/drawing/2014/main" id="{7766ECBD-553E-D1E7-2AFC-075483B25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013" y="2084752"/>
            <a:ext cx="3019987" cy="2335314"/>
          </a:xfrm>
          <a:prstGeom prst="rect">
            <a:avLst/>
          </a:prstGeom>
        </p:spPr>
      </p:pic>
      <p:pic>
        <p:nvPicPr>
          <p:cNvPr id="23" name="Image 22" descr="Une image contenant habits, personne, chaussures, personnes&#10;&#10;Description générée automatiquement">
            <a:extLst>
              <a:ext uri="{FF2B5EF4-FFF2-40B4-BE49-F238E27FC236}">
                <a16:creationId xmlns:a16="http://schemas.microsoft.com/office/drawing/2014/main" id="{300E443C-70D5-BF13-7470-F52DA8BC6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38" y="4507990"/>
            <a:ext cx="3275633" cy="2081392"/>
          </a:xfrm>
          <a:prstGeom prst="rect">
            <a:avLst/>
          </a:prstGeom>
        </p:spPr>
      </p:pic>
      <p:pic>
        <p:nvPicPr>
          <p:cNvPr id="25" name="Image 24" descr="Une image contenant plein air, habits, personne, maison&#10;&#10;Description générée automatiquement">
            <a:extLst>
              <a:ext uri="{FF2B5EF4-FFF2-40B4-BE49-F238E27FC236}">
                <a16:creationId xmlns:a16="http://schemas.microsoft.com/office/drawing/2014/main" id="{E54FB565-EB91-534F-E153-111A17603C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64" y="0"/>
            <a:ext cx="3041376" cy="2027583"/>
          </a:xfrm>
          <a:prstGeom prst="rect">
            <a:avLst/>
          </a:prstGeom>
        </p:spPr>
      </p:pic>
      <p:pic>
        <p:nvPicPr>
          <p:cNvPr id="27" name="Image 26" descr="Une image contenant intérieur, habits, personne, Immeuble de bureaux&#10;&#10;Description générée automatiquement">
            <a:extLst>
              <a:ext uri="{FF2B5EF4-FFF2-40B4-BE49-F238E27FC236}">
                <a16:creationId xmlns:a16="http://schemas.microsoft.com/office/drawing/2014/main" id="{E94B47CF-B8A4-8C8B-CD1C-3DB6E74A7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00" y="2085876"/>
            <a:ext cx="3069288" cy="2334189"/>
          </a:xfrm>
          <a:prstGeom prst="rect">
            <a:avLst/>
          </a:prstGeom>
        </p:spPr>
      </p:pic>
      <p:pic>
        <p:nvPicPr>
          <p:cNvPr id="29" name="Image 28" descr="Une image contenant personne, habits, ordinateur portable, Visage humain&#10;&#10;Description générée automatiquement">
            <a:extLst>
              <a:ext uri="{FF2B5EF4-FFF2-40B4-BE49-F238E27FC236}">
                <a16:creationId xmlns:a16="http://schemas.microsoft.com/office/drawing/2014/main" id="{BFB56B21-87C1-6F17-8131-1CD198E247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13" y="2623170"/>
            <a:ext cx="2693996" cy="1796896"/>
          </a:xfrm>
          <a:prstGeom prst="rect">
            <a:avLst/>
          </a:prstGeom>
        </p:spPr>
      </p:pic>
      <p:pic>
        <p:nvPicPr>
          <p:cNvPr id="31" name="Image 30" descr="Une image contenant habits, nuage, ciel, personne&#10;&#10;Description générée automatiquement">
            <a:extLst>
              <a:ext uri="{FF2B5EF4-FFF2-40B4-BE49-F238E27FC236}">
                <a16:creationId xmlns:a16="http://schemas.microsoft.com/office/drawing/2014/main" id="{11DFB4CB-1E24-4E32-2BC5-287AD50603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6637" y="4507988"/>
            <a:ext cx="2449601" cy="20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434340" y="1740627"/>
            <a:ext cx="11323320" cy="2259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Launch of the third call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Erwin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Siweris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 Europe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5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D81A99-A9DC-448A-95DF-4483F5DA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47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12 weeks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0">
                <a:latin typeface="Open Sans"/>
                <a:ea typeface="Open Sans"/>
                <a:cs typeface="Open Sans"/>
              </a:rPr>
              <a:t>Opening:	</a:t>
            </a:r>
            <a:r>
              <a:rPr lang="en-US" sz="2400">
                <a:latin typeface="Open Sans"/>
                <a:ea typeface="Open Sans"/>
                <a:cs typeface="Open Sans"/>
              </a:rPr>
              <a:t>20 March 2024 </a:t>
            </a:r>
            <a:endParaRPr lang="en-US" sz="2400" b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0">
                <a:latin typeface="Open Sans"/>
                <a:ea typeface="Open Sans"/>
                <a:cs typeface="Open Sans"/>
              </a:rPr>
              <a:t>Closing: 	</a:t>
            </a:r>
            <a:r>
              <a:rPr lang="en-US" sz="2400">
                <a:latin typeface="Open Sans"/>
                <a:ea typeface="Open Sans"/>
                <a:cs typeface="Open Sans"/>
              </a:rPr>
              <a:t>7 June 2024 at 12:00/noon CEST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0">
                <a:latin typeface="Open Sans"/>
                <a:ea typeface="Open Sans"/>
                <a:cs typeface="Open Sans"/>
              </a:rPr>
              <a:t>Decision: 	</a:t>
            </a:r>
            <a:r>
              <a:rPr lang="en-US" sz="2400">
                <a:latin typeface="Open Sans"/>
                <a:ea typeface="Open Sans"/>
                <a:cs typeface="Open Sans"/>
              </a:rPr>
              <a:t>end of 2024</a:t>
            </a:r>
            <a:endParaRPr lang="en-US" sz="2400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D6A2D-B354-45CE-9AF8-D8C70BA8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Third </a:t>
            </a:r>
            <a:r>
              <a:rPr lang="en-US"/>
              <a:t>call</a:t>
            </a: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3EBD8D-7EA0-8D71-CF5C-2EE66EFF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E1DE99-60E4-05E9-BD91-15AD2C0A76EB}"/>
              </a:ext>
            </a:extLst>
          </p:cNvPr>
          <p:cNvSpPr txBox="1"/>
          <p:nvPr/>
        </p:nvSpPr>
        <p:spPr>
          <a:xfrm>
            <a:off x="7905820" y="3231241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topics 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3C9C9-0D7E-64EE-216A-5097CF64B39A}"/>
              </a:ext>
            </a:extLst>
          </p:cNvPr>
          <p:cNvSpPr txBox="1"/>
          <p:nvPr/>
        </p:nvSpPr>
        <p:spPr>
          <a:xfrm>
            <a:off x="7905820" y="2664964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pack available</a:t>
            </a:r>
          </a:p>
        </p:txBody>
      </p:sp>
    </p:spTree>
    <p:extLst>
      <p:ext uri="{BB962C8B-B14F-4D97-AF65-F5344CB8AC3E}">
        <p14:creationId xmlns:p14="http://schemas.microsoft.com/office/powerpoint/2010/main" val="423445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3F86-7996-2869-26B8-4D7DB409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colorful hexagons&#10;&#10;Description automatically generated">
            <a:extLst>
              <a:ext uri="{FF2B5EF4-FFF2-40B4-BE49-F238E27FC236}">
                <a16:creationId xmlns:a16="http://schemas.microsoft.com/office/drawing/2014/main" id="{9D3693D9-8F9D-6E19-04CF-F9FAD1F8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39" y="717207"/>
            <a:ext cx="5534743" cy="581832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C735C2C-5BBA-DED6-073B-A05D3999A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36" y="546331"/>
            <a:ext cx="10459885" cy="686122"/>
          </a:xfrm>
        </p:spPr>
        <p:txBody>
          <a:bodyPr>
            <a:noAutofit/>
          </a:bodyPr>
          <a:lstStyle/>
          <a:p>
            <a:pPr algn="l"/>
            <a:r>
              <a:rPr lang="en-GB" sz="3600" b="1">
                <a:ea typeface="Open Sans" panose="020B0606030504020204" pitchFamily="34" charset="0"/>
                <a:cs typeface="Open Sans" panose="020B0606030504020204" pitchFamily="34" charset="0"/>
              </a:rPr>
              <a:t>Third </a:t>
            </a:r>
            <a:r>
              <a:rPr lang="en-GB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call: a unique opportunity for you!</a:t>
            </a:r>
            <a:br>
              <a:rPr lang="en-GB" sz="36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 b="1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38F172-5D66-EC1F-A049-58D43D178F9F}"/>
              </a:ext>
            </a:extLst>
          </p:cNvPr>
          <p:cNvSpPr txBox="1">
            <a:spLocks/>
          </p:cNvSpPr>
          <p:nvPr/>
        </p:nvSpPr>
        <p:spPr>
          <a:xfrm>
            <a:off x="833658" y="2029580"/>
            <a:ext cx="5822782" cy="2267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00"/>
              </a:lnSpc>
              <a:spcBef>
                <a:spcPts val="0"/>
              </a:spcBef>
            </a:pPr>
            <a:r>
              <a:rPr lang="en-GB" sz="3200"/>
              <a:t>First time 36 countries are eligible!</a:t>
            </a:r>
          </a:p>
          <a:p>
            <a:pPr>
              <a:lnSpc>
                <a:spcPts val="3700"/>
              </a:lnSpc>
              <a:spcBef>
                <a:spcPts val="0"/>
              </a:spcBef>
            </a:pPr>
            <a:endParaRPr lang="en-GB" sz="3200"/>
          </a:p>
          <a:p>
            <a:pPr>
              <a:lnSpc>
                <a:spcPts val="3700"/>
              </a:lnSpc>
              <a:spcBef>
                <a:spcPts val="0"/>
              </a:spcBef>
            </a:pPr>
            <a:r>
              <a:rPr lang="en-GB" sz="3200"/>
              <a:t>Enlargement: main new feature of this call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4183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FE577C-13CE-9E00-EB92-78E16546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33" y="79449"/>
            <a:ext cx="10515600" cy="1325563"/>
          </a:xfrm>
        </p:spPr>
        <p:txBody>
          <a:bodyPr>
            <a:normAutofit/>
          </a:bodyPr>
          <a:lstStyle/>
          <a:p>
            <a:r>
              <a:rPr lang="en-US" b="0">
                <a:solidFill>
                  <a:srgbClr val="95948B"/>
                </a:solidFill>
                <a:latin typeface="Open Sans"/>
                <a:ea typeface="Open Sans"/>
                <a:cs typeface="Open Sans"/>
              </a:rPr>
              <a:t>Calls for proposals – </a:t>
            </a:r>
            <a:r>
              <a:rPr lang="en-US">
                <a:latin typeface="Open Sans"/>
                <a:ea typeface="Open Sans"/>
                <a:cs typeface="Open Sans"/>
              </a:rPr>
              <a:t>state of play</a:t>
            </a:r>
            <a:endParaRPr lang="en-US" b="0">
              <a:latin typeface="Open Sans"/>
              <a:ea typeface="Open Sans"/>
              <a:cs typeface="Open San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5F5E0D9-949C-F3FB-E1B6-D9C9D2BF1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689959"/>
              </p:ext>
            </p:extLst>
          </p:nvPr>
        </p:nvGraphicFramePr>
        <p:xfrm>
          <a:off x="644014" y="1620513"/>
          <a:ext cx="5266778" cy="290724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30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5792">
                  <a:extLst>
                    <a:ext uri="{9D8B030D-6E8A-4147-A177-3AD203B41FA5}">
                      <a16:colId xmlns:a16="http://schemas.microsoft.com/office/drawing/2014/main" val="2045530732"/>
                    </a:ext>
                  </a:extLst>
                </a:gridCol>
              </a:tblGrid>
              <a:tr h="472632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Open Sans"/>
                          <a:ea typeface="Open Sans"/>
                          <a:cs typeface="Open Sans"/>
                        </a:rPr>
                        <a:t>First call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Open Sans"/>
                          <a:ea typeface="Open Sans"/>
                          <a:cs typeface="Open Sans"/>
                        </a:rPr>
                        <a:t>(5 April – 31 May 2022)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i="1">
                        <a:solidFill>
                          <a:schemeClr val="tx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137038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134 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project proposals</a:t>
                      </a:r>
                      <a:endParaRPr lang="en-GB" sz="2000" b="0" kern="1200">
                        <a:solidFill>
                          <a:schemeClr val="tx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0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72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noProof="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approved projects</a:t>
                      </a:r>
                      <a:endParaRPr lang="de-DE" sz="2000" b="0" kern="1200">
                        <a:solidFill>
                          <a:schemeClr val="tx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08267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>
                          <a:solidFill>
                            <a:srgbClr val="E31D44"/>
                          </a:solidFill>
                          <a:latin typeface="Open Sans"/>
                          <a:ea typeface="Open Sans"/>
                          <a:cs typeface="Open Sans"/>
                        </a:rPr>
                        <a:t>54%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noProof="0">
                          <a:solidFill>
                            <a:srgbClr val="E31D44"/>
                          </a:solidFill>
                          <a:latin typeface="Open Sans"/>
                          <a:ea typeface="Open Sans"/>
                          <a:cs typeface="Open Sans"/>
                        </a:rPr>
                        <a:t>success rate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201987"/>
                  </a:ext>
                </a:extLst>
              </a:tr>
              <a:tr h="7272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2000" b="1" kern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EUR 102 million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Interreg funds allocated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0768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049A0D-75C2-159E-6929-8196936B0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140445"/>
              </p:ext>
            </p:extLst>
          </p:nvPr>
        </p:nvGraphicFramePr>
        <p:xfrm>
          <a:off x="6341806" y="1620513"/>
          <a:ext cx="5375787" cy="290724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75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694">
                  <a:extLst>
                    <a:ext uri="{9D8B030D-6E8A-4147-A177-3AD203B41FA5}">
                      <a16:colId xmlns:a16="http://schemas.microsoft.com/office/drawing/2014/main" val="2045530732"/>
                    </a:ext>
                  </a:extLst>
                </a:gridCol>
              </a:tblGrid>
              <a:tr h="629007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Open Sans"/>
                          <a:ea typeface="Open Sans"/>
                          <a:cs typeface="Open Sans"/>
                        </a:rPr>
                        <a:t>Second call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Open Sans"/>
                          <a:ea typeface="Open Sans"/>
                          <a:cs typeface="Open Sans"/>
                        </a:rPr>
                        <a:t>(15 March - 9 June 2023)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i="1">
                        <a:solidFill>
                          <a:schemeClr val="tx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137038"/>
                  </a:ext>
                </a:extLst>
              </a:tr>
              <a:tr h="473834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Open Sans"/>
                          <a:ea typeface="Open Sans"/>
                          <a:cs typeface="Open Sans"/>
                        </a:rPr>
                        <a:t>146 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latin typeface="Open Sans"/>
                          <a:ea typeface="Open Sans"/>
                          <a:cs typeface="Open Sans"/>
                        </a:rPr>
                        <a:t>project proposals</a:t>
                      </a:r>
                      <a:endParaRPr lang="en-GB" sz="2000" i="1">
                        <a:solidFill>
                          <a:schemeClr val="tx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latin typeface="Open Sans"/>
                          <a:ea typeface="Open Sans"/>
                          <a:cs typeface="Open Sans"/>
                        </a:rPr>
                        <a:t>78</a:t>
                      </a:r>
                      <a:endParaRPr lang="en-GB" sz="2000" i="1">
                        <a:solidFill>
                          <a:schemeClr val="tx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noProof="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approved projects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08267"/>
                  </a:ext>
                </a:extLst>
              </a:tr>
              <a:tr h="470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>
                          <a:solidFill>
                            <a:srgbClr val="E31D44"/>
                          </a:solidFill>
                          <a:latin typeface="Open Sans"/>
                          <a:ea typeface="Open Sans"/>
                          <a:cs typeface="Open Sans"/>
                        </a:rPr>
                        <a:t>53%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noProof="0">
                          <a:solidFill>
                            <a:srgbClr val="E31D44"/>
                          </a:solidFill>
                          <a:latin typeface="Open Sans"/>
                          <a:ea typeface="Open Sans"/>
                          <a:cs typeface="Open Sans"/>
                        </a:rPr>
                        <a:t>success rate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870020"/>
                  </a:ext>
                </a:extLst>
              </a:tr>
              <a:tr h="731272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latin typeface="Open Sans"/>
                          <a:ea typeface="Open Sans"/>
                          <a:cs typeface="Open Sans"/>
                        </a:rPr>
                        <a:t>EUR 112 million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>
                          <a:latin typeface="Open Sans"/>
                          <a:ea typeface="Open Sans"/>
                          <a:cs typeface="Open Sans"/>
                        </a:rPr>
                        <a:t>Interreg funds allocated</a:t>
                      </a:r>
                    </a:p>
                  </a:txBody>
                  <a:tcPr marL="78771" marR="78771" marT="39386" marB="39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07686"/>
                  </a:ext>
                </a:extLst>
              </a:tr>
            </a:tbl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B26F3809-89E0-65D3-3F08-903207CB55D2}"/>
              </a:ext>
            </a:extLst>
          </p:cNvPr>
          <p:cNvSpPr txBox="1">
            <a:spLocks/>
          </p:cNvSpPr>
          <p:nvPr/>
        </p:nvSpPr>
        <p:spPr>
          <a:xfrm>
            <a:off x="1144888" y="5060505"/>
            <a:ext cx="9805789" cy="1096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0">
                <a:ea typeface="Open Sans" panose="020B0606030504020204" pitchFamily="34" charset="0"/>
                <a:cs typeface="Open Sans" panose="020B0606030504020204" pitchFamily="34" charset="0"/>
              </a:rPr>
              <a:t>More than 60% of projects’ budget already allocated.</a:t>
            </a:r>
          </a:p>
          <a:p>
            <a:pPr marL="0" indent="0" algn="ctr">
              <a:buNone/>
            </a:pPr>
            <a:r>
              <a:rPr lang="en-GB" sz="3600">
                <a:ea typeface="Open Sans" panose="020B0606030504020204" pitchFamily="34" charset="0"/>
                <a:cs typeface="Open Sans" panose="020B0606030504020204" pitchFamily="34" charset="0"/>
              </a:rPr>
              <a:t>Don’t miss the third call!</a:t>
            </a:r>
            <a:br>
              <a:rPr lang="en-GB" b="0"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b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3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779" y="126112"/>
            <a:ext cx="11936442" cy="6605777"/>
            <a:chOff x="0" y="0"/>
            <a:chExt cx="11075680" cy="6129421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5680" cy="6129421"/>
            </a:xfrm>
            <a:custGeom>
              <a:avLst/>
              <a:gdLst/>
              <a:ahLst/>
              <a:cxnLst/>
              <a:rect l="l" t="t" r="r" b="b"/>
              <a:pathLst>
                <a:path w="11075680" h="6129421">
                  <a:moveTo>
                    <a:pt x="0" y="0"/>
                  </a:moveTo>
                  <a:lnTo>
                    <a:pt x="11075680" y="0"/>
                  </a:lnTo>
                  <a:lnTo>
                    <a:pt x="11075680" y="6129421"/>
                  </a:lnTo>
                  <a:lnTo>
                    <a:pt x="0" y="61294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5680" cy="6129421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872437" y="417894"/>
            <a:ext cx="2633763" cy="579428"/>
          </a:xfrm>
          <a:custGeom>
            <a:avLst/>
            <a:gdLst/>
            <a:ahLst/>
            <a:cxnLst/>
            <a:rect l="l" t="t" r="r" b="b"/>
            <a:pathLst>
              <a:path w="3950645" h="869142">
                <a:moveTo>
                  <a:pt x="0" y="0"/>
                </a:moveTo>
                <a:lnTo>
                  <a:pt x="3950645" y="0"/>
                </a:lnTo>
                <a:lnTo>
                  <a:pt x="3950645" y="869142"/>
                </a:lnTo>
                <a:lnTo>
                  <a:pt x="0" y="869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7" name="Group 7"/>
          <p:cNvGrpSpPr/>
          <p:nvPr/>
        </p:nvGrpSpPr>
        <p:grpSpPr>
          <a:xfrm>
            <a:off x="511501" y="501597"/>
            <a:ext cx="3709023" cy="450887"/>
            <a:chOff x="0" y="0"/>
            <a:chExt cx="3220521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20521" cy="391502"/>
            </a:xfrm>
            <a:custGeom>
              <a:avLst/>
              <a:gdLst/>
              <a:ahLst/>
              <a:cxnLst/>
              <a:rect l="l" t="t" r="r" b="b"/>
              <a:pathLst>
                <a:path w="3220521" h="391502">
                  <a:moveTo>
                    <a:pt x="0" y="0"/>
                  </a:moveTo>
                  <a:lnTo>
                    <a:pt x="3220521" y="0"/>
                  </a:lnTo>
                  <a:lnTo>
                    <a:pt x="3220521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1501" y="1628711"/>
            <a:ext cx="2650830" cy="385219"/>
            <a:chOff x="0" y="0"/>
            <a:chExt cx="2301698" cy="3344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1698" cy="334483"/>
            </a:xfrm>
            <a:custGeom>
              <a:avLst/>
              <a:gdLst/>
              <a:ahLst/>
              <a:cxnLst/>
              <a:rect l="l" t="t" r="r" b="b"/>
              <a:pathLst>
                <a:path w="2301698" h="334483">
                  <a:moveTo>
                    <a:pt x="0" y="0"/>
                  </a:moveTo>
                  <a:lnTo>
                    <a:pt x="2301698" y="0"/>
                  </a:lnTo>
                  <a:lnTo>
                    <a:pt x="2301698" y="334483"/>
                  </a:lnTo>
                  <a:lnTo>
                    <a:pt x="0" y="334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3868" y="535803"/>
            <a:ext cx="374978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0"/>
              </a:lnSpc>
            </a:pPr>
            <a:r>
              <a:rPr lang="en-US" sz="2173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Europe,  let's cooperate!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2655" y="1647867"/>
            <a:ext cx="2694579" cy="26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9"/>
              </a:lnSpc>
            </a:pPr>
            <a:r>
              <a:rPr lang="en-US" sz="1592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 - 20 March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2655" y="1274768"/>
            <a:ext cx="3039599" cy="1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7"/>
              </a:lnSpc>
            </a:pPr>
            <a:r>
              <a:rPr lang="en-US" sz="955" spc="-11">
                <a:solidFill>
                  <a:srgbClr val="000000"/>
                </a:solidFill>
                <a:latin typeface="Open Sans"/>
              </a:rPr>
              <a:t>20-21 March 2024, Antwerp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2655" y="1005563"/>
            <a:ext cx="3291621" cy="2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5"/>
              </a:lnSpc>
            </a:pPr>
            <a:r>
              <a:rPr lang="en-US" sz="1275" spc="-15">
                <a:solidFill>
                  <a:srgbClr val="000000"/>
                </a:solidFill>
                <a:latin typeface="Open Sans Bold"/>
              </a:rPr>
              <a:t>Interregional cooperation forum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5839" y="2101815"/>
            <a:ext cx="1082267" cy="295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09:30-10:00</a:t>
            </a: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10:00-11:00</a:t>
            </a:r>
          </a:p>
          <a:p>
            <a:pPr>
              <a:lnSpc>
                <a:spcPct val="200000"/>
              </a:lnSpc>
            </a:pPr>
            <a:endParaRPr lang="en-US" sz="1400" spc="-14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11:00-11:30</a:t>
            </a: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11:30-12:30</a:t>
            </a:r>
          </a:p>
          <a:p>
            <a:pPr>
              <a:lnSpc>
                <a:spcPct val="200000"/>
              </a:lnSpc>
            </a:pPr>
            <a:endParaRPr lang="en-US" sz="1400" spc="-14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12:30-14:00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07587" y="2101815"/>
            <a:ext cx="2998637" cy="2954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i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Registration</a:t>
            </a:r>
          </a:p>
          <a:p>
            <a:pPr>
              <a:lnSpc>
                <a:spcPct val="200000"/>
              </a:lnSpc>
            </a:pPr>
            <a:r>
              <a:rPr lang="en-US" sz="1400" b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Celebrating the power of interregional cooperation</a:t>
            </a:r>
          </a:p>
          <a:p>
            <a:pPr>
              <a:lnSpc>
                <a:spcPct val="200000"/>
              </a:lnSpc>
            </a:pPr>
            <a:r>
              <a:rPr lang="en-US" sz="1400" i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Coffee break</a:t>
            </a:r>
          </a:p>
          <a:p>
            <a:pPr>
              <a:lnSpc>
                <a:spcPct val="200000"/>
              </a:lnSpc>
            </a:pPr>
            <a:r>
              <a:rPr lang="en-US" sz="1400" b="1" i="0" kern="160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Cooperation in action: get ready for the third call </a:t>
            </a:r>
          </a:p>
          <a:p>
            <a:pPr>
              <a:lnSpc>
                <a:spcPct val="200000"/>
              </a:lnSpc>
            </a:pPr>
            <a:r>
              <a:rPr lang="en-US" sz="1400" i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Lunch break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11501" y="6075487"/>
            <a:ext cx="4673948" cy="304107"/>
            <a:chOff x="0" y="0"/>
            <a:chExt cx="3581996" cy="2330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81996" cy="233060"/>
            </a:xfrm>
            <a:custGeom>
              <a:avLst/>
              <a:gdLst/>
              <a:ahLst/>
              <a:cxnLst/>
              <a:rect l="l" t="t" r="r" b="b"/>
              <a:pathLst>
                <a:path w="3581996" h="233060">
                  <a:moveTo>
                    <a:pt x="0" y="0"/>
                  </a:moveTo>
                  <a:lnTo>
                    <a:pt x="3581996" y="0"/>
                  </a:lnTo>
                  <a:lnTo>
                    <a:pt x="3581996" y="233060"/>
                  </a:lnTo>
                  <a:lnTo>
                    <a:pt x="0" y="233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25321" y="6108248"/>
            <a:ext cx="4506551" cy="20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8"/>
              </a:lnSpc>
            </a:pPr>
            <a:r>
              <a:rPr lang="en-US" sz="1199">
                <a:solidFill>
                  <a:srgbClr val="FFFFFF"/>
                </a:solidFill>
                <a:latin typeface="Open Sans"/>
              </a:rPr>
              <a:t>See the full agenda and additional details on the event website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53342" y="6101898"/>
            <a:ext cx="5952858" cy="25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1"/>
              </a:lnSpc>
            </a:pPr>
            <a:r>
              <a:rPr lang="en-US" sz="1465">
                <a:solidFill>
                  <a:srgbClr val="000000"/>
                </a:solidFill>
                <a:latin typeface="Open Sans"/>
              </a:rPr>
              <a:t>www.interregeurope.eu/event/europecooperates2024/programme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11398" y="2051488"/>
            <a:ext cx="1082267" cy="25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14:00-17:00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50236" y="1934045"/>
            <a:ext cx="5033940" cy="360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400" b="1" i="0">
                <a:solidFill>
                  <a:srgbClr val="292929"/>
                </a:solidFill>
                <a:effectLst/>
                <a:latin typeface="Open Sans"/>
                <a:ea typeface="Open Sans"/>
                <a:cs typeface="Open Sans"/>
              </a:rPr>
              <a:t>Networking and inspiration for project preparation</a:t>
            </a: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Interreg Europe corner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Country corners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Networking tables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Individual meetings with the joint secretariat</a:t>
            </a: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Study visits*</a:t>
            </a: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Project poster exhibition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'Let’s talk' corner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400" b="1" kern="1100" spc="-3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Next steps towards new interregional cooperation projects</a:t>
            </a:r>
          </a:p>
          <a:p>
            <a:pPr>
              <a:lnSpc>
                <a:spcPct val="200000"/>
              </a:lnSpc>
            </a:pPr>
            <a:r>
              <a:rPr lang="en-US" sz="1400" b="1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Keynote speech on strategic foresight</a:t>
            </a:r>
          </a:p>
          <a:p>
            <a:pPr>
              <a:lnSpc>
                <a:spcPct val="200000"/>
              </a:lnSpc>
            </a:pPr>
            <a:r>
              <a:rPr lang="en-US" sz="1400" i="1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Networking cocktail </a:t>
            </a:r>
          </a:p>
          <a:p>
            <a:pPr algn="r">
              <a:lnSpc>
                <a:spcPct val="200000"/>
              </a:lnSpc>
            </a:pPr>
            <a:r>
              <a:rPr lang="en-US" sz="1200" i="1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*  outside the venue</a:t>
            </a:r>
            <a:endParaRPr lang="en-US" sz="1200" i="1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13806C-F179-2621-9320-09749113DAED}"/>
              </a:ext>
            </a:extLst>
          </p:cNvPr>
          <p:cNvSpPr txBox="1"/>
          <p:nvPr/>
        </p:nvSpPr>
        <p:spPr>
          <a:xfrm>
            <a:off x="5415099" y="3926741"/>
            <a:ext cx="1163834" cy="350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17:00-17:10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7155CC38-787F-D84B-2083-CCA237DD8906}"/>
              </a:ext>
            </a:extLst>
          </p:cNvPr>
          <p:cNvSpPr txBox="1"/>
          <p:nvPr/>
        </p:nvSpPr>
        <p:spPr>
          <a:xfrm>
            <a:off x="5511398" y="4388303"/>
            <a:ext cx="1082267" cy="25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17:10-17:30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4491934A-4F3B-94CF-98D0-6B1817EAFA08}"/>
              </a:ext>
            </a:extLst>
          </p:cNvPr>
          <p:cNvSpPr txBox="1"/>
          <p:nvPr/>
        </p:nvSpPr>
        <p:spPr>
          <a:xfrm>
            <a:off x="5512798" y="4832614"/>
            <a:ext cx="1082267" cy="25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17:30-19:00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00B99AD-A321-CC25-3654-01E5AB03104F}"/>
              </a:ext>
            </a:extLst>
          </p:cNvPr>
          <p:cNvCxnSpPr/>
          <p:nvPr/>
        </p:nvCxnSpPr>
        <p:spPr>
          <a:xfrm>
            <a:off x="5192775" y="2114397"/>
            <a:ext cx="0" cy="2959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763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434340" y="1740627"/>
            <a:ext cx="11323320" cy="2259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Get ready for the third call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>
              <a:solidFill>
                <a:schemeClr val="tx1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Petra Geitner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 Europe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Nicolas Singer</a:t>
            </a:r>
            <a:r>
              <a:rPr lang="en-US" sz="2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Interreg Europe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56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BF5DB2-7AAA-F4DC-D70B-C95974DBBCCD}"/>
              </a:ext>
            </a:extLst>
          </p:cNvPr>
          <p:cNvSpPr txBox="1"/>
          <p:nvPr/>
        </p:nvSpPr>
        <p:spPr>
          <a:xfrm>
            <a:off x="2462752" y="1848157"/>
            <a:ext cx="8042688" cy="247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kern="10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Times New Roman" panose="02020603050405020304" pitchFamily="18" charset="0"/>
              </a:rPr>
              <a:t> 10 frequently</a:t>
            </a:r>
            <a:r>
              <a:rPr lang="en-US" sz="7200" b="1" kern="100">
                <a:highlight>
                  <a:srgbClr val="000000"/>
                </a:highlight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7200" b="1" kern="10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kern="10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Times New Roman" panose="02020603050405020304" pitchFamily="18" charset="0"/>
              </a:rPr>
              <a:t> asked questions</a:t>
            </a:r>
            <a:r>
              <a:rPr lang="en-US" sz="7200" b="1" kern="100">
                <a:highlight>
                  <a:srgbClr val="000000"/>
                </a:highlight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26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2166486" y="2495746"/>
            <a:ext cx="8193572" cy="2026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an Interreg Europe project for?</a:t>
            </a: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1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9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D3E2E-72A0-4C49-BFCA-5F760727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1278331"/>
            <a:ext cx="11628781" cy="4890555"/>
          </a:xfrm>
        </p:spPr>
        <p:txBody>
          <a:bodyPr>
            <a:normAutofit/>
          </a:bodyPr>
          <a:lstStyle/>
          <a:p>
            <a:pPr marL="0" indent="0">
              <a:lnSpc>
                <a:spcPts val="3700"/>
              </a:lnSpc>
              <a:spcBef>
                <a:spcPts val="0"/>
              </a:spcBef>
              <a:buNone/>
            </a:pPr>
            <a:r>
              <a:rPr lang="en-GB" b="0"/>
              <a:t>To improve the </a:t>
            </a:r>
            <a:r>
              <a:rPr lang="en-GB"/>
              <a:t>policy instruments </a:t>
            </a:r>
            <a:r>
              <a:rPr lang="en-GB" b="0"/>
              <a:t>of the participating ‘regions’ to better address a common challenge</a:t>
            </a:r>
          </a:p>
          <a:p>
            <a:pPr marL="0" indent="0">
              <a:lnSpc>
                <a:spcPts val="3700"/>
              </a:lnSpc>
              <a:spcBef>
                <a:spcPts val="0"/>
              </a:spcBef>
              <a:buNone/>
            </a:pPr>
            <a:endParaRPr lang="en-GB" b="0"/>
          </a:p>
          <a:p>
            <a:pPr marL="0" indent="0">
              <a:lnSpc>
                <a:spcPts val="3700"/>
              </a:lnSpc>
              <a:spcBef>
                <a:spcPts val="0"/>
              </a:spcBef>
              <a:buNone/>
            </a:pPr>
            <a:r>
              <a:rPr lang="en-GB" sz="2600">
                <a:solidFill>
                  <a:schemeClr val="bg1"/>
                </a:solidFill>
                <a:highlight>
                  <a:srgbClr val="000000"/>
                </a:highlight>
              </a:rPr>
              <a:t>Policy instruments?</a:t>
            </a:r>
          </a:p>
          <a:p>
            <a:pPr marL="342900" lvl="1" indent="-342900">
              <a:lnSpc>
                <a:spcPct val="100000"/>
              </a:lnSpc>
              <a:spcBef>
                <a:spcPts val="3000"/>
              </a:spcBef>
            </a:pPr>
            <a:r>
              <a:rPr lang="en-GB" sz="2600"/>
              <a:t>Public interventions at local, regional or even national levels</a:t>
            </a:r>
            <a:br>
              <a:rPr lang="en-GB" sz="2600"/>
            </a:br>
            <a:r>
              <a:rPr lang="en-GB" sz="1800"/>
              <a:t>(e.g. Smart specialisation strategy, climate change action plan, social inclusion programme)</a:t>
            </a:r>
          </a:p>
          <a:p>
            <a:pPr marL="342900" lvl="1" indent="-342900">
              <a:lnSpc>
                <a:spcPts val="3500"/>
              </a:lnSpc>
              <a:spcBef>
                <a:spcPts val="3000"/>
              </a:spcBef>
            </a:pPr>
            <a:r>
              <a:rPr lang="en-GB" sz="2600"/>
              <a:t>At least </a:t>
            </a:r>
            <a:r>
              <a:rPr lang="en-GB" sz="2600" b="1"/>
              <a:t>one</a:t>
            </a:r>
            <a:r>
              <a:rPr lang="en-GB" sz="2600"/>
              <a:t> policy instrument per project must be an </a:t>
            </a:r>
            <a:r>
              <a:rPr lang="en-GB" sz="2600" b="1"/>
              <a:t>Investment for jobs and growth goal programme</a:t>
            </a:r>
            <a:r>
              <a:rPr lang="en-GB" sz="2600"/>
              <a:t> </a:t>
            </a:r>
            <a:r>
              <a:rPr lang="en-GB"/>
              <a:t>(ERDF/ ESF+/JTF regional or national programme)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5427F-40A8-4F54-A961-9E0D0281F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58" y="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95948B"/>
                </a:solidFill>
              </a:rPr>
              <a:t>1/ Project </a:t>
            </a:r>
            <a:r>
              <a:rPr lang="en-US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56237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2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0AB73-B666-1B44-4FF7-4570426CF476}"/>
              </a:ext>
            </a:extLst>
          </p:cNvPr>
          <p:cNvSpPr txBox="1"/>
          <p:nvPr/>
        </p:nvSpPr>
        <p:spPr>
          <a:xfrm>
            <a:off x="988134" y="2767208"/>
            <a:ext cx="10078933" cy="3124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kern="100">
                <a:latin typeface="Arial" panose="020B0604020202020204" pitchFamily="34" charset="0"/>
                <a:cs typeface="Times New Roman" panose="02020603050405020304" pitchFamily="18" charset="0"/>
              </a:rPr>
              <a:t>What activities can be implemented in the projects?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44AA92-2614-44B4-9ECF-DD376A842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62" y="1690688"/>
            <a:ext cx="1160943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b="0"/>
              <a:t>Learning by </a:t>
            </a:r>
            <a:r>
              <a:rPr lang="en-GB"/>
              <a:t>exchanging experience </a:t>
            </a:r>
            <a:r>
              <a:rPr lang="en-GB" b="0"/>
              <a:t>(e.g., workshop, seminars, study visits, staff exchanges) related to good practices identification &amp; transfer</a:t>
            </a:r>
            <a:endParaRPr lang="en-US" b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b="0"/>
              <a:t>Learning by </a:t>
            </a:r>
            <a:r>
              <a:rPr lang="en-GB"/>
              <a:t>doing</a:t>
            </a:r>
            <a:r>
              <a:rPr lang="en-GB" b="0"/>
              <a:t>: </a:t>
            </a:r>
            <a:r>
              <a:rPr lang="en-GB"/>
              <a:t>pilot actions </a:t>
            </a:r>
            <a:r>
              <a:rPr lang="en-GB" b="0"/>
              <a:t>from the start of the project or at midterm (max one per policy instrument)</a:t>
            </a:r>
            <a:endParaRPr lang="en-US" b="0"/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GB"/>
              <a:t>             increased capacity </a:t>
            </a:r>
            <a:r>
              <a:rPr lang="en-GB" b="0"/>
              <a:t>of people and organisations</a:t>
            </a:r>
            <a:endParaRPr lang="en-US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E9B9-8CAD-40AB-A369-2C94CDE17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95948B"/>
                </a:solidFill>
              </a:rPr>
              <a:t>2/ Project</a:t>
            </a:r>
            <a:r>
              <a:rPr lang="en-US"/>
              <a:t> activities</a:t>
            </a:r>
            <a:endParaRPr lang="en-US" b="0">
              <a:solidFill>
                <a:srgbClr val="95948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0FDD9A2-7BFB-352B-9998-A6221AB88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40" y="4575706"/>
            <a:ext cx="682847" cy="2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1223805" y="2590014"/>
            <a:ext cx="9447337" cy="19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>
                <a:latin typeface="Arial" panose="020B0604020202020204" pitchFamily="34" charset="0"/>
                <a:cs typeface="Times New Roman" panose="02020603050405020304" pitchFamily="18" charset="0"/>
              </a:rPr>
              <a:t>How long do the Interreg Europe projects run?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3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96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0C7D5A-CAE2-4080-83BF-5716D00C5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2 phases </a:t>
            </a:r>
            <a:r>
              <a:rPr lang="en-GB" b="0"/>
              <a:t>over 4-year implementation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FE274C-ADF0-4943-A51C-5E5685F0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0">
                <a:solidFill>
                  <a:srgbClr val="95948B"/>
                </a:solidFill>
              </a:rPr>
              <a:t>3/ </a:t>
            </a:r>
            <a:r>
              <a:rPr lang="en-US"/>
              <a:t>Implementation </a:t>
            </a:r>
            <a:r>
              <a:rPr lang="en-US" b="0">
                <a:solidFill>
                  <a:srgbClr val="95948B"/>
                </a:solidFill>
              </a:rPr>
              <a:t>of activities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6E686996-1E61-4F3B-B3CD-D3E1FEECF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173859"/>
              </p:ext>
            </p:extLst>
          </p:nvPr>
        </p:nvGraphicFramePr>
        <p:xfrm>
          <a:off x="904567" y="2829422"/>
          <a:ext cx="10382865" cy="219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1563">
                  <a:extLst>
                    <a:ext uri="{9D8B030D-6E8A-4147-A177-3AD203B41FA5}">
                      <a16:colId xmlns:a16="http://schemas.microsoft.com/office/drawing/2014/main" val="1908124036"/>
                    </a:ext>
                  </a:extLst>
                </a:gridCol>
                <a:gridCol w="3171302">
                  <a:extLst>
                    <a:ext uri="{9D8B030D-6E8A-4147-A177-3AD203B41FA5}">
                      <a16:colId xmlns:a16="http://schemas.microsoft.com/office/drawing/2014/main" val="3809694467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CORE</a:t>
                      </a:r>
                      <a:endParaRPr lang="en-US" sz="1800" b="1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FOLLOW 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5318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years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20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491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Exchange of experience to achieve policy improvements</a:t>
                      </a:r>
                    </a:p>
                    <a:p>
                      <a:endParaRPr lang="en-US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Monitor policy improvements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100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90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1648011" y="2505173"/>
            <a:ext cx="9230520" cy="3013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topics can be addressed by the third call projects?</a:t>
            </a: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4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9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CD1EFD-8F02-4399-B041-97F3C75D9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65" y="2083721"/>
            <a:ext cx="10240617" cy="6416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>
                <a:solidFill>
                  <a:schemeClr val="bg1"/>
                </a:solidFill>
                <a:highlight>
                  <a:srgbClr val="000000"/>
                </a:highlight>
              </a:rPr>
              <a:t> All topics open</a:t>
            </a:r>
            <a:r>
              <a:rPr lang="en-US" sz="3200">
                <a:highlight>
                  <a:srgbClr val="000000"/>
                </a:highlight>
              </a:rPr>
              <a:t>.</a:t>
            </a:r>
            <a:endParaRPr lang="en-US" sz="2400" b="0">
              <a:highlight>
                <a:srgbClr val="000000"/>
              </a:highlight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EDAAC9-9B57-4204-BAA0-D6B2958C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0">
                <a:solidFill>
                  <a:srgbClr val="95948B"/>
                </a:solidFill>
              </a:rPr>
              <a:t>4/ </a:t>
            </a:r>
            <a:r>
              <a:rPr lang="en-GB"/>
              <a:t>Topics </a:t>
            </a:r>
            <a:r>
              <a:rPr lang="en-GB" b="0">
                <a:solidFill>
                  <a:srgbClr val="95948B"/>
                </a:solidFill>
              </a:rPr>
              <a:t>to be addressed by projects</a:t>
            </a:r>
            <a:endParaRPr lang="en-US" b="0">
              <a:solidFill>
                <a:srgbClr val="95948B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F1396B-7DB1-1049-9A6C-DCEEA69E6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65" y="3429000"/>
            <a:ext cx="11156870" cy="11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344C67-7854-E3C5-61BA-7136D3E29D5D}"/>
              </a:ext>
            </a:extLst>
          </p:cNvPr>
          <p:cNvSpPr/>
          <p:nvPr/>
        </p:nvSpPr>
        <p:spPr>
          <a:xfrm>
            <a:off x="434340" y="1740627"/>
            <a:ext cx="11323320" cy="2259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07ED72-212E-776A-3E37-55A162FB481A}"/>
              </a:ext>
            </a:extLst>
          </p:cNvPr>
          <p:cNvSpPr txBox="1"/>
          <p:nvPr/>
        </p:nvSpPr>
        <p:spPr>
          <a:xfrm>
            <a:off x="6504724" y="4517219"/>
            <a:ext cx="3015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Slido.com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AD1001C-2979-A8E5-BC52-847EA2E4D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3289" y="4341098"/>
            <a:ext cx="1434018" cy="83651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678CFE2-D18F-2A5C-66CA-CB4DF8C31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2955" y="4580592"/>
            <a:ext cx="183601" cy="2953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0CC0E65-0B1D-88AF-EF9F-536BE60A5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13136">
            <a:off x="9539072" y="4477092"/>
            <a:ext cx="428481" cy="4889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1F58F0-53C6-2814-7325-9E265ABD122B}"/>
              </a:ext>
            </a:extLst>
          </p:cNvPr>
          <p:cNvGrpSpPr/>
          <p:nvPr/>
        </p:nvGrpSpPr>
        <p:grpSpPr>
          <a:xfrm>
            <a:off x="1849871" y="4178197"/>
            <a:ext cx="3622591" cy="999412"/>
            <a:chOff x="1645023" y="2307385"/>
            <a:chExt cx="2529158" cy="6977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943CFAA-D2B4-8915-3090-259BA0CEC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39378" b="-10897"/>
            <a:stretch/>
          </p:blipFill>
          <p:spPr>
            <a:xfrm>
              <a:off x="1645023" y="2460561"/>
              <a:ext cx="1948537" cy="544576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F7BE647-BE04-B2A2-A894-F9D8926C8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81022" t="-31786" b="1"/>
            <a:stretch/>
          </p:blipFill>
          <p:spPr>
            <a:xfrm>
              <a:off x="3564172" y="2307385"/>
              <a:ext cx="610009" cy="647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989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2166486" y="2495746"/>
            <a:ext cx="8193572" cy="2026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Who is eligible for funding?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5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8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1C508E3-394E-47E3-BECC-F70C5659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0310" y="1457738"/>
            <a:ext cx="4412308" cy="347351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66846B-CA1C-4104-93AC-1AEE40C28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Public authorities</a:t>
            </a:r>
          </a:p>
          <a:p>
            <a:pPr>
              <a:lnSpc>
                <a:spcPct val="150000"/>
              </a:lnSpc>
            </a:pPr>
            <a:r>
              <a:rPr lang="en-US" sz="3200"/>
              <a:t>Public law bodies </a:t>
            </a:r>
            <a:br>
              <a:rPr lang="en-US" sz="3200"/>
            </a:br>
            <a:r>
              <a:rPr lang="en-US" sz="3200" b="0"/>
              <a:t>(bodies governed by public law)</a:t>
            </a:r>
            <a:endParaRPr lang="en-GB" sz="3200" b="0"/>
          </a:p>
          <a:p>
            <a:pPr>
              <a:lnSpc>
                <a:spcPct val="150000"/>
              </a:lnSpc>
            </a:pPr>
            <a:r>
              <a:rPr lang="en-GB" sz="3200"/>
              <a:t>Private non-profit bodies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58DEC9-3841-466A-8078-5F2446A4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5/ Who is </a:t>
            </a:r>
            <a:r>
              <a:rPr lang="en-US"/>
              <a:t>eligible?</a:t>
            </a:r>
          </a:p>
        </p:txBody>
      </p:sp>
    </p:spTree>
    <p:extLst>
      <p:ext uri="{BB962C8B-B14F-4D97-AF65-F5344CB8AC3E}">
        <p14:creationId xmlns:p14="http://schemas.microsoft.com/office/powerpoint/2010/main" val="3319392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2166486" y="2495746"/>
            <a:ext cx="8193572" cy="2026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Who should be partners in projects?</a:t>
            </a: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6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9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44AA92-2614-44B4-9ECF-DD376A842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2" y="1350429"/>
            <a:ext cx="11464206" cy="495695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b="0"/>
              <a:t>Core target group: 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policy responsible authorities</a:t>
            </a:r>
            <a:r>
              <a:rPr lang="en-US" b="0"/>
              <a:t> </a:t>
            </a:r>
            <a:br>
              <a:rPr lang="en-US" b="0"/>
            </a:br>
            <a:endParaRPr lang="en-US" b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US" b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US" b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</a:pPr>
            <a:r>
              <a:rPr lang="en-US" sz="2600" b="0"/>
              <a:t>Policy responsible authorities must be involved in project: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600" b="0"/>
              <a:t>As</a:t>
            </a:r>
            <a:r>
              <a:rPr lang="en-US" sz="2600"/>
              <a:t> partners </a:t>
            </a:r>
            <a:r>
              <a:rPr lang="en-US" sz="2600" b="0"/>
              <a:t>for at least </a:t>
            </a:r>
            <a:r>
              <a:rPr lang="en-US" sz="2600"/>
              <a:t>50% </a:t>
            </a:r>
            <a:r>
              <a:rPr lang="en-US" sz="2600" b="0"/>
              <a:t>of the policy instruments addressed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600" b="0"/>
              <a:t>As</a:t>
            </a:r>
            <a:r>
              <a:rPr lang="en-US" sz="2600"/>
              <a:t> ‘associated policy​ authorities’ </a:t>
            </a:r>
            <a:r>
              <a:rPr lang="en-US" sz="2600" b="0"/>
              <a:t>for the remaining</a:t>
            </a:r>
            <a:r>
              <a:rPr lang="en-US" sz="2600"/>
              <a:t> </a:t>
            </a:r>
            <a:r>
              <a:rPr lang="en-US" sz="2600" b="0"/>
              <a:t>policy instruments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E9B9-8CAD-40AB-A369-2C94CDE17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37" y="24866"/>
            <a:ext cx="10515600" cy="1325563"/>
          </a:xfrm>
        </p:spPr>
        <p:txBody>
          <a:bodyPr>
            <a:normAutofit/>
          </a:bodyPr>
          <a:lstStyle/>
          <a:p>
            <a:r>
              <a:rPr lang="en-US" b="0">
                <a:solidFill>
                  <a:srgbClr val="95948B"/>
                </a:solidFill>
              </a:rPr>
              <a:t>6/ </a:t>
            </a:r>
            <a:r>
              <a:rPr lang="en-US"/>
              <a:t>Policy relevance </a:t>
            </a:r>
            <a:r>
              <a:rPr lang="en-US" b="0">
                <a:solidFill>
                  <a:srgbClr val="95948B"/>
                </a:solidFill>
              </a:rPr>
              <a:t>of partnership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C63C06-D755-7ECE-5133-768FAC2CB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010082"/>
              </p:ext>
            </p:extLst>
          </p:nvPr>
        </p:nvGraphicFramePr>
        <p:xfrm>
          <a:off x="1036226" y="2032020"/>
          <a:ext cx="10119548" cy="16787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8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45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Example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Policy instrument</a:t>
                      </a:r>
                      <a:endParaRPr lang="en-GB" sz="1800" b="0" i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Regional Innovation Strategy for Mazovia Region (RIS Mazovia)</a:t>
                      </a:r>
                      <a:endParaRPr lang="en-GB" sz="18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Policy responsible authority</a:t>
                      </a:r>
                      <a:endParaRPr lang="en-GB" sz="1800" b="0" i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Marshal's Office of the Mazovian Voivodeship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455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1417054" y="2740843"/>
            <a:ext cx="9692434" cy="2026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many countries should be represented in a project?</a:t>
            </a: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7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44AC17-29BA-CDDB-D1CE-F81173EB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318" y="1739619"/>
            <a:ext cx="4535682" cy="466646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7A0571-3BE9-4B00-BDF4-13E859B0A3C1}"/>
              </a:ext>
            </a:extLst>
          </p:cNvPr>
          <p:cNvSpPr txBox="1">
            <a:spLocks/>
          </p:cNvSpPr>
          <p:nvPr/>
        </p:nvSpPr>
        <p:spPr>
          <a:xfrm>
            <a:off x="655983" y="2066165"/>
            <a:ext cx="6309739" cy="16842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985B95-15F8-4883-A8C9-25D361C4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268" y="5118630"/>
            <a:ext cx="6127522" cy="1006065"/>
          </a:xfrm>
        </p:spPr>
        <p:txBody>
          <a:bodyPr>
            <a:normAutofit/>
          </a:bodyPr>
          <a:lstStyle/>
          <a:p>
            <a:r>
              <a:rPr lang="en-GB" sz="2400"/>
              <a:t>Four </a:t>
            </a:r>
            <a:r>
              <a:rPr lang="en-GB" sz="2400" b="0"/>
              <a:t>out of five areas</a:t>
            </a:r>
            <a:r>
              <a:rPr lang="en-GB" sz="2400"/>
              <a:t> </a:t>
            </a:r>
            <a:r>
              <a:rPr lang="en-GB" sz="2400" b="0"/>
              <a:t>to be covered</a:t>
            </a:r>
          </a:p>
          <a:p>
            <a:r>
              <a:rPr lang="en-GB" sz="2400" u="none" strike="noStrike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Mix</a:t>
            </a:r>
            <a:r>
              <a:rPr lang="en-GB" sz="2400" b="0" u="none" strike="noStrike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of more and less advanced regions</a:t>
            </a:r>
            <a:endParaRPr lang="en-GB" sz="2400" b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DEE2D-42B1-44CC-98E5-4768F6B0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78069"/>
            <a:ext cx="10515600" cy="1325563"/>
          </a:xfrm>
        </p:spPr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7/ Geographical</a:t>
            </a:r>
            <a:r>
              <a:rPr lang="en-US"/>
              <a:t> coverage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69ED6098-6B7E-1C52-14B9-1AC74C5AB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044249"/>
              </p:ext>
            </p:extLst>
          </p:nvPr>
        </p:nvGraphicFramePr>
        <p:xfrm>
          <a:off x="885268" y="1398285"/>
          <a:ext cx="7137977" cy="3229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0114">
                  <a:extLst>
                    <a:ext uri="{9D8B030D-6E8A-4147-A177-3AD203B41FA5}">
                      <a16:colId xmlns:a16="http://schemas.microsoft.com/office/drawing/2014/main" val="141290200"/>
                    </a:ext>
                  </a:extLst>
                </a:gridCol>
                <a:gridCol w="5017863">
                  <a:extLst>
                    <a:ext uri="{9D8B030D-6E8A-4147-A177-3AD203B41FA5}">
                      <a16:colId xmlns:a16="http://schemas.microsoft.com/office/drawing/2014/main" val="2939455570"/>
                    </a:ext>
                  </a:extLst>
                </a:gridCol>
              </a:tblGrid>
              <a:tr h="51660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Geographical areas</a:t>
                      </a:r>
                    </a:p>
                  </a:txBody>
                  <a:tcPr marL="105155" marR="105155" marT="52578" marB="5257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Countries covered</a:t>
                      </a:r>
                    </a:p>
                  </a:txBody>
                  <a:tcPr marL="105155" marR="105155" marT="52578" marB="52578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832409"/>
                  </a:ext>
                </a:extLst>
              </a:tr>
              <a:tr h="536055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North</a:t>
                      </a:r>
                    </a:p>
                  </a:txBody>
                  <a:tcPr marL="105155" marR="105155" marT="52578" marB="5257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Denmark, Estonia, Finland, Germany, Latvia, Lithuania, Norway, Sweden</a:t>
                      </a:r>
                    </a:p>
                  </a:txBody>
                  <a:tcPr marL="105155" marR="105155" marT="52578" marB="52578"/>
                </a:tc>
                <a:extLst>
                  <a:ext uri="{0D108BD9-81ED-4DB2-BD59-A6C34878D82A}">
                    <a16:rowId xmlns:a16="http://schemas.microsoft.com/office/drawing/2014/main" val="1814939861"/>
                  </a:ext>
                </a:extLst>
              </a:tr>
              <a:tr h="536055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East</a:t>
                      </a:r>
                    </a:p>
                  </a:txBody>
                  <a:tcPr marL="105155" marR="105155" marT="52578" marB="5257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Austria, Bulgaria, Czech Republic, Hungary, Poland, Romania, Slovakia, Slovenia</a:t>
                      </a:r>
                    </a:p>
                  </a:txBody>
                  <a:tcPr marL="105155" marR="105155" marT="52578" marB="52578"/>
                </a:tc>
                <a:extLst>
                  <a:ext uri="{0D108BD9-81ED-4DB2-BD59-A6C34878D82A}">
                    <a16:rowId xmlns:a16="http://schemas.microsoft.com/office/drawing/2014/main" val="3067173913"/>
                  </a:ext>
                </a:extLst>
              </a:tr>
              <a:tr h="431091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South</a:t>
                      </a:r>
                    </a:p>
                  </a:txBody>
                  <a:tcPr marL="105155" marR="105155" marT="52578" marB="5257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Croatia, Cyprus, Greece, Italy, Malta, Portugal, Spain</a:t>
                      </a:r>
                    </a:p>
                  </a:txBody>
                  <a:tcPr marL="105155" marR="105155" marT="52578" marB="52578"/>
                </a:tc>
                <a:extLst>
                  <a:ext uri="{0D108BD9-81ED-4DB2-BD59-A6C34878D82A}">
                    <a16:rowId xmlns:a16="http://schemas.microsoft.com/office/drawing/2014/main" val="2551827597"/>
                  </a:ext>
                </a:extLst>
              </a:tr>
              <a:tr h="536055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West</a:t>
                      </a:r>
                    </a:p>
                  </a:txBody>
                  <a:tcPr marL="105155" marR="105155" marT="52578" marB="5257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Belgium, France, Ireland, Luxembourg, Netherlands, </a:t>
                      </a:r>
                      <a:r>
                        <a:rPr lang="en-US" sz="14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Switzerland</a:t>
                      </a:r>
                    </a:p>
                  </a:txBody>
                  <a:tcPr marL="105155" marR="105155" marT="52578" marB="52578"/>
                </a:tc>
                <a:extLst>
                  <a:ext uri="{0D108BD9-81ED-4DB2-BD59-A6C34878D82A}">
                    <a16:rowId xmlns:a16="http://schemas.microsoft.com/office/drawing/2014/main" val="736315631"/>
                  </a:ext>
                </a:extLst>
              </a:tr>
              <a:tr h="536055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Candidate countries</a:t>
                      </a:r>
                    </a:p>
                  </a:txBody>
                  <a:tcPr marL="105155" marR="105155" marT="52578" marB="5257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Albania, Bosnia and Herzegovina, Moldova, Montenegro, North Macedonia, Serbia, Ukraine</a:t>
                      </a:r>
                    </a:p>
                  </a:txBody>
                  <a:tcPr marL="105155" marR="105155" marT="52578" marB="52578"/>
                </a:tc>
                <a:extLst>
                  <a:ext uri="{0D108BD9-81ED-4DB2-BD59-A6C34878D82A}">
                    <a16:rowId xmlns:a16="http://schemas.microsoft.com/office/drawing/2014/main" val="468996180"/>
                  </a:ext>
                </a:extLst>
              </a:tr>
            </a:tbl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0C515BAB-3D2A-26E7-F0F8-659B25CB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18525">
            <a:off x="171700" y="3996175"/>
            <a:ext cx="631217" cy="6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15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77BDBA-AD6A-4066-AA40-42FFD8F2B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0"/>
              <a:t>Strong encouragement to involve partners from:</a:t>
            </a:r>
          </a:p>
          <a:p>
            <a:pPr>
              <a:lnSpc>
                <a:spcPct val="150000"/>
              </a:lnSpc>
            </a:pPr>
            <a:r>
              <a:rPr lang="en-US"/>
              <a:t>Seven candidate countries</a:t>
            </a:r>
          </a:p>
          <a:p>
            <a:pPr>
              <a:lnSpc>
                <a:spcPct val="150000"/>
              </a:lnSpc>
            </a:pPr>
            <a:r>
              <a:rPr lang="en-US"/>
              <a:t>Switzerland</a:t>
            </a:r>
          </a:p>
          <a:p>
            <a:pPr>
              <a:lnSpc>
                <a:spcPct val="150000"/>
              </a:lnSpc>
            </a:pPr>
            <a:r>
              <a:rPr lang="en-US"/>
              <a:t>Regions not yet represented in the first two calls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b="0"/>
          </a:p>
          <a:p>
            <a:pPr marL="0" indent="0">
              <a:lnSpc>
                <a:spcPct val="150000"/>
              </a:lnSpc>
              <a:buNone/>
            </a:pPr>
            <a:endParaRPr lang="en-US" b="0"/>
          </a:p>
          <a:p>
            <a:pPr marL="0" indent="0">
              <a:lnSpc>
                <a:spcPct val="150000"/>
              </a:lnSpc>
              <a:buNone/>
            </a:pPr>
            <a:endParaRPr lang="en-US" b="0"/>
          </a:p>
          <a:p>
            <a:pPr marL="0" indent="0">
              <a:lnSpc>
                <a:spcPct val="150000"/>
              </a:lnSpc>
              <a:buNone/>
            </a:pPr>
            <a:endParaRPr lang="en-US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7FA30-6B65-498F-BF20-441A8645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5" y="352791"/>
            <a:ext cx="11054680" cy="1325563"/>
          </a:xfrm>
        </p:spPr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7/ Geographical coverage (&amp; </a:t>
            </a:r>
            <a:r>
              <a:rPr lang="en-US"/>
              <a:t>innovative </a:t>
            </a:r>
            <a:r>
              <a:rPr lang="en-US" b="0">
                <a:solidFill>
                  <a:srgbClr val="95948B"/>
                </a:solidFill>
              </a:rPr>
              <a:t>character)</a:t>
            </a:r>
          </a:p>
        </p:txBody>
      </p:sp>
    </p:spTree>
    <p:extLst>
      <p:ext uri="{BB962C8B-B14F-4D97-AF65-F5344CB8AC3E}">
        <p14:creationId xmlns:p14="http://schemas.microsoft.com/office/powerpoint/2010/main" val="4061401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1046375" y="2495746"/>
            <a:ext cx="9869864" cy="3013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Are there measures for the EU candidate countries to take part in projects?</a:t>
            </a: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8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2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18D15D5-B2BE-5EAE-B50D-6311FEFB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221279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/>
              <a:t>Rationale: </a:t>
            </a:r>
            <a:r>
              <a:rPr lang="en-GB" b="0"/>
              <a:t>facilitate participation from the seven new countries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b="0"/>
              <a:t>Albania, Bosnia and Herzegovina, Moldova, Montenegro, North Macedonia, Serbia, Ukraine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/>
              <a:t>Main characteristics</a:t>
            </a:r>
            <a:r>
              <a:rPr lang="en-GB" b="0"/>
              <a:t>:</a:t>
            </a:r>
          </a:p>
          <a:p>
            <a:pPr lvl="1">
              <a:lnSpc>
                <a:spcPct val="150000"/>
              </a:lnSpc>
            </a:pPr>
            <a:r>
              <a:rPr lang="en-GB" b="0"/>
              <a:t>Lighte</a:t>
            </a:r>
            <a:r>
              <a:rPr lang="en-GB"/>
              <a:t>r form of involvement: no need to address a policy instrument</a:t>
            </a:r>
          </a:p>
          <a:p>
            <a:pPr lvl="1">
              <a:lnSpc>
                <a:spcPct val="150000"/>
              </a:lnSpc>
            </a:pPr>
            <a:r>
              <a:rPr lang="en-GB" b="0"/>
              <a:t>Aim: to </a:t>
            </a:r>
            <a:r>
              <a:rPr lang="en-GB"/>
              <a:t>discover interregional cooperation and learn from others</a:t>
            </a:r>
          </a:p>
          <a:p>
            <a:pPr lvl="1">
              <a:lnSpc>
                <a:spcPct val="150000"/>
              </a:lnSpc>
            </a:pPr>
            <a:r>
              <a:rPr lang="en-GB"/>
              <a:t>Recommendation: max 2 per project</a:t>
            </a:r>
          </a:p>
          <a:p>
            <a:pPr lvl="1">
              <a:lnSpc>
                <a:spcPct val="150000"/>
              </a:lnSpc>
            </a:pPr>
            <a:endParaRPr lang="en-GB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9BD972-F792-EC4D-7C4F-D6C63545E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0">
                <a:solidFill>
                  <a:srgbClr val="95948B"/>
                </a:solidFill>
              </a:rPr>
              <a:t>8/ </a:t>
            </a:r>
            <a:r>
              <a:rPr lang="en-GB"/>
              <a:t>Discovery partner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42DBA2-6E05-A6D6-2ED9-DA1C5E4C9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58330">
            <a:off x="5868927" y="503583"/>
            <a:ext cx="923185" cy="9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09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1435908" y="2542881"/>
            <a:ext cx="9654726" cy="3013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the usual project budget and the co-financing rate?</a:t>
            </a: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9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43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on stairs in a building&#10;&#10;Description automatically generated">
            <a:extLst>
              <a:ext uri="{FF2B5EF4-FFF2-40B4-BE49-F238E27FC236}">
                <a16:creationId xmlns:a16="http://schemas.microsoft.com/office/drawing/2014/main" id="{087C6FD5-0D59-5286-AA43-6F63395C3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1" b="13991"/>
          <a:stretch/>
        </p:blipFill>
        <p:spPr>
          <a:xfrm>
            <a:off x="4427047" y="643467"/>
            <a:ext cx="3337905" cy="5694986"/>
          </a:xfrm>
          <a:prstGeom prst="rect">
            <a:avLst/>
          </a:prstGeom>
        </p:spPr>
      </p:pic>
      <p:pic>
        <p:nvPicPr>
          <p:cNvPr id="3" name="Picture 2" descr="A screenshot of a screen shot of a building&#10;&#10;Description automatically generated">
            <a:extLst>
              <a:ext uri="{FF2B5EF4-FFF2-40B4-BE49-F238E27FC236}">
                <a16:creationId xmlns:a16="http://schemas.microsoft.com/office/drawing/2014/main" id="{AA990DBB-333B-1FB5-8A00-AD60FC15B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34" b="24660"/>
          <a:stretch/>
        </p:blipFill>
        <p:spPr>
          <a:xfrm>
            <a:off x="8391015" y="1339850"/>
            <a:ext cx="3382536" cy="4178300"/>
          </a:xfrm>
          <a:prstGeom prst="rect">
            <a:avLst/>
          </a:prstGeom>
        </p:spPr>
      </p:pic>
      <p:pic>
        <p:nvPicPr>
          <p:cNvPr id="5" name="Picture 4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8F9DE293-BC38-D09D-9BF4-5FD8DB000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23" b="18518"/>
          <a:stretch/>
        </p:blipFill>
        <p:spPr>
          <a:xfrm>
            <a:off x="632003" y="1054100"/>
            <a:ext cx="3168981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3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497" y="145413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0">
                <a:solidFill>
                  <a:srgbClr val="95948B"/>
                </a:solidFill>
              </a:rPr>
              <a:t>9/ Projects </a:t>
            </a:r>
            <a:r>
              <a:rPr lang="en-GB" sz="4000"/>
              <a:t>funding</a:t>
            </a:r>
            <a:endParaRPr lang="en-GB" sz="4000" b="0">
              <a:solidFill>
                <a:srgbClr val="95948B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18271"/>
              </p:ext>
            </p:extLst>
          </p:nvPr>
        </p:nvGraphicFramePr>
        <p:xfrm>
          <a:off x="848005" y="1470976"/>
          <a:ext cx="10813775" cy="4012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9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4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Co-financing</a:t>
                      </a:r>
                      <a:r>
                        <a:rPr lang="en-GB" sz="2400" b="1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rates</a:t>
                      </a:r>
                      <a:endParaRPr lang="en-GB" sz="2400" b="1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According to legal status or location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0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80% Interreg fund*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Public or public equivalent from</a:t>
                      </a:r>
                      <a:r>
                        <a:rPr lang="en-GB" sz="2400" baseline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the EU &amp; 7 candidate countries*</a:t>
                      </a:r>
                      <a:endParaRPr lang="en-GB" sz="24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70% Interreg fund*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Private</a:t>
                      </a:r>
                      <a:r>
                        <a:rPr lang="en-GB" sz="2400" baseline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non-profit from the EU &amp; 7 candidate countries*</a:t>
                      </a:r>
                      <a:endParaRPr lang="en-GB" sz="24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50% Norwegian fund</a:t>
                      </a:r>
                      <a:endParaRPr lang="en-GB" sz="20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Public,</a:t>
                      </a:r>
                      <a:r>
                        <a:rPr lang="en-GB" sz="2000" baseline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public equivalent and private non-profit from Norway (NO)</a:t>
                      </a:r>
                      <a:endParaRPr lang="en-GB" sz="20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Swiss fund</a:t>
                      </a:r>
                      <a:endParaRPr lang="en-GB" sz="20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Public,</a:t>
                      </a:r>
                      <a:r>
                        <a:rPr lang="en-GB" sz="2000" baseline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public equivalent and private non-profit from Switzerland (CH)</a:t>
                      </a:r>
                      <a:endParaRPr lang="en-GB" sz="20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715A2B-DB95-2591-970B-4C7E2AC9A63E}"/>
              </a:ext>
            </a:extLst>
          </p:cNvPr>
          <p:cNvSpPr txBox="1"/>
          <p:nvPr/>
        </p:nvSpPr>
        <p:spPr>
          <a:xfrm>
            <a:off x="9038433" y="5518106"/>
            <a:ext cx="262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Subject to revised CP approval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9759F7D-6246-A15F-83E0-C80CD9DE6B1D}"/>
              </a:ext>
            </a:extLst>
          </p:cNvPr>
          <p:cNvSpPr txBox="1">
            <a:spLocks/>
          </p:cNvSpPr>
          <p:nvPr/>
        </p:nvSpPr>
        <p:spPr>
          <a:xfrm>
            <a:off x="755107" y="5881048"/>
            <a:ext cx="10906673" cy="572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Average Interreg fund budget per project: </a:t>
            </a:r>
            <a:r>
              <a:rPr lang="en-US" b="1">
                <a:latin typeface="Open Sans"/>
                <a:ea typeface="Open Sans"/>
                <a:cs typeface="Open Sans"/>
              </a:rPr>
              <a:t>MEUR 1.4  </a:t>
            </a:r>
          </a:p>
        </p:txBody>
      </p:sp>
    </p:spTree>
    <p:extLst>
      <p:ext uri="{BB962C8B-B14F-4D97-AF65-F5344CB8AC3E}">
        <p14:creationId xmlns:p14="http://schemas.microsoft.com/office/powerpoint/2010/main" val="2532846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2E01D-2E2B-762E-F90D-D04E14203AD4}"/>
              </a:ext>
            </a:extLst>
          </p:cNvPr>
          <p:cNvSpPr txBox="1"/>
          <p:nvPr/>
        </p:nvSpPr>
        <p:spPr>
          <a:xfrm>
            <a:off x="988134" y="2767208"/>
            <a:ext cx="10078933" cy="3124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costs are covered in projects?</a:t>
            </a: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6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74C20-469E-3AAF-2448-859DE039F32A}"/>
              </a:ext>
            </a:extLst>
          </p:cNvPr>
          <p:cNvSpPr txBox="1"/>
          <p:nvPr/>
        </p:nvSpPr>
        <p:spPr>
          <a:xfrm>
            <a:off x="3850010" y="1098222"/>
            <a:ext cx="4826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QUESTION 10</a:t>
            </a:r>
            <a:r>
              <a:rPr lang="en-US" sz="4800" b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A74B10-EED9-40D0-A063-4897CF36C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1361"/>
            <a:ext cx="10515600" cy="84623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000" b="1">
                <a:ea typeface="Open Sans" panose="020B0606030504020204" pitchFamily="34" charset="0"/>
                <a:cs typeface="Open Sans" panose="020B0606030504020204" pitchFamily="34" charset="0"/>
              </a:rPr>
              <a:t>Plus</a:t>
            </a:r>
            <a:r>
              <a:rPr lang="en-GB" sz="3200" b="1"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-34290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GB" sz="4000" b="0">
                <a:ea typeface="Open Sans" panose="020B0606030504020204" pitchFamily="34" charset="0"/>
                <a:cs typeface="Open Sans" panose="020B0606030504020204" pitchFamily="34" charset="0"/>
              </a:rPr>
              <a:t>Simplified reporting, faster payments to projects</a:t>
            </a:r>
            <a:endParaRPr lang="en-US" sz="4000" b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GB" sz="4000" b="0">
                <a:ea typeface="Open Sans" panose="020B0606030504020204" pitchFamily="34" charset="0"/>
                <a:cs typeface="Open Sans" panose="020B0606030504020204" pitchFamily="34" charset="0"/>
              </a:rPr>
              <a:t>Less control (sampling, risk-based verifications)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31AC2-E62C-4D3C-808A-47E74D7B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703"/>
            <a:ext cx="10515600" cy="1325563"/>
          </a:xfrm>
        </p:spPr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10/ </a:t>
            </a:r>
            <a:r>
              <a:rPr lang="en-US"/>
              <a:t>Costs &amp; simplified </a:t>
            </a:r>
            <a:r>
              <a:rPr lang="en-US" b="0">
                <a:solidFill>
                  <a:srgbClr val="95948B"/>
                </a:solidFill>
              </a:rPr>
              <a:t>financial rules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74138B9-2635-4B73-962E-E4A8F6DAB1A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27266"/>
          <a:ext cx="10515600" cy="38034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3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2408">
                  <a:extLst>
                    <a:ext uri="{9D8B030D-6E8A-4147-A177-3AD203B41FA5}">
                      <a16:colId xmlns:a16="http://schemas.microsoft.com/office/drawing/2014/main" val="2106258018"/>
                    </a:ext>
                  </a:extLst>
                </a:gridCol>
              </a:tblGrid>
              <a:tr h="433113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 categories</a:t>
                      </a:r>
                      <a:endParaRPr lang="en-US" sz="24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Simplification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433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Preparation costs</a:t>
                      </a:r>
                      <a:endParaRPr lang="en-GB" sz="20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Lump sum €17,500 </a:t>
                      </a:r>
                      <a:endParaRPr lang="en-US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12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Staff</a:t>
                      </a:r>
                      <a:endParaRPr lang="en-US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Fixed % of the real gross employment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7182345"/>
                  </a:ext>
                </a:extLst>
              </a:tr>
              <a:tr h="4434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Office &amp; administration</a:t>
                      </a:r>
                      <a:endParaRPr lang="en-GB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Flat rate of 15% of staff costs</a:t>
                      </a:r>
                      <a:endParaRPr lang="en-US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0683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Travel &amp; accommodation</a:t>
                      </a:r>
                      <a:endParaRPr lang="en-US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Flat rate of 15% of staff costs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(real cost reporting only in specific justified cases)</a:t>
                      </a:r>
                      <a:endParaRPr lang="en-US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3622060"/>
                  </a:ext>
                </a:extLst>
              </a:tr>
              <a:tr h="44343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External Expertise and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20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188091"/>
                  </a:ext>
                </a:extLst>
              </a:tr>
              <a:tr h="44732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Equipment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Office equipment or limited to pilots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674113"/>
                  </a:ext>
                </a:extLst>
              </a:tr>
              <a:tr h="44343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Infrastructure and 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noProof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 pilots only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9152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496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434340" y="1740626"/>
            <a:ext cx="11069402" cy="2526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Any lessons learnt?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>
              <a:solidFill>
                <a:schemeClr val="tx1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7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676015-590F-4ED9-A343-71AC9BA6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57" y="153615"/>
            <a:ext cx="10515600" cy="1325563"/>
          </a:xfrm>
        </p:spPr>
        <p:txBody>
          <a:bodyPr/>
          <a:lstStyle/>
          <a:p>
            <a:r>
              <a:rPr lang="en-US"/>
              <a:t>Lessons learned </a:t>
            </a:r>
            <a:r>
              <a:rPr lang="en-US" b="0">
                <a:solidFill>
                  <a:srgbClr val="8C8B82"/>
                </a:solidFill>
              </a:rPr>
              <a:t>from previous calls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C0D1E8B-8DA0-BB05-C45E-887031412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66" y="2369038"/>
            <a:ext cx="10668268" cy="335961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b="0">
                <a:latin typeface="Open Sans"/>
                <a:ea typeface="Open Sans"/>
                <a:cs typeface="Open Sans"/>
              </a:rPr>
              <a:t>Ensure at least one </a:t>
            </a:r>
            <a:r>
              <a:rPr lang="en-US" sz="2400">
                <a:latin typeface="Open Sans"/>
                <a:ea typeface="Open Sans"/>
                <a:cs typeface="Open Sans"/>
              </a:rPr>
              <a:t>Investment for growth &amp; jobs</a:t>
            </a:r>
            <a:r>
              <a:rPr lang="en-US" sz="2400" b="0">
                <a:latin typeface="Open Sans"/>
                <a:ea typeface="Open Sans"/>
                <a:cs typeface="Open Sans"/>
              </a:rPr>
              <a:t> goal programme is addressed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b="0">
                <a:latin typeface="Open Sans"/>
                <a:ea typeface="Open Sans"/>
                <a:cs typeface="Open Sans"/>
              </a:rPr>
              <a:t>Check the </a:t>
            </a:r>
            <a:r>
              <a:rPr lang="en-US" sz="2400">
                <a:latin typeface="Open Sans"/>
                <a:ea typeface="Open Sans"/>
                <a:cs typeface="Open Sans"/>
              </a:rPr>
              <a:t>‘Policy responsible authority’ </a:t>
            </a:r>
            <a:r>
              <a:rPr lang="en-US" sz="2400" b="0">
                <a:latin typeface="Open Sans"/>
                <a:ea typeface="Open Sans"/>
                <a:cs typeface="Open Sans"/>
              </a:rPr>
              <a:t>status of the organisations involved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b="0">
                <a:latin typeface="Open Sans"/>
                <a:ea typeface="Open Sans"/>
                <a:cs typeface="Open Sans"/>
              </a:rPr>
              <a:t>Don’t wait for the last minute to prepared documents (e.g., declarations)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6411C7-FF32-CA5F-1E62-852C62C6A19C}"/>
              </a:ext>
            </a:extLst>
          </p:cNvPr>
          <p:cNvSpPr txBox="1">
            <a:spLocks/>
          </p:cNvSpPr>
          <p:nvPr/>
        </p:nvSpPr>
        <p:spPr>
          <a:xfrm>
            <a:off x="4961122" y="1632793"/>
            <a:ext cx="1910471" cy="429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  <a:highlight>
                  <a:srgbClr val="000000"/>
                </a:highlight>
              </a:rPr>
              <a:t>Eligibility</a:t>
            </a:r>
            <a:endParaRPr lang="en-US" sz="2400" b="0"/>
          </a:p>
        </p:txBody>
      </p:sp>
    </p:spTree>
    <p:extLst>
      <p:ext uri="{BB962C8B-B14F-4D97-AF65-F5344CB8AC3E}">
        <p14:creationId xmlns:p14="http://schemas.microsoft.com/office/powerpoint/2010/main" val="178436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676015-590F-4ED9-A343-71AC9BA6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58" y="0"/>
            <a:ext cx="10515600" cy="1325563"/>
          </a:xfrm>
        </p:spPr>
        <p:txBody>
          <a:bodyPr/>
          <a:lstStyle/>
          <a:p>
            <a:r>
              <a:rPr lang="en-US"/>
              <a:t>Lessons learned </a:t>
            </a:r>
            <a:r>
              <a:rPr lang="en-US" b="0">
                <a:solidFill>
                  <a:srgbClr val="8C8B82"/>
                </a:solidFill>
              </a:rPr>
              <a:t>from previous calls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833F46D-B018-3F1D-E713-45D483E1347D}"/>
              </a:ext>
            </a:extLst>
          </p:cNvPr>
          <p:cNvSpPr txBox="1">
            <a:spLocks/>
          </p:cNvSpPr>
          <p:nvPr/>
        </p:nvSpPr>
        <p:spPr>
          <a:xfrm>
            <a:off x="3992143" y="1200279"/>
            <a:ext cx="4524290" cy="64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  <a:highlight>
                  <a:srgbClr val="000000"/>
                </a:highlight>
              </a:rPr>
              <a:t>Quality assessment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endParaRPr lang="en-US" sz="2600" b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C64FFEE-5EB8-FA52-8FE6-132A38115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58" y="1947231"/>
            <a:ext cx="11301529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Bef>
                <a:spcPts val="1800"/>
              </a:spcBef>
            </a:pPr>
            <a:r>
              <a:rPr lang="en-US"/>
              <a:t>Partnership </a:t>
            </a:r>
            <a:r>
              <a:rPr lang="en-US" b="0"/>
              <a:t>is key</a:t>
            </a:r>
          </a:p>
          <a:p>
            <a:pPr lvl="1">
              <a:spcBef>
                <a:spcPts val="1200"/>
              </a:spcBef>
            </a:pPr>
            <a:r>
              <a:rPr lang="en-US"/>
              <a:t>Go beyond transnational areas </a:t>
            </a:r>
            <a:r>
              <a:rPr lang="en-US" sz="2200"/>
              <a:t>(e.g., MED programmes covers 4 out of 5 areas)</a:t>
            </a:r>
          </a:p>
          <a:p>
            <a:pPr lvl="1">
              <a:spcBef>
                <a:spcPts val="1200"/>
              </a:spcBef>
            </a:pPr>
            <a:r>
              <a:rPr lang="en-US"/>
              <a:t>Propose balanced partnership </a:t>
            </a:r>
            <a:r>
              <a:rPr lang="en-US" sz="2200"/>
              <a:t>(countries, mix between more and less advanced)</a:t>
            </a:r>
          </a:p>
          <a:p>
            <a:pPr lvl="1">
              <a:spcBef>
                <a:spcPts val="1200"/>
              </a:spcBef>
            </a:pPr>
            <a:r>
              <a:rPr lang="en-US"/>
              <a:t>Demonstrate policy relevance</a:t>
            </a:r>
          </a:p>
          <a:p>
            <a:pPr>
              <a:spcBef>
                <a:spcPts val="1800"/>
              </a:spcBef>
            </a:pPr>
            <a:r>
              <a:rPr lang="en-US" b="0"/>
              <a:t>Quality of </a:t>
            </a:r>
            <a:r>
              <a:rPr lang="en-US"/>
              <a:t>results</a:t>
            </a:r>
          </a:p>
          <a:p>
            <a:pPr lvl="1">
              <a:spcBef>
                <a:spcPts val="1200"/>
              </a:spcBef>
            </a:pPr>
            <a:r>
              <a:rPr lang="en-US"/>
              <a:t>Demonstrate the innovative character (especially when partners come back)</a:t>
            </a:r>
          </a:p>
          <a:p>
            <a:pPr lvl="1">
              <a:spcBef>
                <a:spcPts val="1200"/>
              </a:spcBef>
            </a:pPr>
            <a:r>
              <a:rPr lang="en-US"/>
              <a:t>Clarify the expected policy improvements</a:t>
            </a:r>
          </a:p>
          <a:p>
            <a:pPr>
              <a:spcBef>
                <a:spcPts val="2400"/>
              </a:spcBef>
            </a:pPr>
            <a:r>
              <a:rPr lang="en-US" b="0"/>
              <a:t>Justify when </a:t>
            </a:r>
            <a:r>
              <a:rPr lang="en-US"/>
              <a:t>programme recommendations </a:t>
            </a:r>
            <a:r>
              <a:rPr lang="en-US" b="0"/>
              <a:t>are not followed</a:t>
            </a:r>
          </a:p>
        </p:txBody>
      </p:sp>
    </p:spTree>
    <p:extLst>
      <p:ext uri="{BB962C8B-B14F-4D97-AF65-F5344CB8AC3E}">
        <p14:creationId xmlns:p14="http://schemas.microsoft.com/office/powerpoint/2010/main" val="3656947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452384" y="1659761"/>
            <a:ext cx="11323320" cy="2259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Next steps towards projects</a:t>
            </a:r>
            <a:r>
              <a:rPr lang="en-US" sz="4000" b="1">
                <a:solidFill>
                  <a:schemeClr val="tx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Ilaria Piazza,</a:t>
            </a:r>
            <a:r>
              <a:rPr lang="en-US" sz="2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Interreg Europe</a:t>
            </a: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75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7B65EA-2AC3-82C1-A692-4A7D1D9D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en-US" sz="3600">
                <a:ea typeface="Open Sans" panose="020B0606030504020204" pitchFamily="34" charset="0"/>
                <a:cs typeface="Open Sans" panose="020B0606030504020204" pitchFamily="34" charset="0"/>
              </a:rPr>
              <a:t> assistance </a:t>
            </a:r>
            <a:r>
              <a:rPr lang="en-US" sz="3600" b="0">
                <a:solidFill>
                  <a:srgbClr val="7977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online tools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683680-BA42-4AFF-7E4A-87D0D55A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956" y="4297336"/>
            <a:ext cx="1571844" cy="371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59ABFF-C425-122B-6A2E-45A4F5660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956" y="2622484"/>
            <a:ext cx="1571844" cy="371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B3418-FAFC-01D0-F0EB-256964051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41" y="1973729"/>
            <a:ext cx="10605478" cy="44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74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DB7B99-3350-4B56-BBBB-05AE7FB42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56206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/>
              <a:t>Programme manual</a:t>
            </a:r>
          </a:p>
          <a:p>
            <a:pPr>
              <a:lnSpc>
                <a:spcPct val="150000"/>
              </a:lnSpc>
            </a:pPr>
            <a:r>
              <a:rPr lang="en-US"/>
              <a:t>Third call documents</a:t>
            </a:r>
          </a:p>
          <a:p>
            <a:pPr lvl="1">
              <a:lnSpc>
                <a:spcPct val="150000"/>
              </a:lnSpc>
            </a:pPr>
            <a:r>
              <a:rPr lang="en-US" b="0"/>
              <a:t>Terms of reference</a:t>
            </a:r>
          </a:p>
          <a:p>
            <a:pPr lvl="1">
              <a:lnSpc>
                <a:spcPct val="150000"/>
              </a:lnSpc>
            </a:pPr>
            <a:r>
              <a:rPr lang="en-US"/>
              <a:t>Application form and declaration template</a:t>
            </a:r>
          </a:p>
          <a:p>
            <a:pPr>
              <a:lnSpc>
                <a:spcPct val="150000"/>
              </a:lnSpc>
            </a:pPr>
            <a:r>
              <a:rPr lang="en-US"/>
              <a:t>Website</a:t>
            </a:r>
            <a:r>
              <a:rPr lang="en-US" b="0"/>
              <a:t> (FAQ, questions form, contact form)</a:t>
            </a:r>
          </a:p>
          <a:p>
            <a:pPr>
              <a:lnSpc>
                <a:spcPct val="150000"/>
              </a:lnSpc>
            </a:pPr>
            <a:r>
              <a:rPr lang="en-US"/>
              <a:t>Points of contact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D789CF-6FDF-444F-828B-E79D95CA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Programme</a:t>
            </a:r>
            <a:r>
              <a:rPr lang="en-US"/>
              <a:t> assistance </a:t>
            </a:r>
            <a:r>
              <a:rPr lang="en-US" b="0">
                <a:solidFill>
                  <a:srgbClr val="95948B"/>
                </a:solidFill>
              </a:rPr>
              <a:t>- other tools</a:t>
            </a:r>
          </a:p>
        </p:txBody>
      </p:sp>
    </p:spTree>
    <p:extLst>
      <p:ext uri="{BB962C8B-B14F-4D97-AF65-F5344CB8AC3E}">
        <p14:creationId xmlns:p14="http://schemas.microsoft.com/office/powerpoint/2010/main" val="2385710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8E11AC5-0331-597F-0CDA-852A5242C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Info days</a:t>
            </a:r>
            <a:endParaRPr lang="en-GB" sz="2000" b="0">
              <a:solidFill>
                <a:schemeClr val="bg1"/>
              </a:solidFill>
              <a:highlight>
                <a:srgbClr val="000000"/>
              </a:highlight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GB" sz="1800">
                <a:ea typeface="Open Sans" panose="020B0606030504020204" pitchFamily="34" charset="0"/>
                <a:cs typeface="Open Sans" panose="020B0606030504020204" pitchFamily="34" charset="0"/>
              </a:rPr>
              <a:t>Various dates </a:t>
            </a:r>
            <a:r>
              <a:rPr lang="en-GB" sz="1800" b="1">
                <a:ea typeface="Open Sans" panose="020B0606030504020204" pitchFamily="34" charset="0"/>
                <a:cs typeface="Open Sans" panose="020B0606030504020204" pitchFamily="34" charset="0"/>
              </a:rPr>
              <a:t>across Europe</a:t>
            </a:r>
            <a:endParaRPr lang="en-GB" sz="180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2000" b="0">
                <a:solidFill>
                  <a:schemeClr val="bg1"/>
                </a:solidFill>
                <a:highlight>
                  <a:srgbClr val="000000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Online</a:t>
            </a:r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 Q&amp;A sessions</a:t>
            </a:r>
            <a:endParaRPr lang="en-GB" sz="2000" b="0">
              <a:solidFill>
                <a:schemeClr val="bg1"/>
              </a:solidFill>
              <a:highlight>
                <a:srgbClr val="000000"/>
              </a:highlight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GB" sz="1800">
                <a:ea typeface="Open Sans" panose="020B0606030504020204" pitchFamily="34" charset="0"/>
                <a:cs typeface="Open Sans" panose="020B0606030504020204" pitchFamily="34" charset="0"/>
              </a:rPr>
              <a:t>5 Apr, 26 Apr, 17 May, 31 May: </a:t>
            </a:r>
            <a:r>
              <a:rPr lang="en-GB" sz="1800" b="1">
                <a:ea typeface="Open Sans" panose="020B0606030504020204" pitchFamily="34" charset="0"/>
                <a:cs typeface="Open Sans" panose="020B0606030504020204" pitchFamily="34" charset="0"/>
              </a:rPr>
              <a:t>Q&amp;A sessions </a:t>
            </a:r>
            <a:r>
              <a:rPr lang="en-GB" sz="1800">
                <a:ea typeface="Open Sans" panose="020B0606030504020204" pitchFamily="34" charset="0"/>
                <a:cs typeface="Open Sans" panose="020B0606030504020204" pitchFamily="34" charset="0"/>
              </a:rPr>
              <a:t>(at 10:00 AM/CEST)</a:t>
            </a:r>
            <a:endParaRPr lang="en-GB" sz="2000">
              <a:solidFill>
                <a:schemeClr val="bg1"/>
              </a:solidFill>
              <a:highlight>
                <a:srgbClr val="000000"/>
              </a:highlight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Lead applicant</a:t>
            </a:r>
            <a:r>
              <a:rPr lang="en-GB" sz="2000" b="0">
                <a:solidFill>
                  <a:schemeClr val="bg1"/>
                </a:solidFill>
                <a:highlight>
                  <a:srgbClr val="000000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 webinar week</a:t>
            </a: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GB" sz="1800">
                <a:ea typeface="Open Sans" panose="020B0606030504020204" pitchFamily="34" charset="0"/>
                <a:cs typeface="Open Sans" panose="020B0606030504020204" pitchFamily="34" charset="0"/>
              </a:rPr>
              <a:t>15-18 Apr: </a:t>
            </a:r>
            <a:r>
              <a:rPr lang="en-GB" sz="1800" b="1">
                <a:ea typeface="Open Sans" panose="020B0606030504020204" pitchFamily="34" charset="0"/>
                <a:cs typeface="Open Sans" panose="020B0606030504020204" pitchFamily="34" charset="0"/>
              </a:rPr>
              <a:t>Webinar series on project development </a:t>
            </a:r>
            <a:r>
              <a:rPr lang="en-GB" sz="1800">
                <a:ea typeface="Open Sans" panose="020B0606030504020204" pitchFamily="34" charset="0"/>
                <a:cs typeface="Open Sans" panose="020B0606030504020204" pitchFamily="34" charset="0"/>
              </a:rPr>
              <a:t>(at 10:00 AM/CEST)</a:t>
            </a:r>
            <a:endParaRPr lang="en-GB" sz="20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7B65EA-2AC3-82C1-A692-4A7D1D9D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en-US" sz="3600">
                <a:ea typeface="Open Sans" panose="020B0606030504020204" pitchFamily="34" charset="0"/>
                <a:cs typeface="Open Sans" panose="020B0606030504020204" pitchFamily="34" charset="0"/>
              </a:rPr>
              <a:t> assistance </a:t>
            </a:r>
            <a:r>
              <a:rPr lang="en-US" sz="3600" b="0">
                <a:solidFill>
                  <a:srgbClr val="7977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events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FB9CEA-C636-AB86-83C4-C4F643241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5441">
            <a:off x="9029190" y="564694"/>
            <a:ext cx="2178586" cy="23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9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434340" y="1740627"/>
            <a:ext cx="11323320" cy="2259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Interreg Europe in a nutshell</a:t>
            </a:r>
            <a:r>
              <a:rPr lang="en-US" sz="4000" b="1">
                <a:solidFill>
                  <a:schemeClr val="tx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>
              <a:solidFill>
                <a:schemeClr val="tx1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Magda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Anagnostou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 Europe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Jason Martinez</a:t>
            </a:r>
            <a:r>
              <a:rPr lang="en-US" sz="2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 Europe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07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86DAA-1728-5B61-A4F1-B48A4867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solidFill>
                  <a:srgbClr val="95948B"/>
                </a:solidFill>
                <a:latin typeface="Open Sans"/>
                <a:ea typeface="Open Sans"/>
                <a:cs typeface="Open Sans"/>
              </a:rPr>
              <a:t>Keep up with </a:t>
            </a:r>
            <a:r>
              <a:rPr lang="en-GB">
                <a:latin typeface="Open Sans"/>
                <a:ea typeface="Open Sans"/>
                <a:cs typeface="Open Sans"/>
              </a:rPr>
              <a:t>our news</a:t>
            </a:r>
            <a:endParaRPr lang="en-GB">
              <a:ea typeface="Open Sans"/>
              <a:cs typeface="Open San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8E11AC5-0331-597F-0CDA-852A5242C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3774"/>
            <a:ext cx="112730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GB" b="0">
                <a:latin typeface="Open Sans"/>
                <a:ea typeface="Open Sans"/>
                <a:cs typeface="Open Sans"/>
              </a:rPr>
              <a:t>Join our </a:t>
            </a:r>
            <a:r>
              <a:rPr lang="en-GB">
                <a:latin typeface="Open Sans"/>
                <a:ea typeface="Open Sans"/>
                <a:cs typeface="Open Sans"/>
              </a:rPr>
              <a:t>online community</a:t>
            </a:r>
            <a:endParaRPr lang="en-GB">
              <a:ea typeface="Open Sans"/>
              <a:cs typeface="Open Sans"/>
            </a:endParaRPr>
          </a:p>
          <a:p>
            <a:pPr marL="457200" lvl="1" indent="0">
              <a:lnSpc>
                <a:spcPct val="150000"/>
              </a:lnSpc>
              <a:spcBef>
                <a:spcPts val="3000"/>
              </a:spcBef>
              <a:buNone/>
            </a:pPr>
            <a:r>
              <a:rPr lang="en-GB" b="0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www.interregeurope.eu/</a:t>
            </a:r>
            <a:r>
              <a:rPr lang="en-GB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user</a:t>
            </a:r>
            <a:r>
              <a:rPr lang="en-GB" b="0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</a:t>
            </a:r>
            <a:r>
              <a:rPr lang="en-GB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</a:t>
            </a:r>
            <a:endParaRPr lang="en-GB">
              <a:solidFill>
                <a:schemeClr val="bg1"/>
              </a:solidFill>
              <a:ea typeface="Open Sans"/>
              <a:cs typeface="Open Sans"/>
            </a:endParaRP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GB" b="0">
                <a:latin typeface="Open Sans"/>
                <a:ea typeface="Open Sans"/>
                <a:cs typeface="Open Sans"/>
              </a:rPr>
              <a:t>Sign up to our </a:t>
            </a:r>
            <a:r>
              <a:rPr lang="en-GB">
                <a:latin typeface="Open Sans"/>
                <a:ea typeface="Open Sans"/>
                <a:cs typeface="Open Sans"/>
              </a:rPr>
              <a:t>newsletter</a:t>
            </a:r>
          </a:p>
          <a:p>
            <a:pPr marL="457200" lvl="1" indent="0">
              <a:lnSpc>
                <a:spcPct val="150000"/>
              </a:lnSpc>
              <a:spcBef>
                <a:spcPts val="3000"/>
              </a:spcBef>
              <a:buNone/>
            </a:pPr>
            <a:r>
              <a:rPr lang="en-GB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www.interregeurope.eu/#block-newsletterblock</a:t>
            </a:r>
            <a:r>
              <a:rPr lang="en-GB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6762398D-DB66-65C4-B00E-0D0B25232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1515" y="1258160"/>
            <a:ext cx="2689347" cy="25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0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D81A99-A9DC-448A-95DF-4483F5DA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47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12 weeks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0">
                <a:latin typeface="Open Sans"/>
                <a:ea typeface="Open Sans"/>
                <a:cs typeface="Open Sans"/>
              </a:rPr>
              <a:t>Opening:	</a:t>
            </a:r>
            <a:r>
              <a:rPr lang="en-US" sz="2400">
                <a:latin typeface="Open Sans"/>
                <a:ea typeface="Open Sans"/>
                <a:cs typeface="Open Sans"/>
              </a:rPr>
              <a:t>20 March 2024 </a:t>
            </a:r>
            <a:endParaRPr lang="en-US" sz="2400" b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0">
                <a:latin typeface="Open Sans"/>
                <a:ea typeface="Open Sans"/>
                <a:cs typeface="Open Sans"/>
              </a:rPr>
              <a:t>Closing: 	</a:t>
            </a:r>
            <a:r>
              <a:rPr lang="en-US" sz="2400">
                <a:latin typeface="Open Sans"/>
                <a:ea typeface="Open Sans"/>
                <a:cs typeface="Open Sans"/>
              </a:rPr>
              <a:t>7 June 2024 at 12:00/noon CEST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0">
                <a:latin typeface="Open Sans"/>
                <a:ea typeface="Open Sans"/>
                <a:cs typeface="Open Sans"/>
              </a:rPr>
              <a:t>Decision: 	</a:t>
            </a:r>
            <a:r>
              <a:rPr lang="en-US" sz="2400">
                <a:latin typeface="Open Sans"/>
                <a:ea typeface="Open Sans"/>
                <a:cs typeface="Open Sans"/>
              </a:rPr>
              <a:t>end of 2024</a:t>
            </a:r>
            <a:endParaRPr lang="en-US" sz="2400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D6A2D-B354-45CE-9AF8-D8C70BA8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Third </a:t>
            </a:r>
            <a:r>
              <a:rPr lang="en-US"/>
              <a:t>call</a:t>
            </a: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3EBD8D-7EA0-8D71-CF5C-2EE66EFF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E1DE99-60E4-05E9-BD91-15AD2C0A76EB}"/>
              </a:ext>
            </a:extLst>
          </p:cNvPr>
          <p:cNvSpPr txBox="1"/>
          <p:nvPr/>
        </p:nvSpPr>
        <p:spPr>
          <a:xfrm>
            <a:off x="7905820" y="3231241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topics 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3C9C9-0D7E-64EE-216A-5097CF64B39A}"/>
              </a:ext>
            </a:extLst>
          </p:cNvPr>
          <p:cNvSpPr txBox="1"/>
          <p:nvPr/>
        </p:nvSpPr>
        <p:spPr>
          <a:xfrm>
            <a:off x="7905820" y="2664964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pack available</a:t>
            </a:r>
          </a:p>
        </p:txBody>
      </p:sp>
    </p:spTree>
    <p:extLst>
      <p:ext uri="{BB962C8B-B14F-4D97-AF65-F5344CB8AC3E}">
        <p14:creationId xmlns:p14="http://schemas.microsoft.com/office/powerpoint/2010/main" val="2260021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434340" y="1740627"/>
            <a:ext cx="11323320" cy="2259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Thank you!</a:t>
            </a:r>
            <a:r>
              <a:rPr lang="en-US" sz="8000" b="1">
                <a:solidFill>
                  <a:schemeClr val="tx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35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/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7561" y="5379652"/>
            <a:ext cx="4558639" cy="1002901"/>
          </a:xfrm>
          <a:custGeom>
            <a:avLst/>
            <a:gdLst/>
            <a:ahLst/>
            <a:cxnLst/>
            <a:rect l="l" t="t" r="r" b="b"/>
            <a:pathLst>
              <a:path w="6837958" h="1504351">
                <a:moveTo>
                  <a:pt x="0" y="0"/>
                </a:moveTo>
                <a:lnTo>
                  <a:pt x="6837958" y="0"/>
                </a:lnTo>
                <a:lnTo>
                  <a:pt x="683795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7" name="Group 7"/>
          <p:cNvGrpSpPr/>
          <p:nvPr/>
        </p:nvGrpSpPr>
        <p:grpSpPr>
          <a:xfrm>
            <a:off x="1007027" y="1028886"/>
            <a:ext cx="6747021" cy="1378728"/>
            <a:chOff x="0" y="0"/>
            <a:chExt cx="1915877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5877" cy="391502"/>
            </a:xfrm>
            <a:custGeom>
              <a:avLst/>
              <a:gdLst/>
              <a:ahLst/>
              <a:cxnLst/>
              <a:rect l="l" t="t" r="r" b="b"/>
              <a:pathLst>
                <a:path w="1915877" h="391502">
                  <a:moveTo>
                    <a:pt x="0" y="0"/>
                  </a:moveTo>
                  <a:lnTo>
                    <a:pt x="1915877" y="0"/>
                  </a:lnTo>
                  <a:lnTo>
                    <a:pt x="1915877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0046" y="1146547"/>
            <a:ext cx="7133503" cy="111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86"/>
              </a:lnSpc>
            </a:pPr>
            <a:r>
              <a:rPr lang="en-US" sz="7400" b="1">
                <a:solidFill>
                  <a:srgbClr val="FFFFFF"/>
                </a:solidFill>
                <a:latin typeface="Open Sans ExtraBold"/>
                <a:ea typeface="Open Sans"/>
                <a:cs typeface="Open Sans"/>
              </a:rPr>
              <a:t>Europe, let's </a:t>
            </a:r>
            <a:endParaRPr lang="en-US" sz="7400" b="1">
              <a:solidFill>
                <a:srgbClr val="FFFFFF"/>
              </a:solidFill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07027" y="2614361"/>
            <a:ext cx="6092240" cy="1456183"/>
            <a:chOff x="0" y="0"/>
            <a:chExt cx="1729946" cy="413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9946" cy="413496"/>
            </a:xfrm>
            <a:custGeom>
              <a:avLst/>
              <a:gdLst/>
              <a:ahLst/>
              <a:cxnLst/>
              <a:rect l="l" t="t" r="r" b="b"/>
              <a:pathLst>
                <a:path w="1729946" h="413496">
                  <a:moveTo>
                    <a:pt x="0" y="0"/>
                  </a:moveTo>
                  <a:lnTo>
                    <a:pt x="1729946" y="0"/>
                  </a:lnTo>
                  <a:lnTo>
                    <a:pt x="1729946" y="413496"/>
                  </a:lnTo>
                  <a:lnTo>
                    <a:pt x="0" y="413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46916" y="2630321"/>
            <a:ext cx="6233690" cy="124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98"/>
              </a:lnSpc>
            </a:pPr>
            <a:r>
              <a:rPr lang="en-US" sz="7400" b="1">
                <a:solidFill>
                  <a:srgbClr val="FFFFFF"/>
                </a:solidFill>
                <a:latin typeface="Open Sans ExtraBold"/>
                <a:ea typeface="Open Sans"/>
                <a:cs typeface="Open Sans"/>
              </a:rPr>
              <a:t>cooperate!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7573" y="4378317"/>
            <a:ext cx="8534311" cy="539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4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</a:rPr>
              <a:t>Interregional cooperation forum</a:t>
            </a:r>
          </a:p>
        </p:txBody>
      </p:sp>
    </p:spTree>
    <p:extLst>
      <p:ext uri="{BB962C8B-B14F-4D97-AF65-F5344CB8AC3E}">
        <p14:creationId xmlns:p14="http://schemas.microsoft.com/office/powerpoint/2010/main" val="30079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8D31075-E578-EA29-0C9A-28E7FB6D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Interreg</a:t>
            </a:r>
            <a:r>
              <a:rPr lang="en-GB" b="0"/>
              <a:t> 4 strands, 86 programmes, 10 bn EUR</a:t>
            </a:r>
            <a:endParaRPr lang="en-US" b="0"/>
          </a:p>
          <a:p>
            <a:pPr marL="0" indent="0"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US" sz="2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C713C4-04E8-4738-876B-C539F8D3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European Territorial Cooperation </a:t>
            </a:r>
            <a:r>
              <a:rPr lang="en-US" b="0">
                <a:solidFill>
                  <a:srgbClr val="95948B"/>
                </a:solidFill>
              </a:rPr>
              <a:t>(ETC)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B075D28-B1AA-4526-AE40-356BBAD9334E}"/>
              </a:ext>
            </a:extLst>
          </p:cNvPr>
          <p:cNvSpPr txBox="1">
            <a:spLocks/>
          </p:cNvSpPr>
          <p:nvPr/>
        </p:nvSpPr>
        <p:spPr>
          <a:xfrm>
            <a:off x="446958" y="2719562"/>
            <a:ext cx="10254434" cy="2811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1FEA847-DC28-D58F-BC1C-524F85D12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722" y="4084113"/>
            <a:ext cx="184731" cy="105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SzPct val="140000"/>
              <a:buFont typeface="Calibri" panose="020F050202020403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lr>
                <a:srgbClr val="0776DB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B3D7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lvl="1" defTabSz="870875">
              <a:spcBef>
                <a:spcPct val="0"/>
              </a:spcBef>
              <a:buClrTx/>
              <a:buSzTx/>
              <a:buNone/>
            </a:pPr>
            <a:br>
              <a:rPr lang="en-GB" altLang="en-US" sz="2286">
                <a:solidFill>
                  <a:srgbClr val="00316E"/>
                </a:solidFill>
                <a:latin typeface="Arial" panose="020B0604020202020204" pitchFamily="34" charset="0"/>
              </a:rPr>
            </a:br>
            <a:endParaRPr lang="en-GB" altLang="en-US" sz="2286">
              <a:solidFill>
                <a:srgbClr val="00316E"/>
              </a:solidFill>
              <a:latin typeface="Arial" panose="020B0604020202020204" pitchFamily="34" charset="0"/>
            </a:endParaRPr>
          </a:p>
          <a:p>
            <a:pPr defTabSz="870875">
              <a:spcBef>
                <a:spcPct val="0"/>
              </a:spcBef>
              <a:buClrTx/>
              <a:buSzTx/>
              <a:buNone/>
            </a:pPr>
            <a:endParaRPr lang="fr-FR" altLang="en-US" sz="1714">
              <a:solidFill>
                <a:srgbClr val="00316E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F29E06-D4C7-D2A1-A371-B01C10540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722" y="4220184"/>
            <a:ext cx="184731" cy="105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SzPct val="140000"/>
              <a:buFont typeface="Calibri" panose="020F050202020403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lr>
                <a:srgbClr val="0776DB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B3D7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lvl="1" defTabSz="870875">
              <a:spcBef>
                <a:spcPct val="0"/>
              </a:spcBef>
              <a:buClrTx/>
              <a:buSzTx/>
              <a:buNone/>
            </a:pPr>
            <a:br>
              <a:rPr lang="en-GB" altLang="en-US" sz="2286">
                <a:solidFill>
                  <a:srgbClr val="00316E"/>
                </a:solidFill>
                <a:latin typeface="Arial" panose="020B0604020202020204" pitchFamily="34" charset="0"/>
              </a:rPr>
            </a:br>
            <a:endParaRPr lang="en-GB" altLang="en-US" sz="2286">
              <a:solidFill>
                <a:srgbClr val="00316E"/>
              </a:solidFill>
              <a:latin typeface="Arial" panose="020B0604020202020204" pitchFamily="34" charset="0"/>
            </a:endParaRPr>
          </a:p>
          <a:p>
            <a:pPr defTabSz="870875">
              <a:spcBef>
                <a:spcPct val="0"/>
              </a:spcBef>
              <a:buClrTx/>
              <a:buSzTx/>
              <a:buNone/>
            </a:pPr>
            <a:endParaRPr lang="fr-FR" altLang="en-US" sz="1714">
              <a:solidFill>
                <a:srgbClr val="00316E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82B6C39-AF93-1A60-6703-777927401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722" y="3880005"/>
            <a:ext cx="184731" cy="105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SzPct val="140000"/>
              <a:buFont typeface="Calibri" panose="020F050202020403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lr>
                <a:srgbClr val="0776DB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B3D7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lvl="1" defTabSz="870875">
              <a:spcBef>
                <a:spcPct val="0"/>
              </a:spcBef>
              <a:buClrTx/>
              <a:buSzTx/>
              <a:buNone/>
            </a:pPr>
            <a:br>
              <a:rPr lang="en-GB" altLang="en-US" sz="2286">
                <a:solidFill>
                  <a:srgbClr val="00316E"/>
                </a:solidFill>
                <a:latin typeface="Arial" panose="020B0604020202020204" pitchFamily="34" charset="0"/>
              </a:rPr>
            </a:br>
            <a:endParaRPr lang="en-GB" altLang="en-US" sz="2286">
              <a:solidFill>
                <a:srgbClr val="00316E"/>
              </a:solidFill>
              <a:latin typeface="Arial" panose="020B0604020202020204" pitchFamily="34" charset="0"/>
            </a:endParaRPr>
          </a:p>
          <a:p>
            <a:pPr defTabSz="870875">
              <a:spcBef>
                <a:spcPct val="0"/>
              </a:spcBef>
              <a:buClrTx/>
              <a:buSzTx/>
              <a:buNone/>
            </a:pPr>
            <a:endParaRPr lang="fr-FR" altLang="en-US" sz="1714">
              <a:solidFill>
                <a:srgbClr val="00316E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ACA818A-D50B-1B71-6037-9097C2D95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722" y="4016076"/>
            <a:ext cx="184731" cy="105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SzPct val="140000"/>
              <a:buFont typeface="Calibri" panose="020F050202020403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lr>
                <a:srgbClr val="0776DB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B3D7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ED5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lvl="1" defTabSz="870875">
              <a:spcBef>
                <a:spcPct val="0"/>
              </a:spcBef>
              <a:buClrTx/>
              <a:buSzTx/>
              <a:buNone/>
            </a:pPr>
            <a:br>
              <a:rPr lang="en-GB" altLang="en-US" sz="2286">
                <a:solidFill>
                  <a:srgbClr val="00316E"/>
                </a:solidFill>
                <a:latin typeface="Arial" panose="020B0604020202020204" pitchFamily="34" charset="0"/>
              </a:rPr>
            </a:br>
            <a:endParaRPr lang="en-GB" altLang="en-US" sz="2286">
              <a:solidFill>
                <a:srgbClr val="00316E"/>
              </a:solidFill>
              <a:latin typeface="Arial" panose="020B0604020202020204" pitchFamily="34" charset="0"/>
            </a:endParaRPr>
          </a:p>
          <a:p>
            <a:pPr defTabSz="870875">
              <a:spcBef>
                <a:spcPct val="0"/>
              </a:spcBef>
              <a:buClrTx/>
              <a:buSzTx/>
              <a:buNone/>
            </a:pPr>
            <a:endParaRPr lang="fr-FR" altLang="en-US" sz="1714">
              <a:solidFill>
                <a:srgbClr val="00316E"/>
              </a:solidFill>
              <a:latin typeface="Arial" panose="020B0604020202020204" pitchFamily="34" charset="0"/>
            </a:endParaRP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FF9421BF-CDF3-2817-7066-8382312EEE65}"/>
              </a:ext>
            </a:extLst>
          </p:cNvPr>
          <p:cNvSpPr txBox="1">
            <a:spLocks/>
          </p:cNvSpPr>
          <p:nvPr/>
        </p:nvSpPr>
        <p:spPr>
          <a:xfrm>
            <a:off x="2672612" y="5901376"/>
            <a:ext cx="7164561" cy="64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b="0"/>
              <a:t>Each strand has its own objectives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C00B17-5475-69DD-8E83-47414245624B}"/>
              </a:ext>
            </a:extLst>
          </p:cNvPr>
          <p:cNvCxnSpPr>
            <a:cxnSpLocks/>
          </p:cNvCxnSpPr>
          <p:nvPr/>
        </p:nvCxnSpPr>
        <p:spPr>
          <a:xfrm flipH="1">
            <a:off x="9648720" y="3880005"/>
            <a:ext cx="588356" cy="29973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A408CE-2539-D86B-BCAD-8B38B0653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944262"/>
              </p:ext>
            </p:extLst>
          </p:nvPr>
        </p:nvGraphicFramePr>
        <p:xfrm>
          <a:off x="1798573" y="2602612"/>
          <a:ext cx="7720815" cy="398464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53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274">
                  <a:extLst>
                    <a:ext uri="{9D8B030D-6E8A-4147-A177-3AD203B41FA5}">
                      <a16:colId xmlns:a16="http://schemas.microsoft.com/office/drawing/2014/main" val="2045530732"/>
                    </a:ext>
                  </a:extLst>
                </a:gridCol>
                <a:gridCol w="229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1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9945">
                <a:tc>
                  <a:txBody>
                    <a:bodyPr/>
                    <a:lstStyle/>
                    <a:p>
                      <a:pPr algn="ctr"/>
                      <a:r>
                        <a:rPr lang="en-GB" sz="28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0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cross-border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algn="l" defTabSz="870875">
                        <a:defRPr/>
                      </a:pPr>
                      <a:r>
                        <a:rPr lang="en-GB" sz="2800" b="1" kern="0">
                          <a:solidFill>
                            <a:schemeClr val="tx1"/>
                          </a:solidFill>
                          <a:latin typeface="Arial"/>
                        </a:rPr>
                        <a:t>64</a:t>
                      </a:r>
                      <a:r>
                        <a:rPr lang="en-GB" sz="2286" b="1" ker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GB" sz="1400" b="1" kern="0">
                          <a:solidFill>
                            <a:schemeClr val="tx1"/>
                          </a:solidFill>
                          <a:latin typeface="Arial"/>
                        </a:rPr>
                        <a:t>programmes</a:t>
                      </a:r>
                    </a:p>
                    <a:p>
                      <a:pPr marL="0" lvl="1" algn="l" defTabSz="870875">
                        <a:defRPr/>
                      </a:pPr>
                      <a:r>
                        <a:rPr lang="en-GB" sz="1400" b="1" kern="0">
                          <a:solidFill>
                            <a:schemeClr val="tx1"/>
                          </a:solidFill>
                          <a:latin typeface="Arial"/>
                        </a:rPr>
                        <a:t>EUR 6.7 billion (67%)</a:t>
                      </a:r>
                      <a:endParaRPr lang="en-GB" sz="16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kern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kern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0">
                          <a:solidFill>
                            <a:schemeClr val="tx1"/>
                          </a:solidFill>
                          <a:latin typeface="Arial"/>
                        </a:rPr>
                        <a:t>(including 10 IPA and 5 NEXT)</a:t>
                      </a:r>
                      <a:endParaRPr lang="en-GB" sz="1200" b="0" i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GB" sz="2800" i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9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GB" sz="1600" b="1" kern="12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transnational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i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l" defTabSz="870875">
                        <a:defRPr/>
                      </a:pPr>
                      <a:r>
                        <a:rPr lang="en-GB" sz="2800" b="1" kern="0">
                          <a:solidFill>
                            <a:schemeClr val="tx1"/>
                          </a:solidFill>
                          <a:latin typeface="Arial"/>
                        </a:rPr>
                        <a:t>13</a:t>
                      </a:r>
                      <a:r>
                        <a:rPr lang="en-GB" sz="2286" b="1" ker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GB" sz="1400" b="1" kern="0">
                          <a:solidFill>
                            <a:schemeClr val="tx1"/>
                          </a:solidFill>
                          <a:latin typeface="Arial"/>
                        </a:rPr>
                        <a:t>programmes</a:t>
                      </a:r>
                    </a:p>
                    <a:p>
                      <a:pPr marL="0" lvl="1" algn="l" defTabSz="870875">
                        <a:defRPr/>
                      </a:pPr>
                      <a:r>
                        <a:rPr lang="en-GB" sz="1400" b="1" kern="0">
                          <a:solidFill>
                            <a:schemeClr val="tx1"/>
                          </a:solidFill>
                          <a:latin typeface="Arial"/>
                        </a:rPr>
                        <a:t>EUR 2.3 billion (23%)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GB" sz="28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</a:t>
                      </a:r>
                      <a:br>
                        <a:rPr lang="en-GB" sz="900" b="1" kern="12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GB" sz="1600" b="1" kern="12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interregional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l" defTabSz="870875">
                        <a:defRPr/>
                      </a:pPr>
                      <a:r>
                        <a:rPr lang="en-GB" sz="2800" b="1" kern="0">
                          <a:solidFill>
                            <a:schemeClr val="bg1"/>
                          </a:solidFill>
                          <a:latin typeface="Arial"/>
                        </a:rPr>
                        <a:t>4</a:t>
                      </a:r>
                      <a:r>
                        <a:rPr lang="en-GB" sz="2286" b="1" kern="0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en-GB" sz="1400" b="1" kern="0">
                          <a:solidFill>
                            <a:schemeClr val="bg1"/>
                          </a:solidFill>
                          <a:latin typeface="Arial"/>
                        </a:rPr>
                        <a:t>programmes</a:t>
                      </a:r>
                    </a:p>
                    <a:p>
                      <a:pPr marL="0" lvl="1" algn="l" defTabSz="870875">
                        <a:defRPr/>
                      </a:pPr>
                      <a:r>
                        <a:rPr lang="en-GB" sz="1400" b="1" kern="0">
                          <a:solidFill>
                            <a:schemeClr val="bg1"/>
                          </a:solidFill>
                          <a:latin typeface="Arial"/>
                        </a:rPr>
                        <a:t>EUR 560 million (6%)</a:t>
                      </a:r>
                      <a:endParaRPr lang="en-GB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70875">
                        <a:defRPr/>
                      </a:pPr>
                      <a:r>
                        <a:rPr lang="en-GB" sz="1600" b="1" kern="0">
                          <a:solidFill>
                            <a:schemeClr val="bg1"/>
                          </a:solidFill>
                          <a:latin typeface="Arial"/>
                        </a:rPr>
                        <a:t>Interreg Europe</a:t>
                      </a:r>
                    </a:p>
                    <a:p>
                      <a:pPr algn="ctr" defTabSz="870875">
                        <a:defRPr/>
                      </a:pPr>
                      <a:r>
                        <a:rPr lang="en-GB" sz="1600" kern="0" err="1">
                          <a:solidFill>
                            <a:schemeClr val="bg1"/>
                          </a:solidFill>
                          <a:latin typeface="Arial"/>
                        </a:rPr>
                        <a:t>Urbact</a:t>
                      </a:r>
                      <a:r>
                        <a:rPr lang="en-GB" sz="1600" kern="0">
                          <a:solidFill>
                            <a:schemeClr val="bg1"/>
                          </a:solidFill>
                          <a:latin typeface="Arial"/>
                        </a:rPr>
                        <a:t>, Interact, </a:t>
                      </a:r>
                      <a:r>
                        <a:rPr lang="en-GB" sz="1600" kern="0" err="1">
                          <a:solidFill>
                            <a:schemeClr val="bg1"/>
                          </a:solidFill>
                          <a:latin typeface="Arial"/>
                        </a:rPr>
                        <a:t>Espon</a:t>
                      </a:r>
                      <a:endParaRPr lang="en-GB" sz="16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4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GB" sz="2800" i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outermost regions</a:t>
                      </a:r>
                      <a:endParaRPr lang="de-DE" sz="1600" b="1" kern="12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l" defTabSz="870875" rtl="0" eaLnBrk="1" latinLnBrk="0" hangingPunct="1">
                        <a:defRPr/>
                      </a:pPr>
                      <a:r>
                        <a:rPr lang="en-GB" sz="2800" b="1" ker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r>
                        <a:rPr lang="en-GB" sz="2286" b="1" ker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1" ker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programmes</a:t>
                      </a:r>
                    </a:p>
                    <a:p>
                      <a:pPr marL="0" lvl="1" algn="l" defTabSz="870875" rtl="0" eaLnBrk="1" latinLnBrk="0" hangingPunct="1">
                        <a:defRPr/>
                      </a:pPr>
                      <a:r>
                        <a:rPr lang="en-GB" sz="1400" b="1" ker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EUR 330 million (3%)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08267"/>
                  </a:ext>
                </a:extLst>
              </a:tr>
              <a:tr h="1068519">
                <a:tc>
                  <a:txBody>
                    <a:bodyPr/>
                    <a:lstStyle/>
                    <a:p>
                      <a:pPr algn="r"/>
                      <a:endParaRPr lang="en-GB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771" marR="78771" marT="39386" marB="39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507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0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B6E0DB-9F82-4D31-896C-4CAD9DAEC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b="0"/>
              <a:t>Supports the identification and transfer of good practices among EU regions in order to </a:t>
            </a:r>
            <a:r>
              <a:rPr lang="en-GB" b="0">
                <a:solidFill>
                  <a:schemeClr val="bg1"/>
                </a:solidFill>
                <a:highlight>
                  <a:srgbClr val="000000"/>
                </a:highlight>
              </a:rPr>
              <a:t>improve regional development policies</a:t>
            </a:r>
          </a:p>
          <a:p>
            <a:pPr marL="0" indent="0">
              <a:lnSpc>
                <a:spcPct val="120000"/>
              </a:lnSpc>
              <a:buNone/>
            </a:pPr>
            <a:endParaRPr lang="en-GB"/>
          </a:p>
          <a:p>
            <a:pPr marL="0" indent="-280987">
              <a:lnSpc>
                <a:spcPct val="150000"/>
              </a:lnSpc>
            </a:pPr>
            <a:r>
              <a:rPr lang="en-GB" sz="2400" b="0"/>
              <a:t>Primarily dedicated to </a:t>
            </a:r>
            <a:r>
              <a:rPr lang="en-GB" sz="2400" b="1"/>
              <a:t>public authorities</a:t>
            </a:r>
            <a:r>
              <a:rPr lang="en-US" sz="2400"/>
              <a:t>​</a:t>
            </a:r>
          </a:p>
          <a:p>
            <a:pPr marL="0" indent="-280987">
              <a:lnSpc>
                <a:spcPct val="150000"/>
              </a:lnSpc>
            </a:pPr>
            <a:r>
              <a:rPr lang="en-GB" sz="2400" b="0"/>
              <a:t>Focus on </a:t>
            </a:r>
            <a:r>
              <a:rPr lang="en-GB" sz="2400" b="1"/>
              <a:t>exchange of experience</a:t>
            </a:r>
            <a:r>
              <a:rPr lang="en-US" sz="2400"/>
              <a:t>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C713C4-04E8-4738-876B-C539F8D3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>
                <a:solidFill>
                  <a:srgbClr val="95948B"/>
                </a:solidFill>
              </a:rPr>
              <a:t>Interreg Europe </a:t>
            </a:r>
            <a:r>
              <a:rPr lang="en-US"/>
              <a:t>rationale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B075D28-B1AA-4526-AE40-356BBAD9334E}"/>
              </a:ext>
            </a:extLst>
          </p:cNvPr>
          <p:cNvSpPr txBox="1">
            <a:spLocks/>
          </p:cNvSpPr>
          <p:nvPr/>
        </p:nvSpPr>
        <p:spPr>
          <a:xfrm>
            <a:off x="888487" y="3242224"/>
            <a:ext cx="10254434" cy="2811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D2757-A7FB-4249-BF8B-6F740C43E412}"/>
              </a:ext>
            </a:extLst>
          </p:cNvPr>
          <p:cNvSpPr txBox="1"/>
          <p:nvPr/>
        </p:nvSpPr>
        <p:spPr>
          <a:xfrm>
            <a:off x="7813040" y="4532625"/>
            <a:ext cx="38325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 from cross-border or transnational cooperation</a:t>
            </a:r>
            <a:r>
              <a:rPr lang="en-US" sz="2000" b="0" i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B4C6EA6-DCCF-4338-88C1-1330A74DA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8347" y="4693136"/>
            <a:ext cx="524934" cy="2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5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F357C-A0E0-689D-EFED-79BC3EA5A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europe with grey and white colors">
            <a:extLst>
              <a:ext uri="{FF2B5EF4-FFF2-40B4-BE49-F238E27FC236}">
                <a16:creationId xmlns:a16="http://schemas.microsoft.com/office/drawing/2014/main" id="{1AD41F0C-0FFC-9935-5F70-105CB3D9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729" y="0"/>
            <a:ext cx="6553271" cy="64762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D298DA2-7F03-61E5-1E3B-923258BDD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Sharing solutions </a:t>
            </a:r>
            <a:br>
              <a:rPr lang="en-GB" sz="3600" b="1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bette</a:t>
            </a:r>
            <a:r>
              <a:rPr lang="en-GB" sz="3600">
                <a:solidFill>
                  <a:srgbClr val="95948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 regional policies</a:t>
            </a:r>
            <a:br>
              <a:rPr lang="en-GB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01FAF0-3F2F-7952-5E57-697DEEA02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323" y="5511874"/>
            <a:ext cx="6346637" cy="6486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335B07-D25B-277D-9601-F6994D32D232}"/>
              </a:ext>
            </a:extLst>
          </p:cNvPr>
          <p:cNvGrpSpPr/>
          <p:nvPr/>
        </p:nvGrpSpPr>
        <p:grpSpPr>
          <a:xfrm>
            <a:off x="2935240" y="2478934"/>
            <a:ext cx="2185176" cy="2387520"/>
            <a:chOff x="6315867" y="2638073"/>
            <a:chExt cx="2185176" cy="238752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618D69F-B901-EB7B-BDA9-8197EFBA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5868" y="2638073"/>
              <a:ext cx="2185175" cy="19229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A95F79-BE8A-5693-E822-2FDDA6CA4669}"/>
                </a:ext>
              </a:extLst>
            </p:cNvPr>
            <p:cNvSpPr/>
            <p:nvPr/>
          </p:nvSpPr>
          <p:spPr>
            <a:xfrm>
              <a:off x="6315867" y="2888219"/>
              <a:ext cx="21851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endParaRPr lang="en-US" sz="5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97508C-62BA-8B9C-B6B1-806EDCECF7D0}"/>
                </a:ext>
              </a:extLst>
            </p:cNvPr>
            <p:cNvSpPr txBox="1"/>
            <p:nvPr/>
          </p:nvSpPr>
          <p:spPr>
            <a:xfrm>
              <a:off x="6315869" y="3697811"/>
              <a:ext cx="2185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TOPICS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264AFDE-513D-5A5D-1FD1-DDEF4ADB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7170559" y="4685075"/>
              <a:ext cx="475792" cy="20524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E9E777-62B5-F0C8-34AC-669875F5C520}"/>
              </a:ext>
            </a:extLst>
          </p:cNvPr>
          <p:cNvGrpSpPr/>
          <p:nvPr/>
        </p:nvGrpSpPr>
        <p:grpSpPr>
          <a:xfrm>
            <a:off x="556245" y="2391116"/>
            <a:ext cx="2185176" cy="2004364"/>
            <a:chOff x="3572373" y="2555485"/>
            <a:chExt cx="2185176" cy="200436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B9D6C15-FFC6-F221-940F-154CC7E76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72374" y="2636895"/>
              <a:ext cx="2185175" cy="192295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CD1C59-4A90-86B7-FC36-E8B1623ED44B}"/>
                </a:ext>
              </a:extLst>
            </p:cNvPr>
            <p:cNvSpPr/>
            <p:nvPr/>
          </p:nvSpPr>
          <p:spPr>
            <a:xfrm>
              <a:off x="3572373" y="3047359"/>
              <a:ext cx="218517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394m</a:t>
              </a:r>
              <a:endParaRPr lang="en-US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50506-4D41-3299-9819-295C7D6EC4B5}"/>
                </a:ext>
              </a:extLst>
            </p:cNvPr>
            <p:cNvSpPr txBox="1"/>
            <p:nvPr/>
          </p:nvSpPr>
          <p:spPr>
            <a:xfrm>
              <a:off x="3572375" y="3714446"/>
              <a:ext cx="2185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PROGRAMME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BUDGET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18C1C52-AC0B-B1C0-0CE3-381AB9C20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58781" y="2555485"/>
              <a:ext cx="424025" cy="585558"/>
            </a:xfrm>
            <a:prstGeom prst="rect">
              <a:avLst/>
            </a:prstGeom>
          </p:spPr>
        </p:pic>
      </p:grpSp>
      <p:pic>
        <p:nvPicPr>
          <p:cNvPr id="4" name="Graphic 5">
            <a:extLst>
              <a:ext uri="{FF2B5EF4-FFF2-40B4-BE49-F238E27FC236}">
                <a16:creationId xmlns:a16="http://schemas.microsoft.com/office/drawing/2014/main" id="{5B73ABA2-4CB8-DC4D-BA64-F70DFCE73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68652" y="2495218"/>
            <a:ext cx="2185175" cy="19229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731FA-B631-B940-8DF8-9A9A26B66B07}"/>
              </a:ext>
            </a:extLst>
          </p:cNvPr>
          <p:cNvSpPr/>
          <p:nvPr/>
        </p:nvSpPr>
        <p:spPr>
          <a:xfrm>
            <a:off x="5268651" y="2684166"/>
            <a:ext cx="218517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</a:t>
            </a:r>
            <a:endParaRPr lang="en-US" sz="5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01FD62-9C2F-654A-837A-1702CBEF69C2}"/>
              </a:ext>
            </a:extLst>
          </p:cNvPr>
          <p:cNvSpPr txBox="1"/>
          <p:nvPr/>
        </p:nvSpPr>
        <p:spPr>
          <a:xfrm>
            <a:off x="5304328" y="3525109"/>
            <a:ext cx="218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COUNTRIES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INVOLVED</a:t>
            </a:r>
          </a:p>
        </p:txBody>
      </p:sp>
    </p:spTree>
    <p:extLst>
      <p:ext uri="{BB962C8B-B14F-4D97-AF65-F5344CB8AC3E}">
        <p14:creationId xmlns:p14="http://schemas.microsoft.com/office/powerpoint/2010/main" val="1376187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2A2B55-238A-4A83-B339-1B0C7E11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95948B"/>
                </a:solidFill>
              </a:rPr>
              <a:t>Two </a:t>
            </a:r>
            <a:r>
              <a:rPr lang="en-US"/>
              <a:t>actions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661F955-A837-45C3-8421-6C1459A9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720" y="2409466"/>
            <a:ext cx="1190625" cy="9715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C4B4A7-6655-4212-887A-66BDDE406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258" y="4099794"/>
            <a:ext cx="911087" cy="91108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0E84610-63F5-BC6F-A7D3-E9459133AED1}"/>
              </a:ext>
            </a:extLst>
          </p:cNvPr>
          <p:cNvSpPr txBox="1">
            <a:spLocks/>
          </p:cNvSpPr>
          <p:nvPr/>
        </p:nvSpPr>
        <p:spPr>
          <a:xfrm>
            <a:off x="2226364" y="2412879"/>
            <a:ext cx="9127435" cy="964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600"/>
              <a:t>Interregional cooperation projects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40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0C0DE3A-42E6-E372-A527-147A8D4689D2}"/>
              </a:ext>
            </a:extLst>
          </p:cNvPr>
          <p:cNvSpPr txBox="1">
            <a:spLocks/>
          </p:cNvSpPr>
          <p:nvPr/>
        </p:nvSpPr>
        <p:spPr>
          <a:xfrm>
            <a:off x="2226363" y="3979450"/>
            <a:ext cx="9127435" cy="964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600"/>
              <a:t>Policy Learning Platform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708153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3.2819"/>
  <p:tag name="SLIDO_PRESENTATION_ID" val="00000000-0000-0000-0000-000000000000"/>
  <p:tag name="SLIDO_EVENT_UUID" val="2cd18132-8c17-4565-ad27-df909030d126"/>
  <p:tag name="SLIDO_EVENT_SECTION_UUID" val="77da9cb1-c0ff-4897-8d6b-5561901b91a6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686C102-76A2-EC43-B51C-3B5532159C73}" vid="{FE46D899-EEC1-8E47-A2F7-B1BF46302C41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686C102-76A2-EC43-B51C-3B5532159C73}" vid="{FE46D899-EEC1-8E47-A2F7-B1BF46302C41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686C102-76A2-EC43-B51C-3B5532159C73}" vid="{FE46D899-EEC1-8E47-A2F7-B1BF46302C4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1c26e0-bdd1-4ce2-bc5c-b06756f3bce7">
      <Terms xmlns="http://schemas.microsoft.com/office/infopath/2007/PartnerControls"/>
    </lcf76f155ced4ddcb4097134ff3c332f>
    <TaxCatchAll xmlns="75680805-e956-4cde-b5e2-b05f91aa9d1d" xsi:nil="true"/>
    <MediaLengthInSeconds xmlns="ae1c26e0-bdd1-4ce2-bc5c-b06756f3bce7" xsi:nil="true"/>
    <SharedWithUsers xmlns="75680805-e956-4cde-b5e2-b05f91aa9d1d">
      <UserInfo>
        <DisplayName>Ilaria PIAZZA</DisplayName>
        <AccountId>26</AccountId>
        <AccountType/>
      </UserInfo>
      <UserInfo>
        <DisplayName>Irma ASTRAUSKAITE</DisplayName>
        <AccountId>21</AccountId>
        <AccountType/>
      </UserInfo>
      <UserInfo>
        <DisplayName>Nicolas SINGER</DisplayName>
        <AccountId>1100</AccountId>
        <AccountType/>
      </UserInfo>
      <UserInfo>
        <DisplayName>Magdalini ANAGNOSTOU</DisplayName>
        <AccountId>23</AccountId>
        <AccountType/>
      </UserInfo>
      <UserInfo>
        <DisplayName>Jason MARTINEZ</DisplayName>
        <AccountId>24</AccountId>
        <AccountType/>
      </UserInfo>
      <UserInfo>
        <DisplayName>Petra POLASKOVA</DisplayName>
        <AccountId>27</AccountId>
        <AccountType/>
      </UserInfo>
      <UserInfo>
        <DisplayName>Petra GEITNER</DisplayName>
        <AccountId>25</AccountId>
        <AccountType/>
      </UserInfo>
      <UserInfo>
        <DisplayName>Erwin SIWERIS</DisplayName>
        <AccountId>69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1D2DF3EBC7804E8A2B82BBCDA4442D" ma:contentTypeVersion="18" ma:contentTypeDescription="Create a new document." ma:contentTypeScope="" ma:versionID="1f22306ede796dfd15e594937e23e26b">
  <xsd:schema xmlns:xsd="http://www.w3.org/2001/XMLSchema" xmlns:xs="http://www.w3.org/2001/XMLSchema" xmlns:p="http://schemas.microsoft.com/office/2006/metadata/properties" xmlns:ns2="ae1c26e0-bdd1-4ce2-bc5c-b06756f3bce7" xmlns:ns3="75680805-e956-4cde-b5e2-b05f91aa9d1d" targetNamespace="http://schemas.microsoft.com/office/2006/metadata/properties" ma:root="true" ma:fieldsID="b2449a35b091963853590577d6091bfe" ns2:_="" ns3:_="">
    <xsd:import namespace="ae1c26e0-bdd1-4ce2-bc5c-b06756f3bce7"/>
    <xsd:import namespace="75680805-e956-4cde-b5e2-b05f91aa9d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c26e0-bdd1-4ce2-bc5c-b06756f3b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d59d95-237c-434b-8cac-eab795e7eb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80805-e956-4cde-b5e2-b05f91aa9d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f4ece0-f1e1-4b02-af4b-fb89e0005709}" ma:internalName="TaxCatchAll" ma:showField="CatchAllData" ma:web="75680805-e956-4cde-b5e2-b05f91aa9d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91BAB6-1CED-487B-B481-2FB954C31BE3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75680805-e956-4cde-b5e2-b05f91aa9d1d"/>
    <ds:schemaRef ds:uri="ae1c26e0-bdd1-4ce2-bc5c-b06756f3bce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6558DED-B27E-48E1-A8DB-A597BDB3F716}">
  <ds:schemaRefs>
    <ds:schemaRef ds:uri="75680805-e956-4cde-b5e2-b05f91aa9d1d"/>
    <ds:schemaRef ds:uri="ae1c26e0-bdd1-4ce2-bc5c-b06756f3bc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6E8EB-CEF1-4DB7-95C5-514534A42E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</Template>
  <TotalTime>0</TotalTime>
  <Words>1795</Words>
  <Application>Microsoft Office PowerPoint</Application>
  <PresentationFormat>Widescreen</PresentationFormat>
  <Paragraphs>370</Paragraphs>
  <Slides>53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Aptos</vt:lpstr>
      <vt:lpstr>Arial</vt:lpstr>
      <vt:lpstr>Arial,Sans-Serif</vt:lpstr>
      <vt:lpstr>Calibri</vt:lpstr>
      <vt:lpstr>Open Sans</vt:lpstr>
      <vt:lpstr>Open Sans Bold</vt:lpstr>
      <vt:lpstr>Open Sans ExtraBold</vt:lpstr>
      <vt:lpstr>Open Sans Semibold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European Territorial Cooperation (ETC)</vt:lpstr>
      <vt:lpstr>Interreg Europe rationale</vt:lpstr>
      <vt:lpstr>PowerPoint Presentation</vt:lpstr>
      <vt:lpstr>Two actions</vt:lpstr>
      <vt:lpstr>PowerPoint Presentation</vt:lpstr>
      <vt:lpstr>Overview of projects approved so far</vt:lpstr>
      <vt:lpstr>PowerPoint Presentation</vt:lpstr>
      <vt:lpstr>PowerPoint Presentation</vt:lpstr>
      <vt:lpstr>A wealth of tested policy solutions</vt:lpstr>
      <vt:lpstr>PowerPoint Presentation</vt:lpstr>
      <vt:lpstr>PowerPoint Presentation</vt:lpstr>
      <vt:lpstr>Third call</vt:lpstr>
      <vt:lpstr>PowerPoint Presentation</vt:lpstr>
      <vt:lpstr>Calls for proposals – state of play</vt:lpstr>
      <vt:lpstr>PowerPoint Presentation</vt:lpstr>
      <vt:lpstr>PowerPoint Presentation</vt:lpstr>
      <vt:lpstr>PowerPoint Presentation</vt:lpstr>
      <vt:lpstr>1/ Project objective</vt:lpstr>
      <vt:lpstr>PowerPoint Presentation</vt:lpstr>
      <vt:lpstr>2/ Project activities</vt:lpstr>
      <vt:lpstr>PowerPoint Presentation</vt:lpstr>
      <vt:lpstr>3/ Implementation of activities</vt:lpstr>
      <vt:lpstr>PowerPoint Presentation</vt:lpstr>
      <vt:lpstr>4/ Topics to be addressed by projects</vt:lpstr>
      <vt:lpstr>PowerPoint Presentation</vt:lpstr>
      <vt:lpstr>5/ Who is eligible?</vt:lpstr>
      <vt:lpstr>PowerPoint Presentation</vt:lpstr>
      <vt:lpstr>6/ Policy relevance of partnership </vt:lpstr>
      <vt:lpstr>PowerPoint Presentation</vt:lpstr>
      <vt:lpstr>7/ Geographical coverage</vt:lpstr>
      <vt:lpstr>7/ Geographical coverage (&amp; innovative character)</vt:lpstr>
      <vt:lpstr>PowerPoint Presentation</vt:lpstr>
      <vt:lpstr>8/ Discovery partner</vt:lpstr>
      <vt:lpstr>PowerPoint Presentation</vt:lpstr>
      <vt:lpstr>9/ Projects funding</vt:lpstr>
      <vt:lpstr>PowerPoint Presentation</vt:lpstr>
      <vt:lpstr>10/ Costs &amp; simplified financial rules</vt:lpstr>
      <vt:lpstr>PowerPoint Presentation</vt:lpstr>
      <vt:lpstr>Lessons learned from previous calls</vt:lpstr>
      <vt:lpstr>Lessons learned from previous calls</vt:lpstr>
      <vt:lpstr>PowerPoint Presentation</vt:lpstr>
      <vt:lpstr>Programme assistance - online tools</vt:lpstr>
      <vt:lpstr>Programme assistance - other tools</vt:lpstr>
      <vt:lpstr>Programme assistance - events</vt:lpstr>
      <vt:lpstr>Keep up with our news</vt:lpstr>
      <vt:lpstr>Third call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POLASKOVA</dc:creator>
  <cp:lastModifiedBy>Julie PATENAUDE</cp:lastModifiedBy>
  <cp:revision>4</cp:revision>
  <cp:lastPrinted>2023-03-10T18:01:27Z</cp:lastPrinted>
  <dcterms:created xsi:type="dcterms:W3CDTF">2022-01-27T14:53:45Z</dcterms:created>
  <dcterms:modified xsi:type="dcterms:W3CDTF">2024-03-21T11:02:43Z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_ExtendedDescription">
    <vt:lpwstr/>
  </property>
  <property fmtid="{D5CDD505-2E9C-101B-9397-08002B2CF9AE}" pid="6" name="ContentTypeId">
    <vt:lpwstr>0x010100311D2DF3EBC7804E8A2B82BBCDA4442D</vt:lpwstr>
  </property>
  <property fmtid="{D5CDD505-2E9C-101B-9397-08002B2CF9AE}" pid="7" name="SlidoAppVersion">
    <vt:lpwstr>1.2.3.2819</vt:lpwstr>
  </property>
  <property fmtid="{D5CDD505-2E9C-101B-9397-08002B2CF9AE}" pid="8" name="Order">
    <vt:r8>2310300</vt:r8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TemplateUrl">
    <vt:lpwstr/>
  </property>
</Properties>
</file>