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08" r:id="rId6"/>
    <p:sldId id="312" r:id="rId7"/>
    <p:sldId id="307" r:id="rId8"/>
    <p:sldId id="302" r:id="rId9"/>
    <p:sldId id="310" r:id="rId10"/>
    <p:sldId id="313" r:id="rId11"/>
    <p:sldId id="315" r:id="rId12"/>
    <p:sldId id="303" r:id="rId13"/>
    <p:sldId id="314" r:id="rId14"/>
    <p:sldId id="271" r:id="rId15"/>
    <p:sldId id="272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SemiBold" panose="020B07060308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W191ucY70zxgKUE7mISoCJMYw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16327C-E5C6-4403-8EB8-AF7076AF9A84}">
  <a:tblStyle styleId="{AA16327C-E5C6-4403-8EB8-AF7076AF9A8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1EC"/>
          </a:solidFill>
        </a:fill>
      </a:tcStyle>
    </a:wholeTbl>
    <a:band1H>
      <a:tcTxStyle/>
      <a:tcStyle>
        <a:tcBdr/>
        <a:fill>
          <a:solidFill>
            <a:srgbClr val="CAE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page">
  <p:cSld name="Chapter Title pag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6056" y="1787131"/>
            <a:ext cx="396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948B"/>
              </a:buClr>
              <a:buSzPts val="19600"/>
              <a:buNone/>
              <a:defRPr sz="19600">
                <a:solidFill>
                  <a:srgbClr val="9594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2"/>
          </p:nvPr>
        </p:nvSpPr>
        <p:spPr>
          <a:xfrm>
            <a:off x="4136172" y="1871011"/>
            <a:ext cx="72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/>
          <p:nvPr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SLIDE </a:t>
            </a:r>
            <a:fld id="{00000000-1234-1234-1234-123412341234}" type="slidenum">
              <a:rPr lang="es-ES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83788" y="6655202"/>
            <a:ext cx="1308212" cy="216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nterregeurope.eu/policy-solutions/good-practice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/>
        </p:nvSpPr>
        <p:spPr>
          <a:xfrm>
            <a:off x="971501" y="5875760"/>
            <a:ext cx="3123068" cy="27699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13th </a:t>
            </a:r>
            <a:r>
              <a:rPr lang="es-ES" sz="12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September</a:t>
            </a:r>
            <a:r>
              <a:rPr lang="es-ES" sz="1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2023| Online</a:t>
            </a:r>
            <a:endParaRPr dirty="0"/>
          </a:p>
        </p:txBody>
      </p:sp>
      <p:sp>
        <p:nvSpPr>
          <p:cNvPr id="33" name="Google Shape;33;p1"/>
          <p:cNvSpPr txBox="1"/>
          <p:nvPr/>
        </p:nvSpPr>
        <p:spPr>
          <a:xfrm>
            <a:off x="914655" y="4531053"/>
            <a:ext cx="83102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Yvan Corbat</a:t>
            </a:r>
            <a:endParaRPr sz="2400" b="1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External Expert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yvan@grupodex.com</a:t>
            </a:r>
            <a:endParaRPr sz="1800" dirty="0">
              <a:solidFill>
                <a:srgbClr val="02A98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844114" y="2689118"/>
            <a:ext cx="11347886" cy="172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A984"/>
              </a:buClr>
              <a:buSzPts val="4800"/>
              <a:buFont typeface="Arial"/>
              <a:buNone/>
            </a:pPr>
            <a:r>
              <a:rPr lang="es-ES" sz="4800" b="1" u="none" dirty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Exchange &amp; </a:t>
            </a:r>
            <a:r>
              <a:rPr lang="es-ES" sz="4800" b="1" u="none" dirty="0" err="1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r>
              <a:rPr lang="es-ES" sz="4800" b="1" u="none" dirty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4800" b="1" u="none" dirty="0" err="1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activities</a:t>
            </a:r>
            <a:r>
              <a:rPr lang="es-ES" sz="4800" b="1" u="none" dirty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(E&amp;L)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A984"/>
              </a:buClr>
              <a:buSzPts val="4800"/>
              <a:buFont typeface="Arial"/>
              <a:buNone/>
            </a:pPr>
            <a:r>
              <a:rPr lang="es-ES" sz="4800" b="1" dirty="0" err="1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Identification</a:t>
            </a:r>
            <a:r>
              <a:rPr lang="es-ES" sz="4800" b="1" dirty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of Good </a:t>
            </a:r>
            <a:r>
              <a:rPr lang="es-ES" sz="4800" b="1" dirty="0" err="1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Practices</a:t>
            </a:r>
            <a:endParaRPr dirty="0"/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44" y="262980"/>
            <a:ext cx="6300216" cy="226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B984C60-7BA8-29D0-5FDD-8FAD7F4EC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330" y="1276350"/>
            <a:ext cx="10701339" cy="5581649"/>
          </a:xfrm>
        </p:spPr>
        <p:txBody>
          <a:bodyPr>
            <a:normAutofit fontScale="85000" lnSpcReduction="10000"/>
          </a:bodyPr>
          <a:lstStyle/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Name of the GP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Geographical scope (Local/Regional/National – and which country/region/city)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Challenge covered:</a:t>
            </a: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 SMART EUROPE / 2: DIGITAL TECHNOLOGIES / 3: SUSTAINABLE BUSINESS MODELS/ Other (Please specify)</a:t>
            </a:r>
          </a:p>
          <a:p>
            <a:pPr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100" dirty="0"/>
              <a:t>Field &amp; classification of the GP:</a:t>
            </a:r>
          </a:p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Legal, Operational, Project, Other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Final Beneficiaries (sectorial classification)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Short description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Why do you think it can be a GP for the project / What is innovative / Transferable?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Which organisation was/is the promotor of such GP (name/profile)?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Do you have a close relation with them to gather further information?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Link</a:t>
            </a:r>
          </a:p>
          <a:p>
            <a:pPr lvl="1" algn="l">
              <a:lnSpc>
                <a:spcPct val="150000"/>
              </a:lnSpc>
            </a:pPr>
            <a:endParaRPr lang="en-GB" dirty="0"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E9558D7F-B069-7608-FB32-A9F26AA3A067}"/>
              </a:ext>
            </a:extLst>
          </p:cNvPr>
          <p:cNvSpPr txBox="1">
            <a:spLocks/>
          </p:cNvSpPr>
          <p:nvPr/>
        </p:nvSpPr>
        <p:spPr>
          <a:xfrm>
            <a:off x="527809" y="661988"/>
            <a:ext cx="11313306" cy="61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 err="1">
                <a:solidFill>
                  <a:schemeClr val="bg1">
                    <a:lumMod val="50000"/>
                  </a:schemeClr>
                </a:solidFill>
              </a:rPr>
              <a:t>Proposed</a:t>
            </a:r>
            <a:r>
              <a:rPr lang="es-E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bg1">
                    <a:lumMod val="50000"/>
                  </a:schemeClr>
                </a:solidFill>
              </a:rPr>
              <a:t>Questions</a:t>
            </a:r>
            <a:r>
              <a:rPr lang="es-ES" sz="3600" dirty="0">
                <a:solidFill>
                  <a:schemeClr val="bg1">
                    <a:lumMod val="50000"/>
                  </a:schemeClr>
                </a:solidFill>
              </a:rPr>
              <a:t> for step 1 (online </a:t>
            </a:r>
            <a:r>
              <a:rPr lang="es-ES" sz="3600" dirty="0" err="1">
                <a:solidFill>
                  <a:schemeClr val="bg1">
                    <a:lumMod val="50000"/>
                  </a:schemeClr>
                </a:solidFill>
              </a:rPr>
              <a:t>questionnaire</a:t>
            </a:r>
            <a:r>
              <a:rPr lang="es-ES" sz="3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3E07EE-0897-D796-B874-1CA8D040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070" y="4831457"/>
            <a:ext cx="2308930" cy="2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/>
          <p:nvPr/>
        </p:nvSpPr>
        <p:spPr>
          <a:xfrm>
            <a:off x="503583" y="302424"/>
            <a:ext cx="8509787" cy="6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E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TO-DOS LET’S START</a:t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12.3 </a:t>
            </a:r>
            <a:r>
              <a:rPr lang="es-E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MEUR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81" name="Google Shape;181;p16"/>
          <p:cNvGraphicFramePr/>
          <p:nvPr>
            <p:extLst>
              <p:ext uri="{D42A27DB-BD31-4B8C-83A1-F6EECF244321}">
                <p14:modId xmlns:p14="http://schemas.microsoft.com/office/powerpoint/2010/main" val="2167558374"/>
              </p:ext>
            </p:extLst>
          </p:nvPr>
        </p:nvGraphicFramePr>
        <p:xfrm>
          <a:off x="649357" y="865572"/>
          <a:ext cx="11145100" cy="5590085"/>
        </p:xfrm>
        <a:graphic>
          <a:graphicData uri="http://schemas.openxmlformats.org/drawingml/2006/table">
            <a:tbl>
              <a:tblPr firstRow="1" bandRow="1">
                <a:noFill/>
                <a:tableStyleId>{AA16327C-E5C6-4403-8EB8-AF7076AF9A84}</a:tableStyleId>
              </a:tblPr>
              <a:tblGrid>
                <a:gridCol w="323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WHAT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WHEN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WHO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 err="1"/>
                        <a:t>Distribute</a:t>
                      </a:r>
                      <a:r>
                        <a:rPr lang="es-ES" sz="1800" dirty="0"/>
                        <a:t> online </a:t>
                      </a:r>
                      <a:r>
                        <a:rPr lang="es-ES" sz="1800" dirty="0" err="1"/>
                        <a:t>questionnaire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ASAP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DEX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 err="1"/>
                        <a:t>Identify</a:t>
                      </a:r>
                      <a:r>
                        <a:rPr lang="es-ES" sz="1800" dirty="0"/>
                        <a:t> first 3 </a:t>
                      </a:r>
                      <a:r>
                        <a:rPr lang="es-ES" sz="1800" dirty="0" err="1"/>
                        <a:t>potential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GPs</a:t>
                      </a:r>
                      <a:r>
                        <a:rPr lang="es-ES" sz="1800" dirty="0"/>
                        <a:t> through the </a:t>
                      </a:r>
                      <a:r>
                        <a:rPr lang="es-ES" sz="1800" dirty="0" err="1"/>
                        <a:t>questionnaire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13th </a:t>
                      </a:r>
                      <a:r>
                        <a:rPr lang="es-ES" sz="1800" dirty="0" err="1"/>
                        <a:t>October</a:t>
                      </a:r>
                      <a:r>
                        <a:rPr lang="es-ES" sz="1800" dirty="0"/>
                        <a:t> 2023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 err="1"/>
                        <a:t>All</a:t>
                      </a:r>
                      <a:r>
                        <a:rPr lang="es-ES" sz="1800" dirty="0"/>
                        <a:t> partners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 err="1"/>
                        <a:t>Gathering</a:t>
                      </a:r>
                      <a:r>
                        <a:rPr lang="es-ES" sz="1800" dirty="0"/>
                        <a:t> of </a:t>
                      </a:r>
                      <a:r>
                        <a:rPr lang="es-ES" sz="1800" dirty="0" err="1"/>
                        <a:t>all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proposed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GPs</a:t>
                      </a:r>
                      <a:r>
                        <a:rPr lang="es-ES" sz="1800" dirty="0"/>
                        <a:t> and share with partners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20th </a:t>
                      </a:r>
                      <a:r>
                        <a:rPr lang="es-ES" sz="1800" dirty="0" err="1"/>
                        <a:t>October</a:t>
                      </a:r>
                      <a:r>
                        <a:rPr lang="es-ES" sz="1800" dirty="0"/>
                        <a:t> 2023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DEX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6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Peer </a:t>
                      </a:r>
                      <a:r>
                        <a:rPr lang="es-ES" sz="1800" dirty="0" err="1"/>
                        <a:t>review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exercise</a:t>
                      </a:r>
                      <a:r>
                        <a:rPr lang="es-ES" sz="1800" dirty="0"/>
                        <a:t> in </a:t>
                      </a:r>
                      <a:r>
                        <a:rPr lang="es-ES" sz="1800" dirty="0" err="1"/>
                        <a:t>Croatia</a:t>
                      </a:r>
                      <a:r>
                        <a:rPr lang="es-ES" sz="1800" dirty="0"/>
                        <a:t> and </a:t>
                      </a:r>
                      <a:r>
                        <a:rPr lang="es-ES" sz="1800" dirty="0" err="1"/>
                        <a:t>selection</a:t>
                      </a:r>
                      <a:r>
                        <a:rPr lang="es-ES" sz="1800" dirty="0"/>
                        <a:t> of </a:t>
                      </a:r>
                      <a:r>
                        <a:rPr lang="es-ES" sz="1800" dirty="0" err="1"/>
                        <a:t>best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GPs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9th November 2023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DEX and </a:t>
                      </a:r>
                      <a:r>
                        <a:rPr lang="es-ES" sz="1800" dirty="0" err="1"/>
                        <a:t>all</a:t>
                      </a:r>
                      <a:r>
                        <a:rPr lang="es-ES" sz="1800" dirty="0"/>
                        <a:t> partners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Complete and Exchange full information on at </a:t>
                      </a:r>
                      <a:r>
                        <a:rPr lang="es-ES" sz="1800" dirty="0" err="1"/>
                        <a:t>least</a:t>
                      </a:r>
                      <a:r>
                        <a:rPr lang="es-ES" sz="1800" dirty="0"/>
                        <a:t> 8 selected </a:t>
                      </a:r>
                      <a:r>
                        <a:rPr lang="es-ES" sz="1800" dirty="0" err="1"/>
                        <a:t>GPs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/>
                        <a:t>November-</a:t>
                      </a:r>
                      <a:r>
                        <a:rPr lang="es-ES" sz="1800" dirty="0" err="1"/>
                        <a:t>December</a:t>
                      </a:r>
                      <a:r>
                        <a:rPr lang="es-ES" sz="1800" dirty="0"/>
                        <a:t> 2023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 err="1"/>
                        <a:t>All</a:t>
                      </a:r>
                      <a:r>
                        <a:rPr lang="es-ES" sz="1800" dirty="0"/>
                        <a:t> partners (at </a:t>
                      </a:r>
                      <a:r>
                        <a:rPr lang="es-ES" sz="1800" dirty="0" err="1"/>
                        <a:t>least</a:t>
                      </a:r>
                      <a:r>
                        <a:rPr lang="es-ES" sz="1800" dirty="0"/>
                        <a:t> 1 GP/</a:t>
                      </a:r>
                      <a:r>
                        <a:rPr lang="es-ES" sz="1800" dirty="0" err="1"/>
                        <a:t>partner</a:t>
                      </a:r>
                      <a:r>
                        <a:rPr lang="es-ES" sz="1800" dirty="0"/>
                        <a:t>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 err="1"/>
                        <a:t>Upload</a:t>
                      </a:r>
                      <a:r>
                        <a:rPr lang="es-ES" sz="1800" dirty="0"/>
                        <a:t>/</a:t>
                      </a:r>
                      <a:r>
                        <a:rPr lang="es-ES" sz="1800" dirty="0" err="1"/>
                        <a:t>Submit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GPs</a:t>
                      </a:r>
                      <a:r>
                        <a:rPr lang="es-ES" sz="1800" dirty="0"/>
                        <a:t> in the platform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 err="1"/>
                        <a:t>January-February</a:t>
                      </a:r>
                      <a:r>
                        <a:rPr lang="es-ES" sz="1800" dirty="0"/>
                        <a:t> 2024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 err="1"/>
                        <a:t>All</a:t>
                      </a:r>
                      <a:r>
                        <a:rPr lang="es-ES" sz="1800" dirty="0"/>
                        <a:t> partners (DEX supervisión)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i="1" dirty="0" err="1"/>
                        <a:t>Validation</a:t>
                      </a:r>
                      <a:r>
                        <a:rPr lang="es-ES" sz="1800" i="1" dirty="0"/>
                        <a:t>/</a:t>
                      </a:r>
                      <a:r>
                        <a:rPr lang="es-ES" sz="1800" i="1" dirty="0" err="1"/>
                        <a:t>revision</a:t>
                      </a:r>
                      <a:r>
                        <a:rPr lang="es-ES" sz="1800" i="1" dirty="0"/>
                        <a:t> </a:t>
                      </a:r>
                      <a:r>
                        <a:rPr lang="es-ES" sz="1800" i="1" dirty="0" err="1"/>
                        <a:t>by</a:t>
                      </a:r>
                      <a:r>
                        <a:rPr lang="es-ES" sz="1800" i="1" dirty="0"/>
                        <a:t> </a:t>
                      </a:r>
                      <a:r>
                        <a:rPr lang="es-ES" sz="1800" i="1" dirty="0" err="1"/>
                        <a:t>Joint</a:t>
                      </a:r>
                      <a:r>
                        <a:rPr lang="es-ES" sz="1800" i="1" dirty="0"/>
                        <a:t> Secretariat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i="1" dirty="0"/>
                        <a:t>Start </a:t>
                      </a:r>
                      <a:r>
                        <a:rPr lang="es-ES" sz="1800" i="1" dirty="0" err="1"/>
                        <a:t>again</a:t>
                      </a:r>
                      <a:r>
                        <a:rPr lang="es-ES" sz="1800" i="1" dirty="0"/>
                        <a:t> process for 2nd round of </a:t>
                      </a:r>
                      <a:r>
                        <a:rPr lang="es-ES" sz="1800" i="1" dirty="0" err="1"/>
                        <a:t>GPs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i="1" dirty="0"/>
                        <a:t>Feb-March 2024</a:t>
                      </a:r>
                      <a:endParaRPr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i="1" dirty="0" err="1"/>
                        <a:t>All</a:t>
                      </a:r>
                      <a:r>
                        <a:rPr lang="es-ES" sz="1800" i="1" dirty="0"/>
                        <a:t> partners/DEX</a:t>
                      </a:r>
                      <a:endParaRPr sz="1800" i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Time for questions</a:t>
            </a:r>
            <a:endParaRPr/>
          </a:p>
        </p:txBody>
      </p:sp>
      <p:sp>
        <p:nvSpPr>
          <p:cNvPr id="187" name="Google Shape;187;p17"/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0" b="1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30000" b="1">
              <a:solidFill>
                <a:srgbClr val="02A9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</a:pPr>
            <a:r>
              <a:rPr lang="es-ES"/>
              <a:t> </a:t>
            </a:r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s-ES" sz="7200" b="1"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857771" y="5201061"/>
            <a:ext cx="5115288" cy="338554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www.interregeurope.eu/TOURBO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E45352B-DDF9-CC37-A8A9-10589769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431235"/>
            <a:ext cx="10858500" cy="42538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0" dirty="0">
                <a:ea typeface="Open Sans" panose="020B0606030504020204" pitchFamily="34" charset="0"/>
                <a:cs typeface="Open Sans" panose="020B0606030504020204" pitchFamily="34" charset="0"/>
              </a:rPr>
              <a:t>The learning process is based on the identification, analysis and exchange of policy knowledge and practice from participating regions in the policy field tackled by the project.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2000" b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xchange of experience between partners may include activities such as:</a:t>
            </a:r>
            <a:endParaRPr lang="es-ES" sz="2000" b="0" i="0" u="none" strike="noStrike" baseline="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000" b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eminars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US" sz="2000" b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orkshops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000" b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ite visits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Peer reviews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i="1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000" b="0" i="1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taff exchanges (not initially planned in </a:t>
            </a:r>
            <a:r>
              <a:rPr lang="en-US" sz="2000" b="0" i="1" dirty="0" err="1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Tourbo</a:t>
            </a:r>
            <a:r>
              <a:rPr lang="en-US" sz="2000" b="0" i="1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A94677D-70DD-B2BF-CCAE-C7D23A61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65125"/>
            <a:ext cx="10515600" cy="1325563"/>
          </a:xfrm>
        </p:spPr>
        <p:txBody>
          <a:bodyPr/>
          <a:lstStyle/>
          <a:p>
            <a:r>
              <a:rPr lang="es-ES" dirty="0"/>
              <a:t>Interregional </a:t>
            </a:r>
            <a:r>
              <a:rPr lang="es-ES" b="0" dirty="0" err="1">
                <a:solidFill>
                  <a:schemeClr val="bg1">
                    <a:lumMod val="50000"/>
                  </a:schemeClr>
                </a:solidFill>
              </a:rPr>
              <a:t>learning</a:t>
            </a:r>
            <a:r>
              <a:rPr lang="es-ES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0" dirty="0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es-ES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4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E9558D7F-B069-7608-FB32-A9F26AA3A067}"/>
              </a:ext>
            </a:extLst>
          </p:cNvPr>
          <p:cNvSpPr txBox="1">
            <a:spLocks/>
          </p:cNvSpPr>
          <p:nvPr/>
        </p:nvSpPr>
        <p:spPr>
          <a:xfrm>
            <a:off x="527809" y="661988"/>
            <a:ext cx="4800600" cy="61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 err="1"/>
              <a:t>Reminder</a:t>
            </a:r>
            <a:endParaRPr lang="es-ES" sz="3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3CA4300-0473-EDD2-FF14-0BB204BDD220}"/>
              </a:ext>
            </a:extLst>
          </p:cNvPr>
          <p:cNvSpPr txBox="1">
            <a:spLocks/>
          </p:cNvSpPr>
          <p:nvPr/>
        </p:nvSpPr>
        <p:spPr>
          <a:xfrm>
            <a:off x="325791" y="2559415"/>
            <a:ext cx="5770209" cy="3823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Open Sans" panose="020B0606030504020204" pitchFamily="34" charset="0"/>
              </a:rPr>
              <a:t>ES: </a:t>
            </a:r>
            <a:r>
              <a:rPr lang="en-US" sz="2100" dirty="0">
                <a:latin typeface="Open Sans" panose="020B0606030504020204" pitchFamily="34" charset="0"/>
              </a:rPr>
              <a:t>Plan of Reactivation, Transformation and Resilience for the Province of Seville</a:t>
            </a:r>
            <a:endParaRPr lang="it-IT" sz="2100" dirty="0">
              <a:latin typeface="Open Sans" panose="020B0606030504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it-IT" sz="2100" b="1" dirty="0">
                <a:latin typeface="Open Sans" panose="020B0606030504020204" pitchFamily="34" charset="0"/>
              </a:rPr>
              <a:t>DE</a:t>
            </a:r>
            <a:r>
              <a:rPr lang="it-IT" sz="2100" dirty="0">
                <a:latin typeface="Open Sans" panose="020B0606030504020204" pitchFamily="34" charset="0"/>
              </a:rPr>
              <a:t>: </a:t>
            </a:r>
            <a:r>
              <a:rPr lang="en-US" sz="2100" dirty="0">
                <a:latin typeface="Open Sans" panose="020B0606030504020204" pitchFamily="34" charset="0"/>
              </a:rPr>
              <a:t>Bremerhaven tourism strategy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Open Sans" panose="020B0606030504020204" pitchFamily="34" charset="0"/>
              </a:rPr>
              <a:t>FI</a:t>
            </a:r>
            <a:r>
              <a:rPr lang="en-US" sz="2100" dirty="0">
                <a:latin typeface="Open Sans" panose="020B0606030504020204" pitchFamily="34" charset="0"/>
              </a:rPr>
              <a:t>: Lapland Sustainable Smart </a:t>
            </a:r>
            <a:r>
              <a:rPr lang="en-US" sz="2100" dirty="0" err="1">
                <a:latin typeface="Open Sans" panose="020B0606030504020204" pitchFamily="34" charset="0"/>
              </a:rPr>
              <a:t>Specialisation</a:t>
            </a:r>
            <a:r>
              <a:rPr lang="en-US" sz="2100" dirty="0">
                <a:latin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</a:rPr>
              <a:t>programme</a:t>
            </a:r>
            <a:r>
              <a:rPr lang="en-US" sz="2100" dirty="0">
                <a:latin typeface="Open Sans" panose="020B0606030504020204" pitchFamily="34" charset="0"/>
              </a:rPr>
              <a:t> (S4+) 2023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Open Sans" panose="020B0606030504020204" pitchFamily="34" charset="0"/>
              </a:rPr>
              <a:t>BG</a:t>
            </a:r>
            <a:r>
              <a:rPr lang="en-US" sz="2100" dirty="0">
                <a:latin typeface="Open Sans" panose="020B0606030504020204" pitchFamily="34" charset="0"/>
              </a:rPr>
              <a:t>: Regional Tourism Strategy 2021-2027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Open Sans" panose="020B0606030504020204" pitchFamily="34" charset="0"/>
              </a:rPr>
              <a:t>HR</a:t>
            </a:r>
            <a:r>
              <a:rPr lang="en-US" sz="2100" dirty="0">
                <a:latin typeface="Open Sans" panose="020B0606030504020204" pitchFamily="34" charset="0"/>
              </a:rPr>
              <a:t>: Development Plan of </a:t>
            </a:r>
            <a:r>
              <a:rPr lang="en-US" sz="2100" dirty="0" err="1">
                <a:latin typeface="Open Sans" panose="020B0606030504020204" pitchFamily="34" charset="0"/>
              </a:rPr>
              <a:t>Koprivnica</a:t>
            </a:r>
            <a:r>
              <a:rPr lang="en-US" sz="2100" dirty="0">
                <a:latin typeface="Open Sans" panose="020B0606030504020204" pitchFamily="34" charset="0"/>
              </a:rPr>
              <a:t> </a:t>
            </a:r>
            <a:r>
              <a:rPr lang="en-US" sz="2100" dirty="0" err="1">
                <a:latin typeface="Open Sans" panose="020B0606030504020204" pitchFamily="34" charset="0"/>
              </a:rPr>
              <a:t>Križevci</a:t>
            </a:r>
            <a:r>
              <a:rPr lang="en-US" sz="2100" dirty="0">
                <a:latin typeface="Open Sans" panose="020B0606030504020204" pitchFamily="34" charset="0"/>
              </a:rPr>
              <a:t> County for period 2021-2027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Open Sans" panose="020B0606030504020204" pitchFamily="34" charset="0"/>
              </a:rPr>
              <a:t>IT:</a:t>
            </a:r>
            <a:r>
              <a:rPr lang="en-US" sz="2100" dirty="0">
                <a:latin typeface="Open Sans" panose="020B0606030504020204" pitchFamily="34" charset="0"/>
              </a:rPr>
              <a:t>  Regional OP 2021-2027 of the ERDF for Marche Region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Open Sans" panose="020B0606030504020204" pitchFamily="34" charset="0"/>
              </a:rPr>
              <a:t>EL:</a:t>
            </a:r>
            <a:r>
              <a:rPr lang="en-US" sz="2100" dirty="0">
                <a:latin typeface="Open Sans" panose="020B0606030504020204" pitchFamily="34" charset="0"/>
              </a:rPr>
              <a:t> Regional Operative </a:t>
            </a:r>
            <a:r>
              <a:rPr lang="en-US" sz="2100" dirty="0" err="1">
                <a:latin typeface="Open Sans" panose="020B0606030504020204" pitchFamily="34" charset="0"/>
              </a:rPr>
              <a:t>Programme</a:t>
            </a:r>
            <a:r>
              <a:rPr lang="en-US" sz="2100" dirty="0">
                <a:latin typeface="Open Sans" panose="020B0606030504020204" pitchFamily="34" charset="0"/>
              </a:rPr>
              <a:t> 2021-2027 of the European Development Fund (for North Aegean Region)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Open Sans" panose="020B0606030504020204" pitchFamily="34" charset="0"/>
              </a:rPr>
              <a:t>IE:</a:t>
            </a:r>
            <a:r>
              <a:rPr lang="en-US" sz="2100" dirty="0">
                <a:latin typeface="Open Sans" panose="020B0606030504020204" pitchFamily="34" charset="0"/>
              </a:rPr>
              <a:t> County Donegal Development Plan 2018-2024 Sections: Economic Development and Tourism.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US" sz="2100" dirty="0">
              <a:latin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100" dirty="0">
              <a:latin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it-IT" sz="2100" dirty="0">
                <a:latin typeface="Open Sans" panose="020B0606030504020204" pitchFamily="34" charset="0"/>
              </a:rPr>
              <a:t>  </a:t>
            </a:r>
            <a:r>
              <a:rPr lang="en-US" sz="2100" dirty="0">
                <a:latin typeface="Open Sans" panose="020B0606030504020204" pitchFamily="34" charset="0"/>
              </a:rPr>
              <a:t> 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160D36A-06D6-42C2-85CB-5D6604D2FE01}"/>
              </a:ext>
            </a:extLst>
          </p:cNvPr>
          <p:cNvSpPr txBox="1">
            <a:spLocks/>
          </p:cNvSpPr>
          <p:nvPr/>
        </p:nvSpPr>
        <p:spPr>
          <a:xfrm>
            <a:off x="602456" y="1451064"/>
            <a:ext cx="5558836" cy="85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900" dirty="0">
                <a:latin typeface="Open Sans" panose="020B0606030504020204" pitchFamily="34" charset="0"/>
              </a:rPr>
              <a:t>The key obligations of the partners is to improve, thanks to E&amp;L processes and the collaboration with local/regional stakeholders, the previously identified Policy Instruments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307B885-FEDD-FD0F-F42D-2B2004B8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21931" y="5010844"/>
            <a:ext cx="560881" cy="999831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803EA922-6543-7062-58A1-FA9F0A74A080}"/>
              </a:ext>
            </a:extLst>
          </p:cNvPr>
          <p:cNvSpPr txBox="1">
            <a:spLocks/>
          </p:cNvSpPr>
          <p:nvPr/>
        </p:nvSpPr>
        <p:spPr>
          <a:xfrm>
            <a:off x="1817302" y="5161595"/>
            <a:ext cx="8099566" cy="122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900" dirty="0">
                <a:latin typeface="Open Sans" panose="020B0606030504020204" pitchFamily="34" charset="0"/>
              </a:rPr>
              <a:t>Either through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“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New projects financed by your instrument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”, “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Change in the management of the instrument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” or “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Revision of the instrument itself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” </a:t>
            </a:r>
            <a:r>
              <a:rPr lang="en-US" sz="1900" dirty="0">
                <a:latin typeface="Open Sans" panose="020B0606030504020204" pitchFamily="34" charset="0"/>
              </a:rPr>
              <a:t>(i.e. legislative changes)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531008-839C-7E37-2585-FE99E9E05CF2}"/>
              </a:ext>
            </a:extLst>
          </p:cNvPr>
          <p:cNvSpPr txBox="1"/>
          <p:nvPr/>
        </p:nvSpPr>
        <p:spPr>
          <a:xfrm>
            <a:off x="6517759" y="409006"/>
            <a:ext cx="5558836" cy="37856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" sz="24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Reminder2:</a:t>
            </a:r>
          </a:p>
          <a:p>
            <a:pPr algn="l"/>
            <a:endParaRPr lang="es-E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end of the Project, the 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improvements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should be 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/start to be 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implemented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monitored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 </a:t>
            </a:r>
          </a:p>
          <a:p>
            <a:pPr algn="l"/>
            <a:endParaRPr lang="es-E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 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improvements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at 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least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“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Plan” should be </a:t>
            </a:r>
            <a:r>
              <a:rPr lang="es-E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drafted</a:t>
            </a:r>
            <a:r>
              <a:rPr lang="es-E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777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2D0F113-E320-F142-4F2D-FFAF0E70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47" y="1511300"/>
            <a:ext cx="10848561" cy="4623686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24000"/>
              </a:lnSpc>
              <a:spcBef>
                <a:spcPts val="1200"/>
              </a:spcBef>
              <a:buNone/>
            </a:pPr>
            <a:r>
              <a:rPr lang="en-US" sz="2000" b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Projects need to </a:t>
            </a:r>
            <a:r>
              <a:rPr lang="en-US" sz="2000" b="0" dirty="0" err="1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analyse</a:t>
            </a:r>
            <a:r>
              <a:rPr lang="en-US" sz="2000" b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the experiences and/or practices they exchange, and disseminate the most useful findings.</a:t>
            </a:r>
          </a:p>
          <a:p>
            <a:pPr marR="0" algn="just">
              <a:lnSpc>
                <a:spcPct val="12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ea typeface="Open Sans" panose="020B0606030504020204" pitchFamily="34" charset="0"/>
                <a:cs typeface="Open Sans" panose="020B0606030504020204" pitchFamily="34" charset="0"/>
              </a:rPr>
              <a:t> Main Goo</a:t>
            </a:r>
            <a:r>
              <a:rPr lang="en-US" sz="2000" b="0" dirty="0">
                <a:ea typeface="Open Sans" panose="020B0606030504020204" pitchFamily="34" charset="0"/>
                <a:cs typeface="Open Sans" panose="020B0606030504020204" pitchFamily="34" charset="0"/>
              </a:rPr>
              <a:t>d Practices will be reported through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Policy Learning Platform</a:t>
            </a:r>
          </a:p>
          <a:p>
            <a:pPr marR="0" algn="just">
              <a:lnSpc>
                <a:spcPct val="12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ea typeface="Open Sans" panose="020B0606030504020204" pitchFamily="34" charset="0"/>
                <a:cs typeface="Open Sans" panose="020B0606030504020204" pitchFamily="34" charset="0"/>
              </a:rPr>
              <a:t> GPs validated by the JS can be published in the project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website</a:t>
            </a:r>
          </a:p>
          <a:p>
            <a:pPr marR="0" algn="just">
              <a:lnSpc>
                <a:spcPct val="12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i="0" u="none" strike="noStrike" baseline="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i="0" u="none" strike="noStrike" baseline="0" dirty="0">
                <a:ea typeface="Open Sans" panose="020B0606030504020204" pitchFamily="34" charset="0"/>
                <a:cs typeface="Open Sans" panose="020B0606030504020204" pitchFamily="34" charset="0"/>
              </a:rPr>
              <a:t>Also, GPs validated by JS can be counted under the </a:t>
            </a:r>
            <a:r>
              <a:rPr lang="en-US" sz="2000" i="0" u="none" strike="noStrike" baseline="0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indicator</a:t>
            </a:r>
            <a:r>
              <a:rPr lang="en-US" sz="2000" b="0" i="0" u="none" strike="noStrike" baseline="0" dirty="0">
                <a:ea typeface="Open Sans" panose="020B0606030504020204" pitchFamily="34" charset="0"/>
                <a:cs typeface="Open Sans" panose="020B0606030504020204" pitchFamily="34" charset="0"/>
              </a:rPr>
              <a:t> ‘number of good practices identified’ </a:t>
            </a:r>
          </a:p>
          <a:p>
            <a:pPr marL="50800" marR="0" indent="0" algn="just">
              <a:lnSpc>
                <a:spcPct val="124000"/>
              </a:lnSpc>
              <a:spcBef>
                <a:spcPts val="1200"/>
              </a:spcBef>
              <a:buNone/>
            </a:pPr>
            <a:endParaRPr lang="en-US" sz="2400" b="0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just">
              <a:lnSpc>
                <a:spcPct val="12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Indicator in th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 AF: </a:t>
            </a:r>
          </a:p>
          <a:p>
            <a:pPr marL="50800" marR="0" indent="0" algn="just">
              <a:lnSpc>
                <a:spcPct val="124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- 24 GPs to be identified (average, 3/Partner-country)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sz="2400" b="0" i="0" u="none" strike="noStrike" baseline="0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" marR="0" indent="0" algn="just">
              <a:lnSpc>
                <a:spcPct val="124000"/>
              </a:lnSpc>
              <a:spcBef>
                <a:spcPts val="1200"/>
              </a:spcBef>
              <a:buNone/>
            </a:pPr>
            <a:endParaRPr lang="en-US" sz="2400" b="0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2AAE981-CD7B-BA97-B64B-BC50C2AC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78" y="365125"/>
            <a:ext cx="10515600" cy="1325563"/>
          </a:xfrm>
        </p:spPr>
        <p:txBody>
          <a:bodyPr/>
          <a:lstStyle/>
          <a:p>
            <a:r>
              <a:rPr lang="es-ES" dirty="0" err="1"/>
              <a:t>Identification</a:t>
            </a:r>
            <a:r>
              <a:rPr lang="es-ES" dirty="0"/>
              <a:t> </a:t>
            </a:r>
            <a:r>
              <a:rPr lang="es-ES" b="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es-ES" b="0" dirty="0">
                <a:solidFill>
                  <a:schemeClr val="bg1">
                    <a:lumMod val="50000"/>
                  </a:schemeClr>
                </a:solidFill>
              </a:rPr>
              <a:t> Good </a:t>
            </a:r>
            <a:r>
              <a:rPr lang="es-ES" b="0" dirty="0" err="1">
                <a:solidFill>
                  <a:schemeClr val="bg1">
                    <a:lumMod val="50000"/>
                  </a:schemeClr>
                </a:solidFill>
              </a:rPr>
              <a:t>Practices</a:t>
            </a:r>
            <a:endParaRPr lang="es-ES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6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3B0E7465-23C7-3C31-2E77-D0D2EBDDAB99}"/>
              </a:ext>
            </a:extLst>
          </p:cNvPr>
          <p:cNvSpPr txBox="1">
            <a:spLocks/>
          </p:cNvSpPr>
          <p:nvPr/>
        </p:nvSpPr>
        <p:spPr>
          <a:xfrm>
            <a:off x="696774" y="693876"/>
            <a:ext cx="5922687" cy="61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err="1"/>
              <a:t>Policy</a:t>
            </a:r>
            <a:r>
              <a:rPr lang="es-ES" sz="3600" dirty="0"/>
              <a:t> </a:t>
            </a:r>
            <a:r>
              <a:rPr lang="es-ES" sz="3600" dirty="0" err="1"/>
              <a:t>Learning</a:t>
            </a:r>
            <a:r>
              <a:rPr lang="es-ES" sz="3600" dirty="0"/>
              <a:t> </a:t>
            </a:r>
            <a:r>
              <a:rPr lang="es-ES" sz="3600" dirty="0" err="1"/>
              <a:t>Platform</a:t>
            </a:r>
            <a:r>
              <a:rPr lang="es-ES" sz="3600" dirty="0"/>
              <a:t> </a:t>
            </a:r>
            <a:endParaRPr lang="es-ES" sz="3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4A3047-B5D4-8202-17BA-DE42C276B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0" y="2153132"/>
            <a:ext cx="9793357" cy="4281249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D72EB470-9AD3-85C5-365D-D0B49A63CB61}"/>
              </a:ext>
            </a:extLst>
          </p:cNvPr>
          <p:cNvSpPr txBox="1">
            <a:spLocks/>
          </p:cNvSpPr>
          <p:nvPr/>
        </p:nvSpPr>
        <p:spPr>
          <a:xfrm>
            <a:off x="704538" y="1501113"/>
            <a:ext cx="10782923" cy="614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000" b="0" dirty="0"/>
              <a:t>It aims to boost EU-wide policy learning and builds on good practices related to regional development policies.</a:t>
            </a:r>
            <a:endParaRPr lang="es-E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3B0E7465-23C7-3C31-2E77-D0D2EBDDAB99}"/>
              </a:ext>
            </a:extLst>
          </p:cNvPr>
          <p:cNvSpPr txBox="1">
            <a:spLocks/>
          </p:cNvSpPr>
          <p:nvPr/>
        </p:nvSpPr>
        <p:spPr>
          <a:xfrm>
            <a:off x="696774" y="693876"/>
            <a:ext cx="5922687" cy="61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err="1"/>
              <a:t>Policy</a:t>
            </a:r>
            <a:r>
              <a:rPr lang="es-ES" sz="3600" dirty="0"/>
              <a:t> </a:t>
            </a:r>
            <a:r>
              <a:rPr lang="es-ES" sz="3600" dirty="0" err="1"/>
              <a:t>Learning</a:t>
            </a:r>
            <a:r>
              <a:rPr lang="es-ES" sz="3600" dirty="0"/>
              <a:t> </a:t>
            </a:r>
            <a:r>
              <a:rPr lang="es-ES" sz="3600" dirty="0" err="1"/>
              <a:t>Platform</a:t>
            </a:r>
            <a:r>
              <a:rPr lang="es-ES" sz="3600" dirty="0"/>
              <a:t> </a:t>
            </a:r>
            <a:endParaRPr lang="es-ES" sz="3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D72EB470-9AD3-85C5-365D-D0B49A63CB61}"/>
              </a:ext>
            </a:extLst>
          </p:cNvPr>
          <p:cNvSpPr txBox="1">
            <a:spLocks/>
          </p:cNvSpPr>
          <p:nvPr/>
        </p:nvSpPr>
        <p:spPr>
          <a:xfrm>
            <a:off x="704538" y="1501113"/>
            <a:ext cx="10864610" cy="2404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sz="2000" b="0" dirty="0"/>
              <a:t>Interreg Europe asks its project partners to be </a:t>
            </a:r>
            <a:r>
              <a:rPr lang="en-US" sz="2000" dirty="0"/>
              <a:t>actively involved </a:t>
            </a:r>
            <a:r>
              <a:rPr lang="en-US" sz="2000" b="0" dirty="0"/>
              <a:t>in the Platform over the lifetime of their project by contributing content and by sharing their knowledge and experience.</a:t>
            </a:r>
          </a:p>
          <a:p>
            <a:pPr algn="just">
              <a:lnSpc>
                <a:spcPct val="110000"/>
              </a:lnSpc>
            </a:pPr>
            <a:r>
              <a:rPr lang="en-US" sz="2000" b="0" dirty="0"/>
              <a:t>Each region participating in a project is expected to provide the </a:t>
            </a:r>
            <a:r>
              <a:rPr lang="en-US" sz="2000" b="0" dirty="0" err="1"/>
              <a:t>Programme</a:t>
            </a:r>
            <a:r>
              <a:rPr lang="en-US" sz="2000" b="0" dirty="0"/>
              <a:t> with </a:t>
            </a:r>
            <a:r>
              <a:rPr lang="en-US" sz="2000" dirty="0"/>
              <a:t>good</a:t>
            </a:r>
          </a:p>
          <a:p>
            <a:pPr algn="just">
              <a:lnSpc>
                <a:spcPct val="110000"/>
              </a:lnSpc>
            </a:pPr>
            <a:r>
              <a:rPr lang="en-US" sz="2000" dirty="0"/>
              <a:t>practices </a:t>
            </a:r>
            <a:r>
              <a:rPr lang="en-US" sz="2000" b="0" dirty="0"/>
              <a:t>from their region and with a contact person for their specific policy field in order to create a community of regional practitioners throughout Europe.</a:t>
            </a:r>
          </a:p>
          <a:p>
            <a:pPr algn="l">
              <a:lnSpc>
                <a:spcPct val="100000"/>
              </a:lnSpc>
            </a:pPr>
            <a:endParaRPr lang="es-E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id="{5A5CD2B5-CA67-0CFF-0158-399B36FE7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82" y="3673823"/>
            <a:ext cx="7752522" cy="29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3B0E7465-23C7-3C31-2E77-D0D2EBDDAB99}"/>
              </a:ext>
            </a:extLst>
          </p:cNvPr>
          <p:cNvSpPr txBox="1">
            <a:spLocks/>
          </p:cNvSpPr>
          <p:nvPr/>
        </p:nvSpPr>
        <p:spPr>
          <a:xfrm>
            <a:off x="696774" y="693876"/>
            <a:ext cx="5922687" cy="61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/>
              <a:t>Good </a:t>
            </a:r>
            <a:r>
              <a:rPr lang="es-ES" sz="3600" dirty="0" err="1"/>
              <a:t>Practice</a:t>
            </a:r>
            <a:r>
              <a:rPr lang="es-ES" sz="3600" dirty="0"/>
              <a:t> </a:t>
            </a:r>
            <a:r>
              <a:rPr lang="es-ES" sz="3600" dirty="0" err="1"/>
              <a:t>Definition</a:t>
            </a:r>
            <a:endParaRPr lang="es-ES" sz="3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D72EB470-9AD3-85C5-365D-D0B49A63CB61}"/>
              </a:ext>
            </a:extLst>
          </p:cNvPr>
          <p:cNvSpPr txBox="1">
            <a:spLocks/>
          </p:cNvSpPr>
          <p:nvPr/>
        </p:nvSpPr>
        <p:spPr>
          <a:xfrm>
            <a:off x="486912" y="2809920"/>
            <a:ext cx="10864610" cy="2404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sz="2000" b="0" dirty="0"/>
              <a:t>According to the Interreg Europe </a:t>
            </a:r>
            <a:r>
              <a:rPr lang="en-US" sz="2000" b="0" dirty="0" err="1"/>
              <a:t>programme</a:t>
            </a:r>
            <a:r>
              <a:rPr lang="en-US" sz="2000" b="0" dirty="0"/>
              <a:t> manual, a good practice is defined as </a:t>
            </a:r>
            <a:r>
              <a:rPr lang="en-US" sz="2000" b="0" i="1" dirty="0"/>
              <a:t>“an initiative (e.g. project, project, process, technique) undertaken in one of the </a:t>
            </a:r>
            <a:r>
              <a:rPr lang="en-US" sz="2000" b="0" i="1" dirty="0" err="1"/>
              <a:t>programme’s</a:t>
            </a:r>
            <a:r>
              <a:rPr lang="en-US" sz="2000" b="0" i="1" dirty="0"/>
              <a:t> priority axes which has proved to be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successful </a:t>
            </a:r>
            <a:r>
              <a:rPr lang="en-US" sz="2000" b="0" i="1" dirty="0"/>
              <a:t>in a region and which is of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potential interest to other regions</a:t>
            </a:r>
            <a:r>
              <a:rPr lang="en-US" sz="2000" b="0" i="1" dirty="0"/>
              <a:t>. Proved successful means that the good practice has already provided tangible and measurable results in achieving a specific objective.”</a:t>
            </a:r>
            <a:r>
              <a:rPr lang="en-US" sz="2000" b="0" dirty="0"/>
              <a:t> </a:t>
            </a:r>
          </a:p>
          <a:p>
            <a:pPr algn="just">
              <a:lnSpc>
                <a:spcPct val="110000"/>
              </a:lnSpc>
            </a:pPr>
            <a:endParaRPr lang="en-US" sz="2000" b="0" dirty="0"/>
          </a:p>
          <a:p>
            <a:pPr algn="just">
              <a:lnSpc>
                <a:spcPct val="110000"/>
              </a:lnSpc>
            </a:pPr>
            <a:r>
              <a:rPr lang="en-US" sz="2000" b="0" dirty="0"/>
              <a:t>Since Interreg Europe is dedicated to regional development policy improvements, a good practice is usually related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public intervention</a:t>
            </a:r>
            <a:r>
              <a:rPr lang="en-US" sz="2000" b="0" dirty="0"/>
              <a:t>. A private initiative may be considered as a good practice only if there is evidence that this initiative has inspired public policies.</a:t>
            </a:r>
          </a:p>
          <a:p>
            <a:pPr algn="l">
              <a:lnSpc>
                <a:spcPct val="100000"/>
              </a:lnSpc>
            </a:pPr>
            <a:endParaRPr lang="es-E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3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EFF7026-87DE-77F6-0C29-35F3E129D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S2: Identify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 GPs </a:t>
            </a:r>
            <a:r>
              <a:rPr lang="en-US" dirty="0"/>
              <a:t>in relation to the topic and to reflect on how to improve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of quadruple helix actors</a:t>
            </a:r>
            <a:r>
              <a:rPr lang="en-US" dirty="0"/>
              <a:t> into the value chain of the sector / special focus 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Twin Transition</a:t>
            </a:r>
          </a:p>
          <a:p>
            <a:r>
              <a:rPr lang="es-ES" dirty="0"/>
              <a:t>S3: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 GPs </a:t>
            </a:r>
            <a:r>
              <a:rPr lang="en-US" dirty="0"/>
              <a:t>in relation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Innovative green transition</a:t>
            </a:r>
            <a:r>
              <a:rPr lang="en-US" dirty="0"/>
              <a:t> and a highly practical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digital transformation</a:t>
            </a:r>
          </a:p>
          <a:p>
            <a:r>
              <a:rPr lang="en-US" dirty="0">
                <a:solidFill>
                  <a:schemeClr val="tx1"/>
                </a:solidFill>
              </a:rPr>
              <a:t>S4: Identify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 GPs </a:t>
            </a:r>
            <a:r>
              <a:rPr lang="en-US" dirty="0">
                <a:solidFill>
                  <a:schemeClr val="tx1"/>
                </a:solidFill>
              </a:rPr>
              <a:t>in relation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Sustainable business models for resource efficient Tourism SMEs</a:t>
            </a:r>
          </a:p>
          <a:p>
            <a:pPr marL="5080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 that means, only 1 GP per partner/Semester to be finally uploaded, during 3 Semesters starting from now!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AA3A9E1-B98E-408C-7542-C3841411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Plans</a:t>
            </a:r>
            <a:r>
              <a:rPr lang="es-ES" dirty="0"/>
              <a:t> </a:t>
            </a:r>
            <a:r>
              <a:rPr lang="es-ES" dirty="0" err="1"/>
              <a:t>according</a:t>
            </a:r>
            <a:r>
              <a:rPr lang="es-ES" dirty="0"/>
              <a:t> to </a:t>
            </a:r>
            <a:r>
              <a:rPr lang="es-ES" dirty="0" err="1"/>
              <a:t>Application</a:t>
            </a:r>
            <a:r>
              <a:rPr lang="es-ES" dirty="0"/>
              <a:t> </a:t>
            </a:r>
            <a:r>
              <a:rPr lang="es-ES" dirty="0" err="1"/>
              <a:t>Form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5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B984C60-7BA8-29D0-5FDD-8FAD7F4EC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330" y="1276351"/>
            <a:ext cx="10701339" cy="5135082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GB" dirty="0"/>
              <a:t>We propose to follow a 4 steps procedures: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b="1" dirty="0"/>
              <a:t>Identification of GPs (till 13</a:t>
            </a:r>
            <a:r>
              <a:rPr lang="en-GB" b="1" baseline="30000" dirty="0"/>
              <a:t>th</a:t>
            </a:r>
            <a:r>
              <a:rPr lang="en-GB" b="1" dirty="0"/>
              <a:t> October 2023)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Through a brief online questionnaire to know which ones you want to propose (number? 3 proposals/partner/semester?)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b="1" dirty="0"/>
              <a:t>Pre-selection of the “best” (more appropriate) of GP (Peer review meeting, 9</a:t>
            </a:r>
            <a:r>
              <a:rPr lang="en-GB" b="1" baseline="30000" dirty="0"/>
              <a:t>th</a:t>
            </a:r>
            <a:r>
              <a:rPr lang="en-GB" b="1" dirty="0"/>
              <a:t> November)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Taking into account criteria of appropriateness, complementarity, transferability potentials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b="1" dirty="0"/>
              <a:t>Collection of an internal complete information on each GP (Nov-Dec 23)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Following an internal template or free format? </a:t>
            </a:r>
            <a:r>
              <a:rPr lang="en-GB" i="1" dirty="0"/>
              <a:t>(to be discussed if suitable)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GB" b="1" dirty="0"/>
              <a:t>Upload of the GPs in the platform (Jan-Feb 24)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Following using a compulsory template to brief the info previously collected </a:t>
            </a:r>
            <a:r>
              <a:rPr lang="en-GB" i="1" dirty="0"/>
              <a:t>(available)</a:t>
            </a:r>
          </a:p>
          <a:p>
            <a:pPr lvl="1" algn="l">
              <a:lnSpc>
                <a:spcPct val="150000"/>
              </a:lnSpc>
            </a:pPr>
            <a:endParaRPr lang="en-GB" dirty="0"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E9558D7F-B069-7608-FB32-A9F26AA3A067}"/>
              </a:ext>
            </a:extLst>
          </p:cNvPr>
          <p:cNvSpPr txBox="1">
            <a:spLocks/>
          </p:cNvSpPr>
          <p:nvPr/>
        </p:nvSpPr>
        <p:spPr>
          <a:xfrm>
            <a:off x="527809" y="661988"/>
            <a:ext cx="11313306" cy="61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/>
              <a:t>Good </a:t>
            </a:r>
            <a:r>
              <a:rPr lang="es-ES" sz="3600" dirty="0" err="1"/>
              <a:t>Practices</a:t>
            </a:r>
            <a:r>
              <a:rPr lang="es-ES" sz="3600" dirty="0"/>
              <a:t> </a:t>
            </a:r>
            <a:r>
              <a:rPr lang="es-ES" sz="3600" dirty="0" err="1"/>
              <a:t>collection</a:t>
            </a:r>
            <a:r>
              <a:rPr lang="es-ES" sz="3600" dirty="0"/>
              <a:t>, </a:t>
            </a:r>
            <a:r>
              <a:rPr lang="es-ES" sz="3600" dirty="0" err="1"/>
              <a:t>selection</a:t>
            </a:r>
            <a:r>
              <a:rPr lang="es-ES" sz="3600" dirty="0"/>
              <a:t> &amp; </a:t>
            </a:r>
            <a:r>
              <a:rPr lang="es-ES" sz="3600" dirty="0" err="1"/>
              <a:t>uploads</a:t>
            </a:r>
            <a:endParaRPr lang="es-ES" sz="3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oogle Shape;56;p3">
            <a:extLst>
              <a:ext uri="{FF2B5EF4-FFF2-40B4-BE49-F238E27FC236}">
                <a16:creationId xmlns:a16="http://schemas.microsoft.com/office/drawing/2014/main" id="{588E1ECE-7891-BA07-644B-92B1CB522ED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9910" y="5273932"/>
            <a:ext cx="1247582" cy="113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87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7d71be-d804-4cce-b5cf-91877bab49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2230F84790FA49BB29F1EAD2C5226C" ma:contentTypeVersion="16" ma:contentTypeDescription="Crear nuevo documento." ma:contentTypeScope="" ma:versionID="e0e5ba1720446b119af757f18eca7c6c">
  <xsd:schema xmlns:xsd="http://www.w3.org/2001/XMLSchema" xmlns:xs="http://www.w3.org/2001/XMLSchema" xmlns:p="http://schemas.microsoft.com/office/2006/metadata/properties" xmlns:ns2="3d7d71be-d804-4cce-b5cf-91877bab4967" xmlns:ns3="bd995ded-17a8-4854-b221-4a75108c9739" targetNamespace="http://schemas.microsoft.com/office/2006/metadata/properties" ma:root="true" ma:fieldsID="224bbe2c1155cb57a55eb16e6015001c" ns2:_="" ns3:_="">
    <xsd:import namespace="3d7d71be-d804-4cce-b5cf-91877bab4967"/>
    <xsd:import namespace="bd995ded-17a8-4854-b221-4a75108c9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d71be-d804-4cce-b5cf-91877bab4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f8664a0-889a-491e-8570-6d1da82816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95ded-17a8-4854-b221-4a75108c9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628BE6-4F86-4207-AA28-6A0589FAF0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8C68F-23C4-4BE7-A83A-E7BEAE7FFD69}">
  <ds:schemaRefs>
    <ds:schemaRef ds:uri="http://schemas.microsoft.com/office/2006/metadata/properties"/>
    <ds:schemaRef ds:uri="http://schemas.microsoft.com/office/infopath/2007/PartnerControls"/>
    <ds:schemaRef ds:uri="3d7d71be-d804-4cce-b5cf-91877bab4967"/>
  </ds:schemaRefs>
</ds:datastoreItem>
</file>

<file path=customXml/itemProps3.xml><?xml version="1.0" encoding="utf-8"?>
<ds:datastoreItem xmlns:ds="http://schemas.openxmlformats.org/officeDocument/2006/customXml" ds:itemID="{82ED4A33-302D-40FA-8792-60B5BF5B7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d71be-d804-4cce-b5cf-91877bab4967"/>
    <ds:schemaRef ds:uri="bd995ded-17a8-4854-b221-4a75108c9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1069</Words>
  <Application>Microsoft Office PowerPoint</Application>
  <PresentationFormat>Panorámica</PresentationFormat>
  <Paragraphs>114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Open Sans</vt:lpstr>
      <vt:lpstr>Calibri</vt:lpstr>
      <vt:lpstr>Arial</vt:lpstr>
      <vt:lpstr>Open Sans SemiBold</vt:lpstr>
      <vt:lpstr>Wingdings</vt:lpstr>
      <vt:lpstr>Courier New</vt:lpstr>
      <vt:lpstr>Office Theme</vt:lpstr>
      <vt:lpstr>Presentación de PowerPoint</vt:lpstr>
      <vt:lpstr>Interregional learning process</vt:lpstr>
      <vt:lpstr>Presentación de PowerPoint</vt:lpstr>
      <vt:lpstr>Identification of Good Practices</vt:lpstr>
      <vt:lpstr>Presentación de PowerPoint</vt:lpstr>
      <vt:lpstr>Presentación de PowerPoint</vt:lpstr>
      <vt:lpstr>Presentación de PowerPoint</vt:lpstr>
      <vt:lpstr>Plans according to Application Form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Kurth</dc:creator>
  <cp:lastModifiedBy>ANNE-DOMINIQUE FURPHY</cp:lastModifiedBy>
  <cp:revision>3</cp:revision>
  <dcterms:created xsi:type="dcterms:W3CDTF">2021-10-28T12:22:03Z</dcterms:created>
  <dcterms:modified xsi:type="dcterms:W3CDTF">2023-09-14T10:26:39Z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0x0101004C2230F84790FA49BB29F1EAD2C5226C</vt:lpwstr>
  </property>
</Properties>
</file>