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83" r:id="rId6"/>
    <p:sldId id="302" r:id="rId7"/>
    <p:sldId id="320" r:id="rId8"/>
    <p:sldId id="321" r:id="rId9"/>
    <p:sldId id="322" r:id="rId10"/>
    <p:sldId id="323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DOMINIQUE FURPHY" initials="ADF" lastIdx="1" clrIdx="0">
    <p:extLst>
      <p:ext uri="{19B8F6BF-5375-455C-9EA6-DF929625EA0E}">
        <p15:presenceInfo xmlns:p15="http://schemas.microsoft.com/office/powerpoint/2012/main" userId="ANNE-DOMINIQUE FURPH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984"/>
    <a:srgbClr val="4AB698"/>
    <a:srgbClr val="95948B"/>
    <a:srgbClr val="E31D44"/>
    <a:srgbClr val="EB5C62"/>
    <a:srgbClr val="DAD7D0"/>
    <a:srgbClr val="15419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867"/>
  </p:normalViewPr>
  <p:slideViewPr>
    <p:cSldViewPr snapToGrid="0" snapToObjects="1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01/22/2024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‹Nº›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270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8368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8861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87858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2807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‹Nº›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552C76-550D-E659-4E2A-F796B9DA7659}"/>
              </a:ext>
            </a:extLst>
          </p:cNvPr>
          <p:cNvSpPr txBox="1"/>
          <p:nvPr/>
        </p:nvSpPr>
        <p:spPr>
          <a:xfrm>
            <a:off x="971501" y="5875760"/>
            <a:ext cx="3123068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 JANUARY 2024|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2199A-8B28-F1CF-2AF1-3BB3B1DA66FF}"/>
              </a:ext>
            </a:extLst>
          </p:cNvPr>
          <p:cNvSpPr txBox="1"/>
          <p:nvPr/>
        </p:nvSpPr>
        <p:spPr>
          <a:xfrm>
            <a:off x="914655" y="4531053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Anne </a:t>
            </a:r>
            <a:r>
              <a:rPr lang="en-US" sz="24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Furphy</a:t>
            </a:r>
            <a:endParaRPr lang="en-US" sz="2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Manager at Chamber of Commerce of Seville</a:t>
            </a:r>
          </a:p>
          <a:p>
            <a:r>
              <a:rPr lang="en-GB" i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Anne.furphy@camaradesevilla.com</a:t>
            </a:r>
            <a:endParaRPr lang="en-US" dirty="0">
              <a:solidFill>
                <a:srgbClr val="02A984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8D373C9-12A2-19F9-4F9B-2831555AE29C}"/>
              </a:ext>
            </a:extLst>
          </p:cNvPr>
          <p:cNvSpPr txBox="1">
            <a:spLocks/>
          </p:cNvSpPr>
          <p:nvPr/>
        </p:nvSpPr>
        <p:spPr>
          <a:xfrm>
            <a:off x="844115" y="2689118"/>
            <a:ext cx="914400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7th online meeting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“PIT”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0EBD19-9C92-7FD1-3E8D-D96924CF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44" y="262980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8270807" y="702634"/>
            <a:ext cx="3821243" cy="3351108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864097" y="1701312"/>
            <a:ext cx="6895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Phase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next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0A23-FF50-6542-820C-2ED71BDA1C93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E1E2123-53E5-9387-9DE9-93BB2BD7B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18" y="5240742"/>
            <a:ext cx="1247582" cy="1137501"/>
          </a:xfrm>
          <a:prstGeom prst="rect">
            <a:avLst/>
          </a:prstGeom>
        </p:spPr>
      </p:pic>
      <p:pic>
        <p:nvPicPr>
          <p:cNvPr id="2" name="Graphic 8">
            <a:extLst>
              <a:ext uri="{FF2B5EF4-FFF2-40B4-BE49-F238E27FC236}">
                <a16:creationId xmlns:a16="http://schemas.microsoft.com/office/drawing/2014/main" id="{73B06106-2527-749A-FF61-BE93615D1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1" y="1353844"/>
            <a:ext cx="8301928" cy="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01D5C664-75D3-1E8B-CBE5-A4F60CF7D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61887F-45CF-F089-E651-6AC984CF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6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666A4EE-A2BF-54E4-0D8F-74177197E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0931"/>
              </p:ext>
            </p:extLst>
          </p:nvPr>
        </p:nvGraphicFramePr>
        <p:xfrm>
          <a:off x="503583" y="1749286"/>
          <a:ext cx="7560363" cy="3556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8308">
                  <a:extLst>
                    <a:ext uri="{9D8B030D-6E8A-4147-A177-3AD203B41FA5}">
                      <a16:colId xmlns:a16="http://schemas.microsoft.com/office/drawing/2014/main" val="290351721"/>
                    </a:ext>
                  </a:extLst>
                </a:gridCol>
                <a:gridCol w="1286871">
                  <a:extLst>
                    <a:ext uri="{9D8B030D-6E8A-4147-A177-3AD203B41FA5}">
                      <a16:colId xmlns:a16="http://schemas.microsoft.com/office/drawing/2014/main" val="1685507196"/>
                    </a:ext>
                  </a:extLst>
                </a:gridCol>
                <a:gridCol w="1427194">
                  <a:extLst>
                    <a:ext uri="{9D8B030D-6E8A-4147-A177-3AD203B41FA5}">
                      <a16:colId xmlns:a16="http://schemas.microsoft.com/office/drawing/2014/main" val="507923153"/>
                    </a:ext>
                  </a:extLst>
                </a:gridCol>
                <a:gridCol w="3887990">
                  <a:extLst>
                    <a:ext uri="{9D8B030D-6E8A-4147-A177-3AD203B41FA5}">
                      <a16:colId xmlns:a16="http://schemas.microsoft.com/office/drawing/2014/main" val="3786368319"/>
                    </a:ext>
                  </a:extLst>
                </a:gridCol>
              </a:tblGrid>
              <a:tr h="5577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PARTNER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FINANCIAL REPORT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POLICY REPORT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COMMENTS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7388479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CCSEV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READY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6908404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LAPLAND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Submitted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+ </a:t>
                      </a:r>
                      <a:r>
                        <a:rPr lang="es-ES" sz="1400" u="none" strike="noStrike" dirty="0" err="1">
                          <a:effectLst/>
                        </a:rPr>
                        <a:t>missing</a:t>
                      </a:r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</a:rPr>
                        <a:t>communication</a:t>
                      </a:r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</a:rPr>
                        <a:t>report</a:t>
                      </a:r>
                      <a:r>
                        <a:rPr lang="es-ES" sz="1400" u="none" strike="noStrike" dirty="0">
                          <a:effectLst/>
                        </a:rPr>
                        <a:t> input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8662355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VRATSA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READY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READY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3006077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MARCHE R.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Submitted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0115311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BREMERH.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Submitted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amendments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needed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8398578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PORA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READY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READY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4850815"/>
                  </a:ext>
                </a:extLst>
              </a:tr>
              <a:tr h="3166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DONEGAL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submitted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READY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3384627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ELORIS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Submitted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+ </a:t>
                      </a:r>
                      <a:r>
                        <a:rPr lang="es-ES" sz="1400" u="none" strike="noStrike" dirty="0" err="1">
                          <a:effectLst/>
                        </a:rPr>
                        <a:t>missing</a:t>
                      </a:r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</a:rPr>
                        <a:t>pilot</a:t>
                      </a:r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</a:rPr>
                        <a:t>action</a:t>
                      </a:r>
                      <a:r>
                        <a:rPr lang="es-ES" sz="1400" u="none" strike="noStrike" dirty="0">
                          <a:effectLst/>
                        </a:rPr>
                        <a:t> input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999037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C8EEA90-FE4E-8996-8C4C-518D230E5A92}"/>
              </a:ext>
            </a:extLst>
          </p:cNvPr>
          <p:cNvSpPr txBox="1"/>
          <p:nvPr/>
        </p:nvSpPr>
        <p:spPr>
          <a:xfrm>
            <a:off x="8463402" y="1749286"/>
            <a:ext cx="2834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COMMENTS: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es-ES" sz="1200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more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date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meetings, 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involved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conducted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authority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procedes)</a:t>
            </a: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0D6C5F-4135-95F1-DA9B-2CE0DF68C9C4}"/>
              </a:ext>
            </a:extLst>
          </p:cNvPr>
          <p:cNvSpPr txBox="1"/>
          <p:nvPr/>
        </p:nvSpPr>
        <p:spPr>
          <a:xfrm>
            <a:off x="1115074" y="5855183"/>
            <a:ext cx="517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SUBMISSION DATE 1ST FEBRUARY 2024</a:t>
            </a:r>
          </a:p>
        </p:txBody>
      </p:sp>
      <p:sp>
        <p:nvSpPr>
          <p:cNvPr id="8" name="Explosión: 8 puntos 7">
            <a:extLst>
              <a:ext uri="{FF2B5EF4-FFF2-40B4-BE49-F238E27FC236}">
                <a16:creationId xmlns:a16="http://schemas.microsoft.com/office/drawing/2014/main" id="{6F6D599F-7676-E3E6-8A97-A1C79978C016}"/>
              </a:ext>
            </a:extLst>
          </p:cNvPr>
          <p:cNvSpPr/>
          <p:nvPr/>
        </p:nvSpPr>
        <p:spPr>
          <a:xfrm>
            <a:off x="280187" y="5705041"/>
            <a:ext cx="755374" cy="700393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503583" y="1084803"/>
            <a:ext cx="6517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6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DONE: 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PORA 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DONEGAL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BREMERHAVEN (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reduced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MARCHE REGION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MISSING: THE REST!!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655983" y="4548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SoA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INITIAL ASSESSMENT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6030B-D3EE-6EAA-40AD-1F4AC47081E8}"/>
              </a:ext>
            </a:extLst>
          </p:cNvPr>
          <p:cNvSpPr txBox="1">
            <a:spLocks/>
          </p:cNvSpPr>
          <p:nvPr/>
        </p:nvSpPr>
        <p:spPr>
          <a:xfrm>
            <a:off x="583094" y="2977073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GGPPs TEMPLATES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F4BE551F-BB08-A2DE-E93E-A875E6ECF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3440249"/>
            <a:ext cx="5035826" cy="144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AE08D9F-EAE9-AC58-51FB-DE69EC881FDA}"/>
              </a:ext>
            </a:extLst>
          </p:cNvPr>
          <p:cNvSpPr txBox="1"/>
          <p:nvPr/>
        </p:nvSpPr>
        <p:spPr>
          <a:xfrm>
            <a:off x="583095" y="3541817"/>
            <a:ext cx="64382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>
                <a:solidFill>
                  <a:srgbClr val="4AB6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DONE:</a:t>
            </a:r>
          </a:p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6. "Internal areas strategy" and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Tu.Ris.Marche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2000" b="1" dirty="0">
                <a:solidFill>
                  <a:srgbClr val="4AB6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REVIEW:</a:t>
            </a:r>
          </a:p>
          <a:p>
            <a:pPr algn="l"/>
            <a:r>
              <a:rPr lang="en-US" sz="1600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Lapland University (FI)</a:t>
            </a:r>
          </a:p>
          <a:p>
            <a:pPr algn="l"/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1. Sustainable Travel Finland (STF)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2. VÄLKKY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3. VALUE (Growth &amp; Value through Sustainability Communication)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6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A665AA-8A96-0BB8-8641-2962969FF84A}"/>
              </a:ext>
            </a:extLst>
          </p:cNvPr>
          <p:cNvSpPr txBox="1"/>
          <p:nvPr/>
        </p:nvSpPr>
        <p:spPr>
          <a:xfrm>
            <a:off x="6321286" y="4521247"/>
            <a:ext cx="5181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Experience Bremerhaven (DE)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4. Digital pilot for Bremerhaven SMEs</a:t>
            </a:r>
          </a:p>
          <a:p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Seville C.C (ES)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5. Andalucía Lab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  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Donegal County Council (IE)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7. Green for Business</a:t>
            </a: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7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464431" y="230063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IN FINLAND 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50F603-8B0E-AC5F-9099-9C3506078F65}"/>
              </a:ext>
            </a:extLst>
          </p:cNvPr>
          <p:cNvSpPr txBox="1">
            <a:spLocks/>
          </p:cNvSpPr>
          <p:nvPr/>
        </p:nvSpPr>
        <p:spPr>
          <a:xfrm>
            <a:off x="503583" y="191587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C050BA-7857-E4F2-D3EC-715C8CF4A10F}"/>
              </a:ext>
            </a:extLst>
          </p:cNvPr>
          <p:cNvSpPr/>
          <p:nvPr/>
        </p:nvSpPr>
        <p:spPr>
          <a:xfrm>
            <a:off x="464431" y="1878495"/>
            <a:ext cx="5207499" cy="3101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BOOK THE DATES </a:t>
            </a:r>
          </a:p>
          <a:p>
            <a:r>
              <a:rPr lang="es-ES" dirty="0"/>
              <a:t>8-12 APRIL 2024 (</a:t>
            </a:r>
            <a:r>
              <a:rPr lang="es-ES" dirty="0" err="1"/>
              <a:t>working</a:t>
            </a:r>
            <a:r>
              <a:rPr lang="es-ES" dirty="0"/>
              <a:t> </a:t>
            </a:r>
            <a:r>
              <a:rPr lang="es-ES" dirty="0" err="1"/>
              <a:t>days</a:t>
            </a:r>
            <a:r>
              <a:rPr lang="es-ES" dirty="0"/>
              <a:t> 9-10-11 (</a:t>
            </a:r>
            <a:r>
              <a:rPr lang="es-ES" dirty="0" err="1"/>
              <a:t>until</a:t>
            </a:r>
            <a:r>
              <a:rPr lang="es-ES" dirty="0"/>
              <a:t> 14,00))</a:t>
            </a:r>
          </a:p>
          <a:p>
            <a:endParaRPr lang="es-ES" dirty="0"/>
          </a:p>
          <a:p>
            <a:r>
              <a:rPr lang="es-ES" dirty="0"/>
              <a:t>CHECK TRAVELLING OPTIONS</a:t>
            </a:r>
          </a:p>
          <a:p>
            <a:endParaRPr lang="es-ES" dirty="0"/>
          </a:p>
          <a:p>
            <a:r>
              <a:rPr lang="es-ES" dirty="0"/>
              <a:t>INFORM STAKEHOLDERS </a:t>
            </a:r>
          </a:p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AFF8D5-F682-9BCC-FA16-8D215DA05949}"/>
              </a:ext>
            </a:extLst>
          </p:cNvPr>
          <p:cNvSpPr txBox="1"/>
          <p:nvPr/>
        </p:nvSpPr>
        <p:spPr>
          <a:xfrm>
            <a:off x="6811620" y="1067369"/>
            <a:ext cx="4127027" cy="4585871"/>
          </a:xfrm>
          <a:prstGeom prst="rect">
            <a:avLst/>
          </a:prstGeom>
          <a:noFill/>
          <a:ln>
            <a:solidFill>
              <a:srgbClr val="4AB698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TO-DO</a:t>
            </a: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2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 (LAPLAND+CCSEV </a:t>
            </a:r>
            <a:r>
              <a:rPr lang="es-ES" sz="1200" b="1" u="sng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</a:t>
            </a:r>
            <a:r>
              <a:rPr lang="es-ES" sz="12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l"/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Day1</a:t>
            </a:r>
          </a:p>
          <a:p>
            <a:pPr algn="l"/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Exchange and workshops</a:t>
            </a:r>
          </a:p>
          <a:p>
            <a:pPr algn="l"/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guest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/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visits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Day2</a:t>
            </a:r>
          </a:p>
          <a:p>
            <a:pPr algn="l"/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Exchange and workshops</a:t>
            </a:r>
          </a:p>
          <a:p>
            <a:pPr algn="l"/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guest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/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visits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Day3</a:t>
            </a:r>
          </a:p>
          <a:p>
            <a:pPr algn="l"/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Steering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meeting </a:t>
            </a:r>
          </a:p>
          <a:p>
            <a:pPr algn="l"/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paralell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possibility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final 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</a:t>
            </a:r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2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INVITE FORMALLY STAKEHOLDERS (</a:t>
            </a:r>
            <a:r>
              <a:rPr lang="es-ES" sz="1200" b="1" u="sng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es-ES" sz="12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u="sng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r>
              <a:rPr lang="es-ES" sz="12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l"/>
            <a:endParaRPr lang="es-ES" sz="1200" b="1" u="sng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2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INFORMATION (LAPLAND </a:t>
            </a:r>
            <a:r>
              <a:rPr lang="es-ES" sz="1200" b="1" u="sng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s-ES" sz="12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u="sng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r>
              <a:rPr lang="es-ES" sz="12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l"/>
            <a:endParaRPr lang="es-ES" sz="1200" b="1" u="sng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2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NEW EVENT IN WEBSITE (LAPLAND)</a:t>
            </a:r>
          </a:p>
          <a:p>
            <a:pPr algn="l"/>
            <a:endParaRPr lang="es-ES" sz="1200" b="1" u="sng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Explosión: 8 puntos 4">
            <a:extLst>
              <a:ext uri="{FF2B5EF4-FFF2-40B4-BE49-F238E27FC236}">
                <a16:creationId xmlns:a16="http://schemas.microsoft.com/office/drawing/2014/main" id="{AF914DF0-57AD-2BA6-DC22-F20877F1AD81}"/>
              </a:ext>
            </a:extLst>
          </p:cNvPr>
          <p:cNvSpPr/>
          <p:nvPr/>
        </p:nvSpPr>
        <p:spPr>
          <a:xfrm>
            <a:off x="464431" y="5492195"/>
            <a:ext cx="755374" cy="700393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5B718D-131E-C5A1-08A8-F65D94764A96}"/>
              </a:ext>
            </a:extLst>
          </p:cNvPr>
          <p:cNvSpPr txBox="1"/>
          <p:nvPr/>
        </p:nvSpPr>
        <p:spPr>
          <a:xfrm>
            <a:off x="1241081" y="5740724"/>
            <a:ext cx="5932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 EXCHANGE OF PRACTICES FOR SUSTAINABILITY IN TOURISM SMES</a:t>
            </a:r>
          </a:p>
        </p:txBody>
      </p:sp>
    </p:spTree>
    <p:extLst>
      <p:ext uri="{BB962C8B-B14F-4D97-AF65-F5344CB8AC3E}">
        <p14:creationId xmlns:p14="http://schemas.microsoft.com/office/powerpoint/2010/main" val="176857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464431" y="230063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NEXT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50F603-8B0E-AC5F-9099-9C3506078F65}"/>
              </a:ext>
            </a:extLst>
          </p:cNvPr>
          <p:cNvSpPr txBox="1">
            <a:spLocks/>
          </p:cNvSpPr>
          <p:nvPr/>
        </p:nvSpPr>
        <p:spPr>
          <a:xfrm>
            <a:off x="503583" y="191587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AFF8D5-F682-9BCC-FA16-8D215DA05949}"/>
              </a:ext>
            </a:extLst>
          </p:cNvPr>
          <p:cNvSpPr txBox="1"/>
          <p:nvPr/>
        </p:nvSpPr>
        <p:spPr>
          <a:xfrm>
            <a:off x="503583" y="1189286"/>
            <a:ext cx="8035473" cy="4339650"/>
          </a:xfrm>
          <a:prstGeom prst="rect">
            <a:avLst/>
          </a:prstGeom>
          <a:noFill/>
          <a:ln>
            <a:solidFill>
              <a:srgbClr val="4AB698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TO-DO at short </a:t>
            </a:r>
            <a:r>
              <a:rPr lang="es-ES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</a:t>
            </a:r>
            <a:endParaRPr lang="es-ES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 MEETING </a:t>
            </a:r>
            <a:r>
              <a:rPr lang="es-ES" b="1" u="sng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Nº</a:t>
            </a:r>
            <a:r>
              <a:rPr lang="es-ES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</a:p>
          <a:p>
            <a:pPr algn="l"/>
            <a:r>
              <a:rPr lang="es-ES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s-ES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February</a:t>
            </a:r>
            <a:r>
              <a:rPr lang="es-ES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 </a:t>
            </a:r>
            <a:r>
              <a:rPr lang="es-ES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latest</a:t>
            </a:r>
            <a:r>
              <a:rPr lang="es-ES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ES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</a:t>
            </a:r>
            <a:r>
              <a:rPr lang="es-ES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2nd </a:t>
            </a:r>
            <a:r>
              <a:rPr lang="es-ES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semester</a:t>
            </a:r>
            <a:r>
              <a:rPr lang="es-ES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l"/>
            <a:r>
              <a:rPr lang="es-ES" sz="12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/>
            <a:r>
              <a:rPr lang="es-ES" sz="1400" b="1" u="sng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</a:t>
            </a:r>
            <a:r>
              <a:rPr lang="es-ES" sz="14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algn="l"/>
            <a:endParaRPr lang="es-ES" sz="1400" b="1" u="sng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Gather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</a:t>
            </a:r>
            <a:endParaRPr lang="es-ES" sz="14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practices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selected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functioning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outcomes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transferring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possibilities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territories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transferrable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aplicable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instrument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and/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organization?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imminent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4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 FOR KNOWLEDGE PROVIDERS.</a:t>
            </a:r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200" b="1" u="sng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200" b="1" u="sng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3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464431" y="230063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NEXT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50F603-8B0E-AC5F-9099-9C3506078F65}"/>
              </a:ext>
            </a:extLst>
          </p:cNvPr>
          <p:cNvSpPr txBox="1">
            <a:spLocks/>
          </p:cNvSpPr>
          <p:nvPr/>
        </p:nvSpPr>
        <p:spPr>
          <a:xfrm>
            <a:off x="503583" y="191587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AFF8D5-F682-9BCC-FA16-8D215DA05949}"/>
              </a:ext>
            </a:extLst>
          </p:cNvPr>
          <p:cNvSpPr txBox="1"/>
          <p:nvPr/>
        </p:nvSpPr>
        <p:spPr>
          <a:xfrm>
            <a:off x="631448" y="1199538"/>
            <a:ext cx="10858937" cy="5262979"/>
          </a:xfrm>
          <a:prstGeom prst="rect">
            <a:avLst/>
          </a:prstGeom>
          <a:noFill/>
          <a:ln>
            <a:solidFill>
              <a:srgbClr val="4AB698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s-ES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 ACTION – REMEMBER THE CALENDAR</a:t>
            </a:r>
          </a:p>
          <a:p>
            <a:pPr algn="l"/>
            <a:endParaRPr lang="es-ES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February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September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2024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lang="it-IT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Call for Knowledge Providers (</a:t>
            </a:r>
            <a:r>
              <a:rPr lang="it-IT" sz="1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KPs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issued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EU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level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expert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consultants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register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the TOURBO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onglist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sz="1800" b="1" dirty="0">
                <a:solidFill>
                  <a:srgbClr val="02A98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SOON WEB PAGE WILL BE READY FOR DOCS DOWNLOAD  </a:t>
            </a:r>
          </a:p>
          <a:p>
            <a:pPr marL="285750" lvl="0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b="1" dirty="0">
                <a:solidFill>
                  <a:srgbClr val="02A98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FINAL VERSION OF THE KPS CALL</a:t>
            </a:r>
          </a:p>
          <a:p>
            <a:pPr marL="285750" lvl="0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sz="1800" b="1" dirty="0">
                <a:solidFill>
                  <a:srgbClr val="02A98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DISSEMINATION IS NEEDED</a:t>
            </a:r>
          </a:p>
          <a:p>
            <a:pPr marL="285750" lvl="0" indent="-28575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b="1" dirty="0">
                <a:solidFill>
                  <a:srgbClr val="02A98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INTERNATIONAL TOURISM FAIR IN MILAN </a:t>
            </a:r>
            <a:endParaRPr lang="it-IT" sz="1800" b="1" dirty="0">
              <a:solidFill>
                <a:srgbClr val="02A98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September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2024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lang="it-IT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Call for </a:t>
            </a:r>
            <a:r>
              <a:rPr lang="it-IT" sz="1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innovation</a:t>
            </a:r>
            <a:r>
              <a:rPr lang="it-IT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tourism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MSMEs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based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Marche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Region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Eloris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submit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proposals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partnership with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KPs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registered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the TOURBO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Longlist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lvl="0">
              <a:tabLst>
                <a:tab pos="457200" algn="l"/>
              </a:tabLst>
            </a:pP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October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2024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it-IT" sz="1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Selection</a:t>
            </a:r>
            <a:r>
              <a:rPr lang="it-IT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it-IT" sz="1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innovation</a:t>
            </a:r>
            <a:r>
              <a:rPr lang="it-IT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Marche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Region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Eloris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n.5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innovation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projects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proposed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by Tourism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MSMEs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awards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them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with a voucher of 8000EUR.</a:t>
            </a:r>
          </a:p>
          <a:p>
            <a:pPr lvl="0">
              <a:tabLst>
                <a:tab pos="457200" algn="l"/>
              </a:tabLst>
            </a:pP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Until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August 2025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it-IT" sz="1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Implementation</a:t>
            </a:r>
            <a:r>
              <a:rPr lang="it-IT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it-IT" sz="1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innovation</a:t>
            </a:r>
            <a:r>
              <a:rPr lang="it-IT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the n.5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tourism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MSMEs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selected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implement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innovation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project with the support of partner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KPs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The voucher awarded will finance the consultancy provided by KPs.</a:t>
            </a:r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200" b="1" u="sng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7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356D7-271B-1E14-A513-672EE4B681B2}"/>
              </a:ext>
            </a:extLst>
          </p:cNvPr>
          <p:cNvSpPr txBox="1"/>
          <p:nvPr/>
        </p:nvSpPr>
        <p:spPr>
          <a:xfrm>
            <a:off x="857771" y="5201061"/>
            <a:ext cx="5115288" cy="338554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www.interregeurope.eu/TOURBO</a:t>
            </a:r>
          </a:p>
        </p:txBody>
      </p:sp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269637-8431-41DC-A86B-7045D1A07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3FC793-0237-4EB2-9E54-581B2D1B3CF6}">
  <ds:schemaRefs>
    <ds:schemaRef ds:uri="http://schemas.microsoft.com/office/infopath/2007/PartnerControls"/>
    <ds:schemaRef ds:uri="http://www.w3.org/XML/1998/namespace"/>
    <ds:schemaRef ds:uri="75680805-e956-4cde-b5e2-b05f91aa9d1d"/>
    <ds:schemaRef ds:uri="http://schemas.openxmlformats.org/package/2006/metadata/core-properties"/>
    <ds:schemaRef ds:uri="ae1c26e0-bdd1-4ce2-bc5c-b06756f3bce7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1671</TotalTime>
  <Words>613</Words>
  <Application>Microsoft Office PowerPoint</Application>
  <PresentationFormat>Panorámica</PresentationFormat>
  <Paragraphs>157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Open Sans</vt:lpstr>
      <vt:lpstr>Open Sans Semibold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ANNE-DOMINIQUE FURPHY</cp:lastModifiedBy>
  <cp:revision>31</cp:revision>
  <dcterms:created xsi:type="dcterms:W3CDTF">2021-10-28T12:22:03Z</dcterms:created>
  <dcterms:modified xsi:type="dcterms:W3CDTF">2024-01-22T10:28:14Z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