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83" r:id="rId6"/>
    <p:sldId id="302" r:id="rId7"/>
    <p:sldId id="304" r:id="rId8"/>
    <p:sldId id="320" r:id="rId9"/>
    <p:sldId id="321" r:id="rId10"/>
    <p:sldId id="319" r:id="rId11"/>
    <p:sldId id="296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DOMINIQUE FURPHY" initials="ADF" lastIdx="1" clrIdx="0">
    <p:extLst>
      <p:ext uri="{19B8F6BF-5375-455C-9EA6-DF929625EA0E}">
        <p15:presenceInfo xmlns:p15="http://schemas.microsoft.com/office/powerpoint/2012/main" userId="ANNE-DOMINIQUE FURPH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984"/>
    <a:srgbClr val="4AB698"/>
    <a:srgbClr val="95948B"/>
    <a:srgbClr val="E31D44"/>
    <a:srgbClr val="EB5C62"/>
    <a:srgbClr val="DAD7D0"/>
    <a:srgbClr val="154194"/>
    <a:srgbClr val="009FE4"/>
    <a:srgbClr val="F39200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7867"/>
  </p:normalViewPr>
  <p:slideViewPr>
    <p:cSldViewPr snapToGrid="0" snapToObjects="1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en-LU" smtClean="0"/>
              <a:t>10/13/2023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en-LU" smtClean="0"/>
              <a:t>‹Nº›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1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399395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2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74064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3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270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4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415804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5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483684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6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88612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en-LU" smtClean="0"/>
              <a:t>7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4656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LU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en-LU"/>
              <a:t>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4AB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‹Nº›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regeurope.eu/news-and-events/events/qa-session-about-financial-reporting" TargetMode="External"/><Relationship Id="rId5" Type="http://schemas.openxmlformats.org/officeDocument/2006/relationships/hyperlink" Target="https://www.interregeurope.eu/event/project-training-days-2023/conclusions?utm_source=Project+training+days+2023&amp;utm_campaign=16ef2d791b-join-europecooperates2020_COPY_01&amp;utm_medium=email&amp;utm_term=0_ad7b7bc895-16ef2d791b-256574624#anchor-video-and-photos" TargetMode="Externa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552C76-550D-E659-4E2A-F796B9DA7659}"/>
              </a:ext>
            </a:extLst>
          </p:cNvPr>
          <p:cNvSpPr txBox="1"/>
          <p:nvPr/>
        </p:nvSpPr>
        <p:spPr>
          <a:xfrm>
            <a:off x="971501" y="5875760"/>
            <a:ext cx="3123068" cy="276999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OCTOBER 2023| Online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2199A-8B28-F1CF-2AF1-3BB3B1DA66FF}"/>
              </a:ext>
            </a:extLst>
          </p:cNvPr>
          <p:cNvSpPr txBox="1"/>
          <p:nvPr/>
        </p:nvSpPr>
        <p:spPr>
          <a:xfrm>
            <a:off x="914655" y="4531053"/>
            <a:ext cx="83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Anne </a:t>
            </a:r>
            <a:r>
              <a:rPr lang="en-US" sz="24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Furphy</a:t>
            </a:r>
            <a:endParaRPr lang="en-US" sz="24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Manager at Chamber of Commerce of Seville</a:t>
            </a:r>
          </a:p>
          <a:p>
            <a:r>
              <a:rPr lang="en-GB" i="1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Anne.furphy@camaradesevilla.com</a:t>
            </a:r>
            <a:endParaRPr lang="en-US" dirty="0">
              <a:solidFill>
                <a:srgbClr val="02A984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8D373C9-12A2-19F9-4F9B-2831555AE29C}"/>
              </a:ext>
            </a:extLst>
          </p:cNvPr>
          <p:cNvSpPr txBox="1">
            <a:spLocks/>
          </p:cNvSpPr>
          <p:nvPr/>
        </p:nvSpPr>
        <p:spPr>
          <a:xfrm>
            <a:off x="844115" y="2689118"/>
            <a:ext cx="9144000" cy="1722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5th online meeting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2A98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“PIT”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D0EBD19-9C92-7FD1-3E8D-D96924CF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44" y="262980"/>
            <a:ext cx="6300216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8270807" y="702634"/>
            <a:ext cx="3821243" cy="3351108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LU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AGENDA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F6887-8E7F-E649-9141-82A3C283C130}"/>
              </a:ext>
            </a:extLst>
          </p:cNvPr>
          <p:cNvSpPr/>
          <p:nvPr/>
        </p:nvSpPr>
        <p:spPr>
          <a:xfrm>
            <a:off x="864097" y="1701312"/>
            <a:ext cx="68954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information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Learning Phase</a:t>
            </a:r>
          </a:p>
          <a:p>
            <a:endParaRPr lang="en-US" sz="28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in Croatia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990A23-FF50-6542-820C-2ED71BDA1C93}"/>
              </a:ext>
            </a:extLst>
          </p:cNvPr>
          <p:cNvSpPr txBox="1"/>
          <p:nvPr/>
        </p:nvSpPr>
        <p:spPr>
          <a:xfrm>
            <a:off x="5440627" y="4245924"/>
            <a:ext cx="972598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E1E2123-53E5-9387-9DE9-93BB2BD7B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6618" y="5240742"/>
            <a:ext cx="1247582" cy="1137501"/>
          </a:xfrm>
          <a:prstGeom prst="rect">
            <a:avLst/>
          </a:prstGeom>
        </p:spPr>
      </p:pic>
      <p:pic>
        <p:nvPicPr>
          <p:cNvPr id="2" name="Graphic 8">
            <a:extLst>
              <a:ext uri="{FF2B5EF4-FFF2-40B4-BE49-F238E27FC236}">
                <a16:creationId xmlns:a16="http://schemas.microsoft.com/office/drawing/2014/main" id="{73B06106-2527-749A-FF61-BE93615D19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951" y="1353844"/>
            <a:ext cx="8301928" cy="1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RELEVANT INFORMATION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01D5C664-75D3-1E8B-CBE5-A4F60CF7D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5043" y="802762"/>
            <a:ext cx="8892209" cy="1172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699813-F30D-67A1-5241-43A8867A2927}"/>
              </a:ext>
            </a:extLst>
          </p:cNvPr>
          <p:cNvSpPr txBox="1"/>
          <p:nvPr/>
        </p:nvSpPr>
        <p:spPr>
          <a:xfrm>
            <a:off x="265043" y="1185162"/>
            <a:ext cx="10071653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2A984"/>
                </a:solidFill>
                <a:latin typeface="Arial" panose="020B0604020202020204" pitchFamily="34" charset="0"/>
              </a:rPr>
              <a:t>FROM INTERREG EUROPE: </a:t>
            </a:r>
          </a:p>
          <a:p>
            <a:pPr algn="l"/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US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Portal is opened for reporting: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But for the moment we have to wait until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RfC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of Greek partners is officially accepted and you cannot submit to controller since the button is not available. </a:t>
            </a:r>
          </a:p>
          <a:p>
            <a:pPr algn="l"/>
            <a:r>
              <a:rPr lang="en-US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New deadline for 1</a:t>
            </a:r>
            <a:r>
              <a:rPr 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RP: February 2</a:t>
            </a:r>
            <a:r>
              <a:rPr lang="en-US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nd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sz="2400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Lot of information available for reporting and for finance and administration:</a:t>
            </a:r>
          </a:p>
          <a:p>
            <a:pPr algn="l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kumimoji="0" lang="es-ES" altLang="es-E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https://www.interregeurope.eu/event/project-training-days-2023/conclusions?utm_source=Project+training+days+2023&amp;utm_campaign=16ef2d791b-join-europecooperates2020_COPY_01&amp;utm_medium=email&amp;utm_term=0_ad7b7bc895-16ef2d791b-256574624#anchor-video-and-photos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algn="l"/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sz="1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Q&amp;A Webinar on finance – 20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of October: 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https://www.interregeurope.eu/news-and-events/events/qa-session-about-financial-reporting</a:t>
            </a:r>
            <a:r>
              <a:rPr kumimoji="0" lang="es-ES" altLang="es-ES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en-US" sz="24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61887F-45CF-F089-E651-6AC984CF6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6"/>
            <a:ext cx="1219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71113C4-08DA-974E-B499-20B5278C4F31}"/>
              </a:ext>
            </a:extLst>
          </p:cNvPr>
          <p:cNvSpPr/>
          <p:nvPr/>
        </p:nvSpPr>
        <p:spPr>
          <a:xfrm>
            <a:off x="4922703" y="4493218"/>
            <a:ext cx="2025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12.3 </a:t>
            </a:r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MEUR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6EA067F-341D-AA3F-DA6A-86E3CBFE36BB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9B7127FE-DBF4-9B57-45F1-0091C58A4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11778A8-0539-3C4D-8839-8A88F97036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16" t="18691" r="30929" b="6500"/>
          <a:stretch/>
        </p:blipFill>
        <p:spPr>
          <a:xfrm>
            <a:off x="503583" y="1460517"/>
            <a:ext cx="3493708" cy="37721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158D201-044A-E1B4-21EF-C21D16488D93}"/>
              </a:ext>
            </a:extLst>
          </p:cNvPr>
          <p:cNvSpPr txBox="1"/>
          <p:nvPr/>
        </p:nvSpPr>
        <p:spPr>
          <a:xfrm>
            <a:off x="4928252" y="1782395"/>
            <a:ext cx="48518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WEBSITE IS VERY LIVELY!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PUBLISH EVENT IN CROATIA IN WEBSITE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PUSH SOCIAL MEDIA ANIMATION (PP2)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 AND INVOLVE STAKEHOLDERS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SCRIPT FOR OUR 1ST VIDEO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4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27BECA-DD95-9BBA-4F32-08F31997DFDB}"/>
              </a:ext>
            </a:extLst>
          </p:cNvPr>
          <p:cNvSpPr txBox="1"/>
          <p:nvPr/>
        </p:nvSpPr>
        <p:spPr>
          <a:xfrm>
            <a:off x="503583" y="1261332"/>
            <a:ext cx="6517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THE TEMPLATE HERE:</a:t>
            </a:r>
          </a:p>
          <a:p>
            <a:pPr algn="l"/>
            <a:endParaRPr lang="es-ES" sz="1600" b="1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1600" b="1" dirty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https://docs.google.com/document/d/1fQqHMA67B17Vrl7bYJP8dI7z-IlFXv1h/edit?rtpof=true  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655983" y="4548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SoA</a:t>
            </a: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INITIAL ASSESSMENT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6030B-D3EE-6EAA-40AD-1F4AC47081E8}"/>
              </a:ext>
            </a:extLst>
          </p:cNvPr>
          <p:cNvSpPr txBox="1">
            <a:spLocks/>
          </p:cNvSpPr>
          <p:nvPr/>
        </p:nvSpPr>
        <p:spPr>
          <a:xfrm>
            <a:off x="655982" y="3237278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OF GGPPs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8">
            <a:extLst>
              <a:ext uri="{FF2B5EF4-FFF2-40B4-BE49-F238E27FC236}">
                <a16:creationId xmlns:a16="http://schemas.microsoft.com/office/drawing/2014/main" id="{F4BE551F-BB08-A2DE-E93E-A875E6ECF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983" y="3880927"/>
            <a:ext cx="5035826" cy="144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AE08D9F-EAE9-AC58-51FB-DE69EC881FDA}"/>
              </a:ext>
            </a:extLst>
          </p:cNvPr>
          <p:cNvSpPr txBox="1"/>
          <p:nvPr/>
        </p:nvSpPr>
        <p:spPr>
          <a:xfrm>
            <a:off x="655983" y="4340220"/>
            <a:ext cx="942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2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s-ES" sz="20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COMMENT! </a:t>
            </a:r>
          </a:p>
        </p:txBody>
      </p:sp>
    </p:spTree>
    <p:extLst>
      <p:ext uri="{BB962C8B-B14F-4D97-AF65-F5344CB8AC3E}">
        <p14:creationId xmlns:p14="http://schemas.microsoft.com/office/powerpoint/2010/main" val="288137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464431" y="230063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IN CROATIA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A50F603-8B0E-AC5F-9099-9C3506078F65}"/>
              </a:ext>
            </a:extLst>
          </p:cNvPr>
          <p:cNvSpPr txBox="1">
            <a:spLocks/>
          </p:cNvSpPr>
          <p:nvPr/>
        </p:nvSpPr>
        <p:spPr>
          <a:xfrm>
            <a:off x="503583" y="191587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936616B-360B-45C8-A7DA-20EE355622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1" t="10082" r="72614" b="6444"/>
          <a:stretch/>
        </p:blipFill>
        <p:spPr>
          <a:xfrm>
            <a:off x="7244120" y="302424"/>
            <a:ext cx="3144981" cy="572192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6C050BA-7857-E4F2-D3EC-715C8CF4A10F}"/>
              </a:ext>
            </a:extLst>
          </p:cNvPr>
          <p:cNvSpPr/>
          <p:nvPr/>
        </p:nvSpPr>
        <p:spPr>
          <a:xfrm>
            <a:off x="662608" y="1630016"/>
            <a:ext cx="5724940" cy="3101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Link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agenda</a:t>
            </a:r>
          </a:p>
          <a:p>
            <a:pPr algn="ctr"/>
            <a:endParaRPr lang="es-ES" dirty="0"/>
          </a:p>
          <a:p>
            <a:pPr algn="ctr"/>
            <a:r>
              <a:rPr lang="es-ES" dirty="0" err="1"/>
              <a:t>Stakeholders</a:t>
            </a:r>
            <a:r>
              <a:rPr lang="es-ES" dirty="0"/>
              <a:t> </a:t>
            </a:r>
            <a:r>
              <a:rPr lang="es-ES" dirty="0" err="1"/>
              <a:t>participation</a:t>
            </a:r>
            <a:endParaRPr lang="es-ES" dirty="0"/>
          </a:p>
          <a:p>
            <a:pPr algn="ctr"/>
            <a:r>
              <a:rPr lang="es-ES" dirty="0" err="1"/>
              <a:t>Dissemination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event</a:t>
            </a:r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Day 1 – pitch + peer </a:t>
            </a:r>
            <a:r>
              <a:rPr lang="es-ES" dirty="0" err="1"/>
              <a:t>review</a:t>
            </a:r>
            <a:r>
              <a:rPr lang="es-ES" dirty="0"/>
              <a:t> </a:t>
            </a:r>
          </a:p>
          <a:p>
            <a:pPr algn="ctr"/>
            <a:r>
              <a:rPr lang="es-ES" dirty="0"/>
              <a:t>Day 2 – </a:t>
            </a:r>
            <a:r>
              <a:rPr lang="es-ES" dirty="0" err="1"/>
              <a:t>Participation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panel 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r>
              <a:rPr lang="es-ES" dirty="0"/>
              <a:t> 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857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btitle 2">
            <a:extLst>
              <a:ext uri="{FF2B5EF4-FFF2-40B4-BE49-F238E27FC236}">
                <a16:creationId xmlns:a16="http://schemas.microsoft.com/office/drawing/2014/main" id="{FDF4855A-251A-0A44-A4F1-1CCDF6170ED8}"/>
              </a:ext>
            </a:extLst>
          </p:cNvPr>
          <p:cNvSpPr txBox="1">
            <a:spLocks/>
          </p:cNvSpPr>
          <p:nvPr/>
        </p:nvSpPr>
        <p:spPr>
          <a:xfrm>
            <a:off x="503583" y="3024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Graphic 8">
            <a:extLst>
              <a:ext uri="{FF2B5EF4-FFF2-40B4-BE49-F238E27FC236}">
                <a16:creationId xmlns:a16="http://schemas.microsoft.com/office/drawing/2014/main" id="{5C6ADFCF-C809-43DF-8516-4361F511A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3583" y="870807"/>
            <a:ext cx="5035826" cy="1448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427BECA-DD95-9BBA-4F32-08F31997DFDB}"/>
              </a:ext>
            </a:extLst>
          </p:cNvPr>
          <p:cNvSpPr txBox="1"/>
          <p:nvPr/>
        </p:nvSpPr>
        <p:spPr>
          <a:xfrm>
            <a:off x="254670" y="1459128"/>
            <a:ext cx="65177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 </a:t>
            </a:r>
            <a:r>
              <a:rPr lang="es-ES" sz="1600" b="1" dirty="0" err="1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SoA</a:t>
            </a: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ASSESSMENT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STAKEHOLDERS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BEST PRACTICES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 IN PRELIMINARY QUESTIONNAIRE TO BE SENT IN THE NEXT DAYS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PREPARE OUR EVENT IN CROATIA: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INVITE STAKEHOLDERS TO JOIN THE EVENT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 IN THE PARTICIPANT LIST 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1600" b="1" dirty="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READY FOR 1st PROGRESS REPORT AND FOR THE USE OF THE PORTAL</a:t>
            </a: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s-ES" sz="1600" b="1" dirty="0">
              <a:solidFill>
                <a:srgbClr val="95948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613F766-5C7A-915D-6BD2-16693DCF0C2B}"/>
              </a:ext>
            </a:extLst>
          </p:cNvPr>
          <p:cNvSpPr txBox="1">
            <a:spLocks/>
          </p:cNvSpPr>
          <p:nvPr/>
        </p:nvSpPr>
        <p:spPr>
          <a:xfrm>
            <a:off x="655983" y="454824"/>
            <a:ext cx="8509787" cy="65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TO-DO’s in the next weeks</a:t>
            </a:r>
          </a:p>
          <a:p>
            <a:pPr marL="0" indent="0">
              <a:buNone/>
            </a:pP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To Do List (Free Printable PDF Templates) – Things To Do – DIY Projects,  Patterns, Monograms, Designs, Templates">
            <a:extLst>
              <a:ext uri="{FF2B5EF4-FFF2-40B4-BE49-F238E27FC236}">
                <a16:creationId xmlns:a16="http://schemas.microsoft.com/office/drawing/2014/main" id="{DEDDB978-13EB-8CC3-BC54-F7C980E0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671" y="1983016"/>
            <a:ext cx="2876408" cy="37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0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CC5FAA6-907C-0445-85C3-8E4CDB3D2AB1}"/>
              </a:ext>
            </a:extLst>
          </p:cNvPr>
          <p:cNvSpPr txBox="1"/>
          <p:nvPr/>
        </p:nvSpPr>
        <p:spPr>
          <a:xfrm>
            <a:off x="4140431" y="1797344"/>
            <a:ext cx="462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for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11B920-B94F-5744-8313-EEC35A83ADD4}"/>
              </a:ext>
            </a:extLst>
          </p:cNvPr>
          <p:cNvSpPr txBox="1"/>
          <p:nvPr/>
        </p:nvSpPr>
        <p:spPr>
          <a:xfrm>
            <a:off x="6421874" y="776471"/>
            <a:ext cx="26480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0000" b="1" spc="-300" dirty="0">
                <a:solidFill>
                  <a:srgbClr val="02A98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sz="30000" b="1" spc="-300" dirty="0">
              <a:solidFill>
                <a:srgbClr val="02A98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9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D370D8-3A69-8A4A-9F45-5FC49EBF4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771" y="2807060"/>
            <a:ext cx="5383651" cy="1071072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356D7-271B-1E14-A513-672EE4B681B2}"/>
              </a:ext>
            </a:extLst>
          </p:cNvPr>
          <p:cNvSpPr txBox="1"/>
          <p:nvPr/>
        </p:nvSpPr>
        <p:spPr>
          <a:xfrm>
            <a:off x="857771" y="5201061"/>
            <a:ext cx="5115288" cy="338554"/>
          </a:xfrm>
          <a:prstGeom prst="rect">
            <a:avLst/>
          </a:prstGeom>
          <a:solidFill>
            <a:srgbClr val="4AB69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www.interregeurope.eu/TOURBO</a:t>
            </a:r>
          </a:p>
        </p:txBody>
      </p:sp>
    </p:spTree>
    <p:extLst>
      <p:ext uri="{BB962C8B-B14F-4D97-AF65-F5344CB8AC3E}">
        <p14:creationId xmlns:p14="http://schemas.microsoft.com/office/powerpoint/2010/main" val="1251181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6" ma:contentTypeDescription="Create a new document." ma:contentTypeScope="" ma:versionID="3c4b638baae15a5b444997fa80192f43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50a472baa19f27197de283f39dd7ba95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269637-8431-41DC-A86B-7045D1A077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3FC793-0237-4EB2-9E54-581B2D1B3CF6}">
  <ds:schemaRefs>
    <ds:schemaRef ds:uri="http://schemas.microsoft.com/office/infopath/2007/PartnerControls"/>
    <ds:schemaRef ds:uri="http://www.w3.org/XML/1998/namespace"/>
    <ds:schemaRef ds:uri="75680805-e956-4cde-b5e2-b05f91aa9d1d"/>
    <ds:schemaRef ds:uri="http://schemas.openxmlformats.org/package/2006/metadata/core-properties"/>
    <ds:schemaRef ds:uri="ae1c26e0-bdd1-4ce2-bc5c-b06756f3bce7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1216</TotalTime>
  <Words>350</Words>
  <Application>Microsoft Office PowerPoint</Application>
  <PresentationFormat>Panorámica</PresentationFormat>
  <Paragraphs>93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Open Sans</vt:lpstr>
      <vt:lpstr>Open Sans SemiBold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ANNE-DOMINIQUE FURPHY</cp:lastModifiedBy>
  <cp:revision>19</cp:revision>
  <dcterms:created xsi:type="dcterms:W3CDTF">2021-10-28T12:22:03Z</dcterms:created>
  <dcterms:modified xsi:type="dcterms:W3CDTF">2023-10-13T11:49:31Z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