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83" r:id="rId6"/>
    <p:sldId id="302" r:id="rId7"/>
    <p:sldId id="304" r:id="rId8"/>
    <p:sldId id="313" r:id="rId9"/>
    <p:sldId id="318" r:id="rId10"/>
    <p:sldId id="320" r:id="rId11"/>
    <p:sldId id="317" r:id="rId12"/>
    <p:sldId id="319" r:id="rId13"/>
    <p:sldId id="296" r:id="rId14"/>
    <p:sldId id="29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B698"/>
    <a:srgbClr val="02A984"/>
    <a:srgbClr val="95948B"/>
    <a:srgbClr val="E31D44"/>
    <a:srgbClr val="EB5C62"/>
    <a:srgbClr val="DAD7D0"/>
    <a:srgbClr val="154194"/>
    <a:srgbClr val="009FE4"/>
    <a:srgbClr val="F39200"/>
    <a:srgbClr val="8DC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7867"/>
  </p:normalViewPr>
  <p:slideViewPr>
    <p:cSldViewPr snapToGrid="0" snapToObjects="1">
      <p:cViewPr varScale="1">
        <p:scale>
          <a:sx n="72" d="100"/>
          <a:sy n="72" d="100"/>
        </p:scale>
        <p:origin x="66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70" d="100"/>
          <a:sy n="170" d="100"/>
        </p:scale>
        <p:origin x="735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234C5E-F7D7-2046-B4D3-FEAAD11E33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5943C7-AFFB-0A44-B14A-71AD8E924E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BFFEE-02C1-D34F-B368-531E7AF6C298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A366BF-BC85-4647-9A27-F5DBBF483D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A96A0-2516-2641-8F36-69962D37D7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5213F-2B90-9B46-AA6B-5C3A9C1784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21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8AFC2-B9AD-9D45-A312-C31134993081}" type="datetimeFigureOut">
              <a:rPr lang="en-LU" smtClean="0"/>
              <a:t>09/13/2023</a:t>
            </a:fld>
            <a:endParaRPr lang="en-L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78849-6A58-5242-AAB8-69E086EC2380}" type="slidenum">
              <a:rPr lang="en-LU" smtClean="0"/>
              <a:t>‹Nº›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51828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1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399395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2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740642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3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02705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4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415804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5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010883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6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378606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7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483684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8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4168274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9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046565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H nr">
            <a:extLst>
              <a:ext uri="{FF2B5EF4-FFF2-40B4-BE49-F238E27FC236}">
                <a16:creationId xmlns:a16="http://schemas.microsoft.com/office/drawing/2014/main" id="{39562968-8106-F841-9635-7E9E4D159A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6" y="1787131"/>
            <a:ext cx="3960000" cy="2880000"/>
          </a:xfrm>
        </p:spPr>
        <p:txBody>
          <a:bodyPr>
            <a:noAutofit/>
          </a:bodyPr>
          <a:lstStyle>
            <a:lvl1pPr marL="0" indent="0" algn="r">
              <a:buNone/>
              <a:defRPr sz="1960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LU" dirty="0"/>
              <a:t>1.</a:t>
            </a:r>
          </a:p>
        </p:txBody>
      </p:sp>
      <p:sp>
        <p:nvSpPr>
          <p:cNvPr id="9" name="PH Title">
            <a:extLst>
              <a:ext uri="{FF2B5EF4-FFF2-40B4-BE49-F238E27FC236}">
                <a16:creationId xmlns:a16="http://schemas.microsoft.com/office/drawing/2014/main" id="{12814867-7861-A94F-A615-7F86553830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36172" y="1871011"/>
            <a:ext cx="7200000" cy="288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0" i="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CH" dirty="0" err="1"/>
              <a:t>Chapter</a:t>
            </a:r>
            <a:r>
              <a:rPr lang="fr-CH" dirty="0"/>
              <a:t> </a:t>
            </a:r>
          </a:p>
          <a:p>
            <a:pPr lvl="0"/>
            <a:r>
              <a:rPr lang="en-LU"/>
              <a:t>Title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39955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563E3-5589-7A4D-913F-2C0DB99C2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 baseline="0">
                <a:latin typeface="Open Sans" panose="020B0606030504020204" pitchFamily="34" charset="0"/>
              </a:defRPr>
            </a:lvl1pPr>
            <a:lvl2pPr>
              <a:defRPr baseline="0">
                <a:latin typeface="Open Sans" panose="020B0606030504020204" pitchFamily="34" charset="0"/>
              </a:defRPr>
            </a:lvl2pPr>
            <a:lvl3pPr>
              <a:defRPr baseline="0">
                <a:latin typeface="Open Sans" panose="020B0606030504020204" pitchFamily="34" charset="0"/>
              </a:defRPr>
            </a:lvl3pPr>
            <a:lvl4pPr>
              <a:defRPr baseline="0">
                <a:latin typeface="Open Sans" panose="020B0606030504020204" pitchFamily="34" charset="0"/>
              </a:defRPr>
            </a:lvl4pPr>
            <a:lvl5pPr>
              <a:defRPr baseline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441D523-8FB1-0741-9A90-3EB7DA5E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96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919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B240D-F525-4C4B-9C01-A04F31900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FB876-C58C-724F-AB30-DDB121D8C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9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00A14-D314-0F4D-87E0-282918077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6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BE1E204-95BD-C64E-9AF8-3484D6D8E776}"/>
              </a:ext>
            </a:extLst>
          </p:cNvPr>
          <p:cNvSpPr/>
          <p:nvPr userDrawn="1"/>
        </p:nvSpPr>
        <p:spPr>
          <a:xfrm>
            <a:off x="0" y="6655202"/>
            <a:ext cx="12192000" cy="216319"/>
          </a:xfrm>
          <a:prstGeom prst="rect">
            <a:avLst/>
          </a:prstGeom>
          <a:solidFill>
            <a:srgbClr val="4AB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790542-D4A0-4449-9B95-7C3D8BCFA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4ABBD-A6F1-6647-B544-59258C2B0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CBB389-1FC5-9241-8F0E-5EFE45C6A136}"/>
              </a:ext>
            </a:extLst>
          </p:cNvPr>
          <p:cNvSpPr txBox="1"/>
          <p:nvPr userDrawn="1"/>
        </p:nvSpPr>
        <p:spPr>
          <a:xfrm>
            <a:off x="11043090" y="-5631"/>
            <a:ext cx="115222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4835AFB5-5EA9-C74E-A07C-DC34F95845EC}" type="slidenum">
              <a:rPr lang="en-US" sz="12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‹Nº›</a:t>
            </a:fld>
            <a:endParaRPr lang="en-US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5A039BC-8FD7-7749-A038-07FB45CF9C9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83788" y="6655202"/>
            <a:ext cx="1308212" cy="21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1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5" r:id="rId3"/>
    <p:sldLayoutId id="2147483649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terregeurope.eu/help/project-implementation-2021-2027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drive.google.com/drive/folders/1wnbMy5RlQTzYKWR1JF75PS51zOxfTna4?usp=share_link" TargetMode="Externa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9552C76-550D-E659-4E2A-F796B9DA7659}"/>
              </a:ext>
            </a:extLst>
          </p:cNvPr>
          <p:cNvSpPr txBox="1"/>
          <p:nvPr/>
        </p:nvSpPr>
        <p:spPr>
          <a:xfrm>
            <a:off x="971501" y="5875760"/>
            <a:ext cx="3123068" cy="276999"/>
          </a:xfrm>
          <a:prstGeom prst="rect">
            <a:avLst/>
          </a:prstGeom>
          <a:solidFill>
            <a:srgbClr val="4AB69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 SEPTEMBER 2023| Online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D2199A-8B28-F1CF-2AF1-3BB3B1DA66FF}"/>
              </a:ext>
            </a:extLst>
          </p:cNvPr>
          <p:cNvSpPr txBox="1"/>
          <p:nvPr/>
        </p:nvSpPr>
        <p:spPr>
          <a:xfrm>
            <a:off x="914655" y="4531053"/>
            <a:ext cx="8310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Anne </a:t>
            </a:r>
            <a:r>
              <a:rPr lang="en-US" sz="2400" b="1" dirty="0" err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Furphy</a:t>
            </a:r>
            <a:endParaRPr lang="en-US" sz="24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Manager at Chamber of Commerce of Seville</a:t>
            </a:r>
          </a:p>
          <a:p>
            <a:r>
              <a:rPr lang="en-GB" i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Anne.furphy@camaradesevilla.com</a:t>
            </a:r>
            <a:endParaRPr lang="en-US" dirty="0">
              <a:solidFill>
                <a:srgbClr val="02A984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8D373C9-12A2-19F9-4F9B-2831555AE29C}"/>
              </a:ext>
            </a:extLst>
          </p:cNvPr>
          <p:cNvSpPr txBox="1">
            <a:spLocks/>
          </p:cNvSpPr>
          <p:nvPr/>
        </p:nvSpPr>
        <p:spPr>
          <a:xfrm>
            <a:off x="844115" y="2689118"/>
            <a:ext cx="9144000" cy="172247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solidFill>
                  <a:srgbClr val="02A98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4th online meeting</a:t>
            </a:r>
          </a:p>
          <a:p>
            <a:pPr marL="0" indent="0">
              <a:buNone/>
            </a:pPr>
            <a:r>
              <a:rPr lang="en-US" sz="4800" b="1" dirty="0">
                <a:solidFill>
                  <a:srgbClr val="02A98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“PIT”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D0EBD19-9C92-7FD1-3E8D-D96924CF4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44" y="262980"/>
            <a:ext cx="6300216" cy="226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88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CC5FAA6-907C-0445-85C3-8E4CDB3D2AB1}"/>
              </a:ext>
            </a:extLst>
          </p:cNvPr>
          <p:cNvSpPr txBox="1"/>
          <p:nvPr/>
        </p:nvSpPr>
        <p:spPr>
          <a:xfrm>
            <a:off x="4140431" y="1797344"/>
            <a:ext cx="4627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 for questions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11B920-B94F-5744-8313-EEC35A83ADD4}"/>
              </a:ext>
            </a:extLst>
          </p:cNvPr>
          <p:cNvSpPr txBox="1"/>
          <p:nvPr/>
        </p:nvSpPr>
        <p:spPr>
          <a:xfrm>
            <a:off x="6421874" y="776471"/>
            <a:ext cx="264801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30000" b="1" spc="-300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lang="en-GB" sz="30000" b="1" spc="-300" dirty="0">
              <a:solidFill>
                <a:srgbClr val="02A98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997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C963A-82BA-F849-A4DE-92829DE2A0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ED370D8-3A69-8A4A-9F45-5FC49EBF40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771" y="2807060"/>
            <a:ext cx="5383651" cy="1071072"/>
          </a:xfrm>
        </p:spPr>
        <p:txBody>
          <a:bodyPr>
            <a:noAutofit/>
          </a:bodyPr>
          <a:lstStyle/>
          <a:p>
            <a:pPr algn="l"/>
            <a:r>
              <a:rPr lang="en-US" sz="7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F356D7-271B-1E14-A513-672EE4B681B2}"/>
              </a:ext>
            </a:extLst>
          </p:cNvPr>
          <p:cNvSpPr txBox="1"/>
          <p:nvPr/>
        </p:nvSpPr>
        <p:spPr>
          <a:xfrm>
            <a:off x="857771" y="5201061"/>
            <a:ext cx="5115288" cy="338554"/>
          </a:xfrm>
          <a:prstGeom prst="rect">
            <a:avLst/>
          </a:prstGeom>
          <a:solidFill>
            <a:srgbClr val="4AB69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www.interregeurope.eu/TOURBO</a:t>
            </a:r>
          </a:p>
        </p:txBody>
      </p:sp>
    </p:spTree>
    <p:extLst>
      <p:ext uri="{BB962C8B-B14F-4D97-AF65-F5344CB8AC3E}">
        <p14:creationId xmlns:p14="http://schemas.microsoft.com/office/powerpoint/2010/main" val="1251181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45000200-37B2-714F-A803-8E0E7A7E9EED}"/>
              </a:ext>
            </a:extLst>
          </p:cNvPr>
          <p:cNvSpPr>
            <a:spLocks noChangeAspect="1"/>
          </p:cNvSpPr>
          <p:nvPr/>
        </p:nvSpPr>
        <p:spPr>
          <a:xfrm>
            <a:off x="8270807" y="702634"/>
            <a:ext cx="3821243" cy="3351108"/>
          </a:xfrm>
          <a:custGeom>
            <a:avLst/>
            <a:gdLst>
              <a:gd name="connsiteX0" fmla="*/ 256493 w 942905"/>
              <a:gd name="connsiteY0" fmla="*/ 826898 h 826898"/>
              <a:gd name="connsiteX1" fmla="*/ 220656 w 942905"/>
              <a:gd name="connsiteY1" fmla="*/ 806273 h 826898"/>
              <a:gd name="connsiteX2" fmla="*/ 5448 w 942905"/>
              <a:gd name="connsiteY2" fmla="*/ 434075 h 826898"/>
              <a:gd name="connsiteX3" fmla="*/ 5448 w 942905"/>
              <a:gd name="connsiteY3" fmla="*/ 392824 h 826898"/>
              <a:gd name="connsiteX4" fmla="*/ 220656 w 942905"/>
              <a:gd name="connsiteY4" fmla="*/ 20625 h 826898"/>
              <a:gd name="connsiteX5" fmla="*/ 256493 w 942905"/>
              <a:gd name="connsiteY5" fmla="*/ 0 h 826898"/>
              <a:gd name="connsiteX6" fmla="*/ 686816 w 942905"/>
              <a:gd name="connsiteY6" fmla="*/ 0 h 826898"/>
              <a:gd name="connsiteX7" fmla="*/ 722558 w 942905"/>
              <a:gd name="connsiteY7" fmla="*/ 20625 h 826898"/>
              <a:gd name="connsiteX8" fmla="*/ 937389 w 942905"/>
              <a:gd name="connsiteY8" fmla="*/ 392824 h 826898"/>
              <a:gd name="connsiteX9" fmla="*/ 937389 w 942905"/>
              <a:gd name="connsiteY9" fmla="*/ 434075 h 826898"/>
              <a:gd name="connsiteX10" fmla="*/ 722558 w 942905"/>
              <a:gd name="connsiteY10" fmla="*/ 806273 h 826898"/>
              <a:gd name="connsiteX11" fmla="*/ 686816 w 942905"/>
              <a:gd name="connsiteY11" fmla="*/ 826898 h 82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05" h="826898">
                <a:moveTo>
                  <a:pt x="256493" y="826898"/>
                </a:moveTo>
                <a:cubicBezTo>
                  <a:pt x="241723" y="826882"/>
                  <a:pt x="228075" y="819028"/>
                  <a:pt x="220656" y="806273"/>
                </a:cubicBezTo>
                <a:lnTo>
                  <a:pt x="5448" y="434075"/>
                </a:lnTo>
                <a:cubicBezTo>
                  <a:pt x="-1816" y="421281"/>
                  <a:pt x="-1816" y="405617"/>
                  <a:pt x="5448" y="392824"/>
                </a:cubicBezTo>
                <a:lnTo>
                  <a:pt x="220656" y="20625"/>
                </a:lnTo>
                <a:cubicBezTo>
                  <a:pt x="228075" y="7871"/>
                  <a:pt x="241723" y="16"/>
                  <a:pt x="256493" y="0"/>
                </a:cubicBezTo>
                <a:lnTo>
                  <a:pt x="686816" y="0"/>
                </a:lnTo>
                <a:cubicBezTo>
                  <a:pt x="701557" y="30"/>
                  <a:pt x="715171" y="7886"/>
                  <a:pt x="722558" y="20625"/>
                </a:cubicBezTo>
                <a:lnTo>
                  <a:pt x="937389" y="392824"/>
                </a:lnTo>
                <a:cubicBezTo>
                  <a:pt x="944745" y="405592"/>
                  <a:pt x="944745" y="421307"/>
                  <a:pt x="937389" y="434075"/>
                </a:cubicBezTo>
                <a:lnTo>
                  <a:pt x="722558" y="806273"/>
                </a:lnTo>
                <a:cubicBezTo>
                  <a:pt x="715171" y="819013"/>
                  <a:pt x="701557" y="826868"/>
                  <a:pt x="686816" y="826898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LU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FDF4855A-251A-0A44-A4F1-1CCDF6170ED8}"/>
              </a:ext>
            </a:extLst>
          </p:cNvPr>
          <p:cNvSpPr txBox="1">
            <a:spLocks/>
          </p:cNvSpPr>
          <p:nvPr/>
        </p:nvSpPr>
        <p:spPr>
          <a:xfrm>
            <a:off x="864097" y="758365"/>
            <a:ext cx="8149273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AGENDA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6F6887-8E7F-E649-9141-82A3C283C130}"/>
              </a:ext>
            </a:extLst>
          </p:cNvPr>
          <p:cNvSpPr/>
          <p:nvPr/>
        </p:nvSpPr>
        <p:spPr>
          <a:xfrm>
            <a:off x="864097" y="1701312"/>
            <a:ext cx="689547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Relevant information</a:t>
            </a:r>
          </a:p>
          <a:p>
            <a:endParaRPr lang="en-US" sz="28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Communication</a:t>
            </a:r>
          </a:p>
          <a:p>
            <a:endParaRPr lang="en-US" sz="28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Learning Phase</a:t>
            </a:r>
          </a:p>
          <a:p>
            <a:endParaRPr lang="en-US" sz="28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Meeting in Croatia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990A23-FF50-6542-820C-2ED71BDA1C93}"/>
              </a:ext>
            </a:extLst>
          </p:cNvPr>
          <p:cNvSpPr txBox="1"/>
          <p:nvPr/>
        </p:nvSpPr>
        <p:spPr>
          <a:xfrm>
            <a:off x="5440627" y="4245924"/>
            <a:ext cx="972598" cy="27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TOTAL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BE1E2123-53E5-9387-9DE9-93BB2BD7BA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6618" y="5240742"/>
            <a:ext cx="1247582" cy="1137501"/>
          </a:xfrm>
          <a:prstGeom prst="rect">
            <a:avLst/>
          </a:prstGeom>
        </p:spPr>
      </p:pic>
      <p:pic>
        <p:nvPicPr>
          <p:cNvPr id="2" name="Graphic 8">
            <a:extLst>
              <a:ext uri="{FF2B5EF4-FFF2-40B4-BE49-F238E27FC236}">
                <a16:creationId xmlns:a16="http://schemas.microsoft.com/office/drawing/2014/main" id="{73B06106-2527-749A-FF61-BE93615D19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951" y="1353844"/>
            <a:ext cx="8301928" cy="10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04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>
            <a:extLst>
              <a:ext uri="{FF2B5EF4-FFF2-40B4-BE49-F238E27FC236}">
                <a16:creationId xmlns:a16="http://schemas.microsoft.com/office/drawing/2014/main" id="{FDF4855A-251A-0A44-A4F1-1CCDF6170ED8}"/>
              </a:ext>
            </a:extLst>
          </p:cNvPr>
          <p:cNvSpPr txBox="1">
            <a:spLocks/>
          </p:cNvSpPr>
          <p:nvPr/>
        </p:nvSpPr>
        <p:spPr>
          <a:xfrm>
            <a:off x="503583" y="302424"/>
            <a:ext cx="8509787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RELEVANT INFORMATION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1113C4-08DA-974E-B499-20B5278C4F31}"/>
              </a:ext>
            </a:extLst>
          </p:cNvPr>
          <p:cNvSpPr/>
          <p:nvPr/>
        </p:nvSpPr>
        <p:spPr>
          <a:xfrm>
            <a:off x="4922703" y="4493218"/>
            <a:ext cx="202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12.3 </a:t>
            </a:r>
            <a: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MEUR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Graphic 8">
            <a:extLst>
              <a:ext uri="{FF2B5EF4-FFF2-40B4-BE49-F238E27FC236}">
                <a16:creationId xmlns:a16="http://schemas.microsoft.com/office/drawing/2014/main" id="{01D5C664-75D3-1E8B-CBE5-A4F60CF7D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5043" y="802762"/>
            <a:ext cx="8892209" cy="11725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5699813-F30D-67A1-5241-43A8867A2927}"/>
              </a:ext>
            </a:extLst>
          </p:cNvPr>
          <p:cNvSpPr txBox="1"/>
          <p:nvPr/>
        </p:nvSpPr>
        <p:spPr>
          <a:xfrm>
            <a:off x="503583" y="1628507"/>
            <a:ext cx="10071653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FROM INTERREG EUROPE: </a:t>
            </a:r>
          </a:p>
          <a:p>
            <a:pPr algn="l"/>
            <a:endParaRPr 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en-US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Portal is opened for reporting: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But for the moment we have to wait until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RfC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of Greek partners is officially accepted. </a:t>
            </a:r>
          </a:p>
          <a:p>
            <a:pPr algn="l"/>
            <a:r>
              <a:rPr lang="en-US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26 to 28 September 2023 (Lille/France)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Lead Partner workshop on reporting activities, finances and communication. Both LP and Lapland U. attend.</a:t>
            </a:r>
            <a:endParaRPr lang="en-US" sz="2400" dirty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This event is targeted at lead partners, lead partners’ financial managers and controllers as well as communication managers.</a:t>
            </a:r>
          </a:p>
          <a:p>
            <a:pPr algn="l"/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endParaRPr lang="en-US" sz="24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05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71113C4-08DA-974E-B499-20B5278C4F31}"/>
              </a:ext>
            </a:extLst>
          </p:cNvPr>
          <p:cNvSpPr/>
          <p:nvPr/>
        </p:nvSpPr>
        <p:spPr>
          <a:xfrm>
            <a:off x="4922703" y="4493218"/>
            <a:ext cx="202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12.3 </a:t>
            </a:r>
            <a: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MEUR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Graphic 8">
            <a:extLst>
              <a:ext uri="{FF2B5EF4-FFF2-40B4-BE49-F238E27FC236}">
                <a16:creationId xmlns:a16="http://schemas.microsoft.com/office/drawing/2014/main" id="{37DFF967-4E8C-12D5-91EB-6E93A3DB7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5043" y="802762"/>
            <a:ext cx="8892209" cy="11725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B6F302E-8144-BFB0-334F-3635F939B3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674" t="16767" r="22826" b="16699"/>
          <a:stretch/>
        </p:blipFill>
        <p:spPr>
          <a:xfrm>
            <a:off x="716738" y="1340191"/>
            <a:ext cx="6400801" cy="456071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592A333-7D5D-9592-B39B-AF558C7652BE}"/>
              </a:ext>
            </a:extLst>
          </p:cNvPr>
          <p:cNvSpPr txBox="1"/>
          <p:nvPr/>
        </p:nvSpPr>
        <p:spPr>
          <a:xfrm>
            <a:off x="7353637" y="2598003"/>
            <a:ext cx="412162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2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REMEMBER THE DEDICATED LINK TO HELP ON PROJECT IMPLEMENTATION IN INTERREG EUROPE WEBSITE: </a:t>
            </a:r>
          </a:p>
          <a:p>
            <a:pPr algn="l"/>
            <a:r>
              <a:rPr lang="es-ES" b="1" dirty="0">
                <a:solidFill>
                  <a:srgbClr val="4AB69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https://www.interregeurope.eu/help/project-implementation-2021-2027</a:t>
            </a:r>
            <a:endParaRPr lang="es-ES" b="1" dirty="0">
              <a:solidFill>
                <a:srgbClr val="4AB69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es-ES" sz="12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57AC741-D10B-6F13-87C4-202169A68FF5}"/>
              </a:ext>
            </a:extLst>
          </p:cNvPr>
          <p:cNvSpPr txBox="1"/>
          <p:nvPr/>
        </p:nvSpPr>
        <p:spPr>
          <a:xfrm>
            <a:off x="329785" y="174867"/>
            <a:ext cx="1121163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E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 </a:t>
            </a:r>
            <a:r>
              <a:rPr lang="es-ES" sz="3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points</a:t>
            </a:r>
            <a:r>
              <a:rPr lang="es-E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3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lang="es-E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3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remember</a:t>
            </a:r>
            <a:r>
              <a:rPr lang="es-E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3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lang="es-E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3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es-E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3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kick</a:t>
            </a:r>
            <a:r>
              <a:rPr lang="es-E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-off </a:t>
            </a:r>
            <a:r>
              <a:rPr lang="es-ES" sz="3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</a:t>
            </a:r>
            <a:endParaRPr lang="es-E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15211313-7335-9D17-3C6C-A2BD79527577}"/>
              </a:ext>
            </a:extLst>
          </p:cNvPr>
          <p:cNvSpPr/>
          <p:nvPr/>
        </p:nvSpPr>
        <p:spPr>
          <a:xfrm rot="10800000">
            <a:off x="6447064" y="5441585"/>
            <a:ext cx="1002879" cy="496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3549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>
            <a:extLst>
              <a:ext uri="{FF2B5EF4-FFF2-40B4-BE49-F238E27FC236}">
                <a16:creationId xmlns:a16="http://schemas.microsoft.com/office/drawing/2014/main" id="{FDF4855A-251A-0A44-A4F1-1CCDF6170ED8}"/>
              </a:ext>
            </a:extLst>
          </p:cNvPr>
          <p:cNvSpPr txBox="1">
            <a:spLocks/>
          </p:cNvSpPr>
          <p:nvPr/>
        </p:nvSpPr>
        <p:spPr>
          <a:xfrm>
            <a:off x="503583" y="302424"/>
            <a:ext cx="8509787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COMMUNICATION</a:t>
            </a:r>
          </a:p>
          <a:p>
            <a:pPr marL="0" indent="0">
              <a:buNone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Graphic 8">
            <a:extLst>
              <a:ext uri="{FF2B5EF4-FFF2-40B4-BE49-F238E27FC236}">
                <a16:creationId xmlns:a16="http://schemas.microsoft.com/office/drawing/2014/main" id="{5C6ADFCF-C809-43DF-8516-4361F511A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3583" y="870807"/>
            <a:ext cx="5035826" cy="1448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936A259-B942-F085-610A-F30FA94855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116" t="18691" r="30929" b="6500"/>
          <a:stretch/>
        </p:blipFill>
        <p:spPr>
          <a:xfrm>
            <a:off x="503583" y="1460517"/>
            <a:ext cx="3493708" cy="377211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427BECA-DD95-9BBA-4F32-08F31997DFDB}"/>
              </a:ext>
            </a:extLst>
          </p:cNvPr>
          <p:cNvSpPr txBox="1"/>
          <p:nvPr/>
        </p:nvSpPr>
        <p:spPr>
          <a:xfrm>
            <a:off x="4928252" y="1782395"/>
            <a:ext cx="48518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WEBSITE IS VERY LIVELY!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PUBLISH EVENT IN CROATIA IN WEBSITE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PUSH SOCIAL MEDIA ANIMATION (PP2) </a:t>
            </a:r>
            <a:r>
              <a:rPr lang="es-ES" sz="16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partners</a:t>
            </a:r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COMMUNICATE AND INVOLVE STAKEHOLDERS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SCRIPT FOR OUR 1ST VIDEO </a:t>
            </a:r>
          </a:p>
          <a:p>
            <a:pPr algn="l"/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881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>
            <a:extLst>
              <a:ext uri="{FF2B5EF4-FFF2-40B4-BE49-F238E27FC236}">
                <a16:creationId xmlns:a16="http://schemas.microsoft.com/office/drawing/2014/main" id="{FDF4855A-251A-0A44-A4F1-1CCDF6170ED8}"/>
              </a:ext>
            </a:extLst>
          </p:cNvPr>
          <p:cNvSpPr txBox="1">
            <a:spLocks/>
          </p:cNvSpPr>
          <p:nvPr/>
        </p:nvSpPr>
        <p:spPr>
          <a:xfrm>
            <a:off x="503583" y="302424"/>
            <a:ext cx="8509787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Graphic 8">
            <a:extLst>
              <a:ext uri="{FF2B5EF4-FFF2-40B4-BE49-F238E27FC236}">
                <a16:creationId xmlns:a16="http://schemas.microsoft.com/office/drawing/2014/main" id="{5C6ADFCF-C809-43DF-8516-4361F511A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3583" y="870807"/>
            <a:ext cx="5035826" cy="1448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427BECA-DD95-9BBA-4F32-08F31997DFDB}"/>
              </a:ext>
            </a:extLst>
          </p:cNvPr>
          <p:cNvSpPr txBox="1"/>
          <p:nvPr/>
        </p:nvSpPr>
        <p:spPr>
          <a:xfrm>
            <a:off x="201662" y="1372515"/>
            <a:ext cx="65177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lang="es-ES" sz="16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</a:t>
            </a:r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1st </a:t>
            </a:r>
            <a:r>
              <a:rPr lang="es-ES" sz="16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stakeholders</a:t>
            </a:r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group</a:t>
            </a:r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meetings </a:t>
            </a:r>
            <a:r>
              <a:rPr lang="es-ES" sz="16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organized</a:t>
            </a:r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until</a:t>
            </a:r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now</a:t>
            </a:r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pPr algn="l"/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LP: 15/09</a:t>
            </a:r>
          </a:p>
          <a:p>
            <a:pPr algn="l"/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PP2: 29/09</a:t>
            </a:r>
          </a:p>
          <a:p>
            <a:pPr algn="l"/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PP3: </a:t>
            </a:r>
          </a:p>
          <a:p>
            <a:pPr algn="l"/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PP4: OK x2</a:t>
            </a:r>
          </a:p>
          <a:p>
            <a:pPr algn="l"/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PP5: </a:t>
            </a:r>
          </a:p>
          <a:p>
            <a:pPr algn="l"/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PP6: OK</a:t>
            </a:r>
          </a:p>
          <a:p>
            <a:pPr algn="l"/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PP7: OK</a:t>
            </a:r>
          </a:p>
          <a:p>
            <a:pPr algn="l"/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PP8: </a:t>
            </a:r>
          </a:p>
          <a:p>
            <a:pPr algn="l"/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l"/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 YOUR MEETING WITH STAKEHOLDERS AND SHARE IT WITH REST OF PARTNERS</a:t>
            </a:r>
          </a:p>
          <a:p>
            <a:pPr algn="l"/>
            <a:endParaRPr lang="es-ES" sz="1600" b="1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s-ES" sz="16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https://drive.google.com/drive/folders/1wnbMy5RlQTzYKWR1JF75PS51zOxfTna4?usp=share_link</a:t>
            </a:r>
            <a:r>
              <a:rPr lang="es-ES" sz="16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5613F766-5C7A-915D-6BD2-16693DCF0C2B}"/>
              </a:ext>
            </a:extLst>
          </p:cNvPr>
          <p:cNvSpPr txBox="1">
            <a:spLocks/>
          </p:cNvSpPr>
          <p:nvPr/>
        </p:nvSpPr>
        <p:spPr>
          <a:xfrm>
            <a:off x="655983" y="454824"/>
            <a:ext cx="8509787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STAKEHOLDERS’ GROUP</a:t>
            </a:r>
          </a:p>
          <a:p>
            <a:pPr marL="0" indent="0">
              <a:buNone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C9BF38-AB53-3E08-FF4E-D9C4EAF667A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602" t="36515" r="4782" b="4388"/>
          <a:stretch/>
        </p:blipFill>
        <p:spPr>
          <a:xfrm>
            <a:off x="6878471" y="771784"/>
            <a:ext cx="4894012" cy="220886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481732E-B591-7CFC-7EDD-EFF39B7E949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130" t="18377" r="18587" b="6610"/>
          <a:stretch/>
        </p:blipFill>
        <p:spPr>
          <a:xfrm>
            <a:off x="6993094" y="3566486"/>
            <a:ext cx="4664766" cy="254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58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>
            <a:extLst>
              <a:ext uri="{FF2B5EF4-FFF2-40B4-BE49-F238E27FC236}">
                <a16:creationId xmlns:a16="http://schemas.microsoft.com/office/drawing/2014/main" id="{FDF4855A-251A-0A44-A4F1-1CCDF6170ED8}"/>
              </a:ext>
            </a:extLst>
          </p:cNvPr>
          <p:cNvSpPr txBox="1">
            <a:spLocks/>
          </p:cNvSpPr>
          <p:nvPr/>
        </p:nvSpPr>
        <p:spPr>
          <a:xfrm>
            <a:off x="503583" y="302424"/>
            <a:ext cx="8509787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Graphic 8">
            <a:extLst>
              <a:ext uri="{FF2B5EF4-FFF2-40B4-BE49-F238E27FC236}">
                <a16:creationId xmlns:a16="http://schemas.microsoft.com/office/drawing/2014/main" id="{5C6ADFCF-C809-43DF-8516-4361F511A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3583" y="870807"/>
            <a:ext cx="5035826" cy="1448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427BECA-DD95-9BBA-4F32-08F31997DFDB}"/>
              </a:ext>
            </a:extLst>
          </p:cNvPr>
          <p:cNvSpPr txBox="1"/>
          <p:nvPr/>
        </p:nvSpPr>
        <p:spPr>
          <a:xfrm>
            <a:off x="503583" y="1261332"/>
            <a:ext cx="65177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FIND THE TEMPLATE HERE:</a:t>
            </a:r>
          </a:p>
          <a:p>
            <a:pPr algn="l"/>
            <a:endParaRPr lang="es-ES" sz="1600" b="1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s-ES" sz="1600" b="1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https://docs.google.com/document/d/1fQqHMA67B17Vrl7bYJP8dI7z-IlFXv1h/edit?rtpof=true   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5613F766-5C7A-915D-6BD2-16693DCF0C2B}"/>
              </a:ext>
            </a:extLst>
          </p:cNvPr>
          <p:cNvSpPr txBox="1">
            <a:spLocks/>
          </p:cNvSpPr>
          <p:nvPr/>
        </p:nvSpPr>
        <p:spPr>
          <a:xfrm>
            <a:off x="655983" y="454824"/>
            <a:ext cx="8509787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SoA</a:t>
            </a: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INITIAL ASSESSMENT</a:t>
            </a:r>
          </a:p>
          <a:p>
            <a:pPr marL="0" indent="0">
              <a:buNone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F6030B-D3EE-6EAA-40AD-1F4AC47081E8}"/>
              </a:ext>
            </a:extLst>
          </p:cNvPr>
          <p:cNvSpPr txBox="1">
            <a:spLocks/>
          </p:cNvSpPr>
          <p:nvPr/>
        </p:nvSpPr>
        <p:spPr>
          <a:xfrm>
            <a:off x="655982" y="3237278"/>
            <a:ext cx="8509787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LEARNING PHASE</a:t>
            </a:r>
          </a:p>
          <a:p>
            <a:pPr marL="0" indent="0">
              <a:buNone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Graphic 8">
            <a:extLst>
              <a:ext uri="{FF2B5EF4-FFF2-40B4-BE49-F238E27FC236}">
                <a16:creationId xmlns:a16="http://schemas.microsoft.com/office/drawing/2014/main" id="{F4BE551F-BB08-A2DE-E93E-A875E6ECF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5983" y="3880927"/>
            <a:ext cx="5035826" cy="1448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AE08D9F-EAE9-AC58-51FB-DE69EC881FDA}"/>
              </a:ext>
            </a:extLst>
          </p:cNvPr>
          <p:cNvSpPr txBox="1"/>
          <p:nvPr/>
        </p:nvSpPr>
        <p:spPr>
          <a:xfrm>
            <a:off x="655983" y="4340220"/>
            <a:ext cx="942229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2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IDENTIFICATION OF GOOD PRACTICES</a:t>
            </a:r>
          </a:p>
          <a:p>
            <a:pPr algn="l"/>
            <a:r>
              <a:rPr lang="es-ES" sz="12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SUPPORTING DOCUMENTS: </a:t>
            </a:r>
          </a:p>
          <a:p>
            <a:pPr algn="l"/>
            <a:endParaRPr lang="es-ES" sz="12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s-ES" sz="1200" b="1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https://docs.google.com/document/d/1ctg4GB55c70PQFiO7tZYOWu6Q23v5Rhh/edit?usp=sharing&amp;ouid=115705946630176294194&amp;rtpof=true&amp;sd=true</a:t>
            </a:r>
          </a:p>
          <a:p>
            <a:pPr algn="l"/>
            <a:endParaRPr lang="es-ES" sz="1200" b="1" dirty="0">
              <a:solidFill>
                <a:schemeClr val="accent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s-ES" sz="1200" b="1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https://drive.google.com/drive/folders/1riiIedSiYpVpQAhF49HLmO5xhmH3qfyQ?usp=sharing </a:t>
            </a:r>
          </a:p>
          <a:p>
            <a:pPr algn="l"/>
            <a:endParaRPr lang="es-ES" sz="12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s-ES" sz="20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LET’S START! </a:t>
            </a:r>
          </a:p>
        </p:txBody>
      </p:sp>
    </p:spTree>
    <p:extLst>
      <p:ext uri="{BB962C8B-B14F-4D97-AF65-F5344CB8AC3E}">
        <p14:creationId xmlns:p14="http://schemas.microsoft.com/office/powerpoint/2010/main" val="2881377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>
            <a:extLst>
              <a:ext uri="{FF2B5EF4-FFF2-40B4-BE49-F238E27FC236}">
                <a16:creationId xmlns:a16="http://schemas.microsoft.com/office/drawing/2014/main" id="{FDF4855A-251A-0A44-A4F1-1CCDF6170ED8}"/>
              </a:ext>
            </a:extLst>
          </p:cNvPr>
          <p:cNvSpPr txBox="1">
            <a:spLocks/>
          </p:cNvSpPr>
          <p:nvPr/>
        </p:nvSpPr>
        <p:spPr>
          <a:xfrm>
            <a:off x="503583" y="302424"/>
            <a:ext cx="8509787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Graphic 8">
            <a:extLst>
              <a:ext uri="{FF2B5EF4-FFF2-40B4-BE49-F238E27FC236}">
                <a16:creationId xmlns:a16="http://schemas.microsoft.com/office/drawing/2014/main" id="{5C6ADFCF-C809-43DF-8516-4361F511A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3583" y="870807"/>
            <a:ext cx="5035826" cy="1448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427BECA-DD95-9BBA-4F32-08F31997DFDB}"/>
              </a:ext>
            </a:extLst>
          </p:cNvPr>
          <p:cNvSpPr txBox="1"/>
          <p:nvPr/>
        </p:nvSpPr>
        <p:spPr>
          <a:xfrm>
            <a:off x="2837108" y="1360318"/>
            <a:ext cx="65177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u="sng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PRELIMINARY AGENDA</a:t>
            </a:r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5613F766-5C7A-915D-6BD2-16693DCF0C2B}"/>
              </a:ext>
            </a:extLst>
          </p:cNvPr>
          <p:cNvSpPr txBox="1">
            <a:spLocks/>
          </p:cNvSpPr>
          <p:nvPr/>
        </p:nvSpPr>
        <p:spPr>
          <a:xfrm>
            <a:off x="655983" y="454824"/>
            <a:ext cx="8509787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CROATIA EVENT</a:t>
            </a:r>
          </a:p>
          <a:p>
            <a:pPr marL="0" indent="0">
              <a:buNone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773994B-45C2-6162-748A-717566E966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000" t="30715" r="24821" b="9545"/>
          <a:stretch/>
        </p:blipFill>
        <p:spPr>
          <a:xfrm>
            <a:off x="3237121" y="1892272"/>
            <a:ext cx="6117770" cy="409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04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>
            <a:extLst>
              <a:ext uri="{FF2B5EF4-FFF2-40B4-BE49-F238E27FC236}">
                <a16:creationId xmlns:a16="http://schemas.microsoft.com/office/drawing/2014/main" id="{FDF4855A-251A-0A44-A4F1-1CCDF6170ED8}"/>
              </a:ext>
            </a:extLst>
          </p:cNvPr>
          <p:cNvSpPr txBox="1">
            <a:spLocks/>
          </p:cNvSpPr>
          <p:nvPr/>
        </p:nvSpPr>
        <p:spPr>
          <a:xfrm>
            <a:off x="503583" y="302424"/>
            <a:ext cx="8509787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Graphic 8">
            <a:extLst>
              <a:ext uri="{FF2B5EF4-FFF2-40B4-BE49-F238E27FC236}">
                <a16:creationId xmlns:a16="http://schemas.microsoft.com/office/drawing/2014/main" id="{5C6ADFCF-C809-43DF-8516-4361F511A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3583" y="870807"/>
            <a:ext cx="5035826" cy="1448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427BECA-DD95-9BBA-4F32-08F31997DFDB}"/>
              </a:ext>
            </a:extLst>
          </p:cNvPr>
          <p:cNvSpPr txBox="1"/>
          <p:nvPr/>
        </p:nvSpPr>
        <p:spPr>
          <a:xfrm>
            <a:off x="254670" y="1459128"/>
            <a:ext cx="651778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COMPLETE </a:t>
            </a:r>
            <a:r>
              <a:rPr lang="es-ES" sz="16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SoA</a:t>
            </a:r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ASSESSMENT</a:t>
            </a:r>
          </a:p>
          <a:p>
            <a:pPr algn="l"/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MEET STAKEHOLDERS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 BEST PRACTICES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FILL IN PRELIMINARY QUESTIONNAIRE TO BE SENT IN THE NEXT DAYS</a:t>
            </a:r>
          </a:p>
          <a:p>
            <a:pPr algn="l"/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PREPARE OUR EVENT IN CROATIA:</a:t>
            </a:r>
          </a:p>
          <a:p>
            <a:pPr algn="l"/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INVITE STAKEHOLDERS TO JOIN THE EVENT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FILL IN THE PARTICIPANT LIST </a:t>
            </a:r>
          </a:p>
          <a:p>
            <a:pPr algn="l"/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READY FOR 1st PROGRESS REPORT AND FOR THE USE OF THE PORTAL</a:t>
            </a:r>
          </a:p>
          <a:p>
            <a:pPr algn="l"/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5613F766-5C7A-915D-6BD2-16693DCF0C2B}"/>
              </a:ext>
            </a:extLst>
          </p:cNvPr>
          <p:cNvSpPr txBox="1">
            <a:spLocks/>
          </p:cNvSpPr>
          <p:nvPr/>
        </p:nvSpPr>
        <p:spPr>
          <a:xfrm>
            <a:off x="655983" y="454824"/>
            <a:ext cx="8509787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TO-DO’s in the next weeks</a:t>
            </a:r>
          </a:p>
          <a:p>
            <a:pPr marL="0" indent="0">
              <a:buNone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 descr="To Do List (Free Printable PDF Templates) – Things To Do – DIY Projects,  Patterns, Monograms, Designs, Templates">
            <a:extLst>
              <a:ext uri="{FF2B5EF4-FFF2-40B4-BE49-F238E27FC236}">
                <a16:creationId xmlns:a16="http://schemas.microsoft.com/office/drawing/2014/main" id="{DEDDB978-13EB-8CC3-BC54-F7C980E06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671" y="1983016"/>
            <a:ext cx="2876408" cy="370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04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95948A"/>
      </a:lt2>
      <a:accent1>
        <a:srgbClr val="01A884"/>
      </a:accent1>
      <a:accent2>
        <a:srgbClr val="95C11E"/>
      </a:accent2>
      <a:accent3>
        <a:srgbClr val="F39200"/>
      </a:accent3>
      <a:accent4>
        <a:srgbClr val="E21D44"/>
      </a:accent4>
      <a:accent5>
        <a:srgbClr val="009FE3"/>
      </a:accent5>
      <a:accent6>
        <a:srgbClr val="154193"/>
      </a:accent6>
      <a:hlink>
        <a:srgbClr val="FEFFFE"/>
      </a:hlink>
      <a:folHlink>
        <a:srgbClr val="D9D7C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200" b="1" dirty="0">
            <a:solidFill>
              <a:srgbClr val="95948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06E3B9CB-D344-C147-9C3E-36C884CF0AED}" vid="{737523F6-8BB6-244C-9D2D-8DA98AD551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680805-e956-4cde-b5e2-b05f91aa9d1d" xsi:nil="true"/>
    <lcf76f155ced4ddcb4097134ff3c332f xmlns="ae1c26e0-bdd1-4ce2-bc5c-b06756f3bce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1D2DF3EBC7804E8A2B82BBCDA4442D" ma:contentTypeVersion="16" ma:contentTypeDescription="Create a new document." ma:contentTypeScope="" ma:versionID="3c4b638baae15a5b444997fa80192f43">
  <xsd:schema xmlns:xsd="http://www.w3.org/2001/XMLSchema" xmlns:xs="http://www.w3.org/2001/XMLSchema" xmlns:p="http://schemas.microsoft.com/office/2006/metadata/properties" xmlns:ns2="ae1c26e0-bdd1-4ce2-bc5c-b06756f3bce7" xmlns:ns3="75680805-e956-4cde-b5e2-b05f91aa9d1d" targetNamespace="http://schemas.microsoft.com/office/2006/metadata/properties" ma:root="true" ma:fieldsID="50a472baa19f27197de283f39dd7ba95" ns2:_="" ns3:_="">
    <xsd:import namespace="ae1c26e0-bdd1-4ce2-bc5c-b06756f3bce7"/>
    <xsd:import namespace="75680805-e956-4cde-b5e2-b05f91aa9d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c26e0-bdd1-4ce2-bc5c-b06756f3bc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2d59d95-237c-434b-8cac-eab795e7eb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80805-e956-4cde-b5e2-b05f91aa9d1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9f4ece0-f1e1-4b02-af4b-fb89e0005709}" ma:internalName="TaxCatchAll" ma:showField="CatchAllData" ma:web="75680805-e956-4cde-b5e2-b05f91aa9d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3FC793-0237-4EB2-9E54-581B2D1B3CF6}">
  <ds:schemaRefs>
    <ds:schemaRef ds:uri="http://schemas.microsoft.com/office/infopath/2007/PartnerControls"/>
    <ds:schemaRef ds:uri="http://www.w3.org/XML/1998/namespace"/>
    <ds:schemaRef ds:uri="75680805-e956-4cde-b5e2-b05f91aa9d1d"/>
    <ds:schemaRef ds:uri="http://schemas.openxmlformats.org/package/2006/metadata/core-properties"/>
    <ds:schemaRef ds:uri="ae1c26e0-bdd1-4ce2-bc5c-b06756f3bce7"/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A269637-8431-41DC-A86B-7045D1A077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1c26e0-bdd1-4ce2-bc5c-b06756f3bce7"/>
    <ds:schemaRef ds:uri="75680805-e956-4cde-b5e2-b05f91aa9d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ADCADD-F611-4F5C-BD5A-F3C3BD3F86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1054</TotalTime>
  <Words>423</Words>
  <Application>Microsoft Office PowerPoint</Application>
  <PresentationFormat>Panorámica</PresentationFormat>
  <Paragraphs>106</Paragraphs>
  <Slides>11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Open Sans</vt:lpstr>
      <vt:lpstr>Open Sans Semibold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Kurth</dc:creator>
  <cp:lastModifiedBy>ANNE-DOMINIQUE FURPHY</cp:lastModifiedBy>
  <cp:revision>17</cp:revision>
  <dcterms:created xsi:type="dcterms:W3CDTF">2021-10-28T12:22:03Z</dcterms:created>
  <dcterms:modified xsi:type="dcterms:W3CDTF">2023-09-13T11:11:54Z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0x010100311D2DF3EBC7804E8A2B82BBCDA4442D</vt:lpwstr>
  </property>
  <property fmtid="{D5CDD505-2E9C-101B-9397-08002B2CF9AE}" pid="3" name="MediaServiceImageTags">
    <vt:lpwstr/>
  </property>
</Properties>
</file>