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3" r:id="rId6"/>
    <p:sldId id="302" r:id="rId7"/>
    <p:sldId id="304" r:id="rId8"/>
    <p:sldId id="315" r:id="rId9"/>
    <p:sldId id="313" r:id="rId10"/>
    <p:sldId id="317" r:id="rId11"/>
    <p:sldId id="318" r:id="rId12"/>
    <p:sldId id="296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B698"/>
    <a:srgbClr val="02A984"/>
    <a:srgbClr val="95948B"/>
    <a:srgbClr val="E31D44"/>
    <a:srgbClr val="EB5C62"/>
    <a:srgbClr val="DAD7D0"/>
    <a:srgbClr val="154194"/>
    <a:srgbClr val="009FE4"/>
    <a:srgbClr val="F39200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73"/>
    <p:restoredTop sz="97867"/>
  </p:normalViewPr>
  <p:slideViewPr>
    <p:cSldViewPr snapToGrid="0" snapToObjects="1">
      <p:cViewPr varScale="1">
        <p:scale>
          <a:sx n="72" d="100"/>
          <a:sy n="72" d="100"/>
        </p:scale>
        <p:origin x="11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73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4C5E-F7D7-2046-B4D3-FEAAD11E3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943C7-AFFB-0A44-B14A-71AD8E92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FFEE-02C1-D34F-B368-531E7AF6C29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66BF-BC85-4647-9A27-F5DBBF483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A96A0-2516-2641-8F36-69962D37D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213F-2B90-9B46-AA6B-5C3A9C1784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AFC2-B9AD-9D45-A312-C31134993081}" type="datetimeFigureOut">
              <a:rPr lang="en-LU" smtClean="0"/>
              <a:t>05/15/2023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8849-6A58-5242-AAB8-69E086EC2380}" type="slidenum">
              <a:rPr lang="en-LU" smtClean="0"/>
              <a:t>‹Nº›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18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39939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2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74064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3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0270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4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415804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5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305957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6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010883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7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168274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8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37860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LU" dirty="0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/>
              <a:t>Chapter</a:t>
            </a:r>
            <a:r>
              <a:rPr lang="fr-CH" dirty="0"/>
              <a:t> </a:t>
            </a:r>
          </a:p>
          <a:p>
            <a:pPr lvl="0"/>
            <a:r>
              <a:rPr lang="en-LU"/>
              <a:t>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39955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6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6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E1E204-95BD-C64E-9AF8-3484D6D8E776}"/>
              </a:ext>
            </a:extLst>
          </p:cNvPr>
          <p:cNvSpPr/>
          <p:nvPr userDrawn="1"/>
        </p:nvSpPr>
        <p:spPr>
          <a:xfrm>
            <a:off x="0" y="6655202"/>
            <a:ext cx="12192000" cy="216319"/>
          </a:xfrm>
          <a:prstGeom prst="rect">
            <a:avLst/>
          </a:prstGeom>
          <a:solidFill>
            <a:srgbClr val="4AB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‹Nº›</a:t>
            </a:fld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5A039BC-8FD7-7749-A038-07FB45CF9C9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3788" y="6655202"/>
            <a:ext cx="1308212" cy="2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5" r:id="rId3"/>
    <p:sldLayoutId id="2147483649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terregeurope.eu/in-my-country" TargetMode="Externa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terregeurope.eu/help/project-implementation-2021-2027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docs.google.com/spreadsheets/d/11wUs3l3DVbaDjVvWESCMdIZcnl7TAIuI/edit?usp=share_link&amp;ouid=115705946630176294194&amp;rtpof=true&amp;sd=true" TargetMode="Externa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document/d/1WPh9k-R4EVk3cbHk0O0tAuhtrAyolNPK/edit?usp=share_link&amp;ouid=115705946630176294194&amp;rtpof=true&amp;sd=true" TargetMode="External"/><Relationship Id="rId5" Type="http://schemas.openxmlformats.org/officeDocument/2006/relationships/hyperlink" Target="https://drive.google.com/drive/folders/1wnbMy5RlQTzYKWR1JF75PS51zOxfTna4?usp=share_link" TargetMode="Externa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552C76-550D-E659-4E2A-F796B9DA7659}"/>
              </a:ext>
            </a:extLst>
          </p:cNvPr>
          <p:cNvSpPr txBox="1"/>
          <p:nvPr/>
        </p:nvSpPr>
        <p:spPr>
          <a:xfrm>
            <a:off x="971501" y="5875760"/>
            <a:ext cx="3123068" cy="276999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 MAY 2023| Online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2199A-8B28-F1CF-2AF1-3BB3B1DA66FF}"/>
              </a:ext>
            </a:extLst>
          </p:cNvPr>
          <p:cNvSpPr txBox="1"/>
          <p:nvPr/>
        </p:nvSpPr>
        <p:spPr>
          <a:xfrm>
            <a:off x="914655" y="4531053"/>
            <a:ext cx="831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Anne </a:t>
            </a:r>
            <a:r>
              <a:rPr lang="en-US" sz="24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Furphy</a:t>
            </a:r>
            <a:endParaRPr lang="en-US" sz="24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Manager at Chamber of Commerce of Seville</a:t>
            </a:r>
          </a:p>
          <a:p>
            <a:r>
              <a:rPr lang="en-GB" i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Anne.furphy@camaradesevilla.com</a:t>
            </a:r>
            <a:endParaRPr lang="en-US" dirty="0">
              <a:solidFill>
                <a:srgbClr val="02A984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8D373C9-12A2-19F9-4F9B-2831555AE29C}"/>
              </a:ext>
            </a:extLst>
          </p:cNvPr>
          <p:cNvSpPr txBox="1">
            <a:spLocks/>
          </p:cNvSpPr>
          <p:nvPr/>
        </p:nvSpPr>
        <p:spPr>
          <a:xfrm>
            <a:off x="844115" y="2689118"/>
            <a:ext cx="9144000" cy="17224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sz="4800" b="1" baseline="30000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rd</a:t>
            </a:r>
            <a:r>
              <a:rPr lang="en-US" sz="4800" b="1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online meeting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“PIT”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0EBD19-9C92-7FD1-3E8D-D96924CF4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44" y="262980"/>
            <a:ext cx="6300216" cy="226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8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D370D8-3A69-8A4A-9F45-5FC49EBF4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771" y="2807060"/>
            <a:ext cx="5383651" cy="1071072"/>
          </a:xfrm>
        </p:spPr>
        <p:txBody>
          <a:bodyPr>
            <a:noAutofit/>
          </a:bodyPr>
          <a:lstStyle/>
          <a:p>
            <a:pPr algn="l"/>
            <a:r>
              <a:rPr lang="en-US" sz="7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F356D7-271B-1E14-A513-672EE4B681B2}"/>
              </a:ext>
            </a:extLst>
          </p:cNvPr>
          <p:cNvSpPr txBox="1"/>
          <p:nvPr/>
        </p:nvSpPr>
        <p:spPr>
          <a:xfrm>
            <a:off x="857771" y="5201061"/>
            <a:ext cx="5115288" cy="338554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www.interregeurope.eu/TOURBO</a:t>
            </a:r>
          </a:p>
        </p:txBody>
      </p:sp>
    </p:spTree>
    <p:extLst>
      <p:ext uri="{BB962C8B-B14F-4D97-AF65-F5344CB8AC3E}">
        <p14:creationId xmlns:p14="http://schemas.microsoft.com/office/powerpoint/2010/main" val="125118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45000200-37B2-714F-A803-8E0E7A7E9EED}"/>
              </a:ext>
            </a:extLst>
          </p:cNvPr>
          <p:cNvSpPr>
            <a:spLocks noChangeAspect="1"/>
          </p:cNvSpPr>
          <p:nvPr/>
        </p:nvSpPr>
        <p:spPr>
          <a:xfrm>
            <a:off x="8270807" y="702634"/>
            <a:ext cx="3821243" cy="3351108"/>
          </a:xfrm>
          <a:custGeom>
            <a:avLst/>
            <a:gdLst>
              <a:gd name="connsiteX0" fmla="*/ 256493 w 942905"/>
              <a:gd name="connsiteY0" fmla="*/ 826898 h 826898"/>
              <a:gd name="connsiteX1" fmla="*/ 220656 w 942905"/>
              <a:gd name="connsiteY1" fmla="*/ 806273 h 826898"/>
              <a:gd name="connsiteX2" fmla="*/ 5448 w 942905"/>
              <a:gd name="connsiteY2" fmla="*/ 434075 h 826898"/>
              <a:gd name="connsiteX3" fmla="*/ 5448 w 942905"/>
              <a:gd name="connsiteY3" fmla="*/ 392824 h 826898"/>
              <a:gd name="connsiteX4" fmla="*/ 220656 w 942905"/>
              <a:gd name="connsiteY4" fmla="*/ 20625 h 826898"/>
              <a:gd name="connsiteX5" fmla="*/ 256493 w 942905"/>
              <a:gd name="connsiteY5" fmla="*/ 0 h 826898"/>
              <a:gd name="connsiteX6" fmla="*/ 686816 w 942905"/>
              <a:gd name="connsiteY6" fmla="*/ 0 h 826898"/>
              <a:gd name="connsiteX7" fmla="*/ 722558 w 942905"/>
              <a:gd name="connsiteY7" fmla="*/ 20625 h 826898"/>
              <a:gd name="connsiteX8" fmla="*/ 937389 w 942905"/>
              <a:gd name="connsiteY8" fmla="*/ 392824 h 826898"/>
              <a:gd name="connsiteX9" fmla="*/ 937389 w 942905"/>
              <a:gd name="connsiteY9" fmla="*/ 434075 h 826898"/>
              <a:gd name="connsiteX10" fmla="*/ 722558 w 942905"/>
              <a:gd name="connsiteY10" fmla="*/ 806273 h 826898"/>
              <a:gd name="connsiteX11" fmla="*/ 686816 w 942905"/>
              <a:gd name="connsiteY11" fmla="*/ 826898 h 82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05" h="826898">
                <a:moveTo>
                  <a:pt x="256493" y="826898"/>
                </a:moveTo>
                <a:cubicBezTo>
                  <a:pt x="241723" y="826882"/>
                  <a:pt x="228075" y="819028"/>
                  <a:pt x="220656" y="806273"/>
                </a:cubicBezTo>
                <a:lnTo>
                  <a:pt x="5448" y="434075"/>
                </a:lnTo>
                <a:cubicBezTo>
                  <a:pt x="-1816" y="421281"/>
                  <a:pt x="-1816" y="405617"/>
                  <a:pt x="5448" y="392824"/>
                </a:cubicBezTo>
                <a:lnTo>
                  <a:pt x="220656" y="20625"/>
                </a:lnTo>
                <a:cubicBezTo>
                  <a:pt x="228075" y="7871"/>
                  <a:pt x="241723" y="16"/>
                  <a:pt x="256493" y="0"/>
                </a:cubicBezTo>
                <a:lnTo>
                  <a:pt x="686816" y="0"/>
                </a:lnTo>
                <a:cubicBezTo>
                  <a:pt x="701557" y="30"/>
                  <a:pt x="715171" y="7886"/>
                  <a:pt x="722558" y="20625"/>
                </a:cubicBezTo>
                <a:lnTo>
                  <a:pt x="937389" y="392824"/>
                </a:lnTo>
                <a:cubicBezTo>
                  <a:pt x="944745" y="405592"/>
                  <a:pt x="944745" y="421307"/>
                  <a:pt x="937389" y="434075"/>
                </a:cubicBezTo>
                <a:lnTo>
                  <a:pt x="722558" y="806273"/>
                </a:lnTo>
                <a:cubicBezTo>
                  <a:pt x="715171" y="819013"/>
                  <a:pt x="701557" y="826868"/>
                  <a:pt x="686816" y="826898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LU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864097" y="758365"/>
            <a:ext cx="8149273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AGENDA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6F6887-8E7F-E649-9141-82A3C283C130}"/>
              </a:ext>
            </a:extLst>
          </p:cNvPr>
          <p:cNvSpPr/>
          <p:nvPr/>
        </p:nvSpPr>
        <p:spPr>
          <a:xfrm>
            <a:off x="864097" y="1701312"/>
            <a:ext cx="68954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Relevant information</a:t>
            </a:r>
          </a:p>
          <a:p>
            <a:endParaRPr lang="en-US" sz="28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</a:t>
            </a:r>
          </a:p>
          <a:p>
            <a:endParaRPr lang="en-US" sz="28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Seville Kick-off + launching event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990A23-FF50-6542-820C-2ED71BDA1C93}"/>
              </a:ext>
            </a:extLst>
          </p:cNvPr>
          <p:cNvSpPr txBox="1"/>
          <p:nvPr/>
        </p:nvSpPr>
        <p:spPr>
          <a:xfrm>
            <a:off x="5440627" y="4245924"/>
            <a:ext cx="972598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E1E2123-53E5-9387-9DE9-93BB2BD7B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097" y="5004088"/>
            <a:ext cx="1247582" cy="1137501"/>
          </a:xfrm>
          <a:prstGeom prst="rect">
            <a:avLst/>
          </a:prstGeom>
        </p:spPr>
      </p:pic>
      <p:pic>
        <p:nvPicPr>
          <p:cNvPr id="2" name="Graphic 8">
            <a:extLst>
              <a:ext uri="{FF2B5EF4-FFF2-40B4-BE49-F238E27FC236}">
                <a16:creationId xmlns:a16="http://schemas.microsoft.com/office/drawing/2014/main" id="{73B06106-2527-749A-FF61-BE93615D1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951" y="1353844"/>
            <a:ext cx="8301928" cy="1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0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NEWS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1113C4-08DA-974E-B499-20B5278C4F31}"/>
              </a:ext>
            </a:extLst>
          </p:cNvPr>
          <p:cNvSpPr/>
          <p:nvPr/>
        </p:nvSpPr>
        <p:spPr>
          <a:xfrm>
            <a:off x="4922703" y="4493218"/>
            <a:ext cx="202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12.3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MEUR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01D5C664-75D3-1E8B-CBE5-A4F60CF7D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043" y="802762"/>
            <a:ext cx="8892209" cy="11725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5699813-F30D-67A1-5241-43A8867A2927}"/>
              </a:ext>
            </a:extLst>
          </p:cNvPr>
          <p:cNvSpPr txBox="1"/>
          <p:nvPr/>
        </p:nvSpPr>
        <p:spPr>
          <a:xfrm>
            <a:off x="755373" y="1003637"/>
            <a:ext cx="1007165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FROM INTERREG EUROPE: </a:t>
            </a:r>
          </a:p>
          <a:p>
            <a:pPr algn="l"/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 June 2023 (online):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Webinar on how to edit your project website. Recording of the webinar will be published on IE website.</a:t>
            </a:r>
            <a:endParaRPr lang="en-US" sz="24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26 to 28 September 2023 (Lille/France)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Lead Partner workshop on reporting activities, finances and communication.</a:t>
            </a:r>
            <a:endParaRPr lang="en-US" sz="240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event is targeted at lead partners, lead partners’ financial managers and controllers as well as communication managers.</a:t>
            </a:r>
          </a:p>
          <a:p>
            <a:pPr algn="l"/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 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in-my-country section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of IE website has been updated. Click on your country and scro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 down to the 2021-2027 sub-section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you will now be able to access the latest information regarding the control system of your country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and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see </a:t>
            </a:r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who your control/approbation body is. For some systems (such as Flanders for Belgium for instance), some additional guidance depending on your national legislation might also have been added.</a:t>
            </a:r>
            <a:endParaRPr lang="en-US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sz="24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0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71113C4-08DA-974E-B499-20B5278C4F31}"/>
              </a:ext>
            </a:extLst>
          </p:cNvPr>
          <p:cNvSpPr/>
          <p:nvPr/>
        </p:nvSpPr>
        <p:spPr>
          <a:xfrm>
            <a:off x="4922703" y="4493218"/>
            <a:ext cx="202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12.3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MEUR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phic 8">
            <a:extLst>
              <a:ext uri="{FF2B5EF4-FFF2-40B4-BE49-F238E27FC236}">
                <a16:creationId xmlns:a16="http://schemas.microsoft.com/office/drawing/2014/main" id="{37DFF967-4E8C-12D5-91EB-6E93A3DB7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043" y="802762"/>
            <a:ext cx="8892209" cy="1172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B6F302E-8144-BFB0-334F-3635F939B3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674" t="16767" r="22826" b="16699"/>
          <a:stretch/>
        </p:blipFill>
        <p:spPr>
          <a:xfrm>
            <a:off x="716738" y="1340191"/>
            <a:ext cx="6400801" cy="456071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592A333-7D5D-9592-B39B-AF558C7652BE}"/>
              </a:ext>
            </a:extLst>
          </p:cNvPr>
          <p:cNvSpPr txBox="1"/>
          <p:nvPr/>
        </p:nvSpPr>
        <p:spPr>
          <a:xfrm>
            <a:off x="7353637" y="2598003"/>
            <a:ext cx="412162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2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REMEMBER THE DEDICATED LINK TO HELP ON PROJECT IMPLEMENTATION IN INTERREG EUROPE WEBSITE: </a:t>
            </a:r>
          </a:p>
          <a:p>
            <a:pPr algn="l"/>
            <a:r>
              <a:rPr lang="es-ES" b="1" dirty="0">
                <a:solidFill>
                  <a:srgbClr val="4AB69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https://www.interregeurope.eu/help/project-implementation-2021-2027</a:t>
            </a:r>
            <a:endParaRPr lang="es-ES" b="1" dirty="0">
              <a:solidFill>
                <a:srgbClr val="4AB69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s-ES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57AC741-D10B-6F13-87C4-202169A68FF5}"/>
              </a:ext>
            </a:extLst>
          </p:cNvPr>
          <p:cNvSpPr txBox="1"/>
          <p:nvPr/>
        </p:nvSpPr>
        <p:spPr>
          <a:xfrm>
            <a:off x="329785" y="174867"/>
            <a:ext cx="1121163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</a:t>
            </a:r>
            <a:r>
              <a:rPr lang="es-E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points</a:t>
            </a:r>
            <a:r>
              <a:rPr lang="es-E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es-E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remember</a:t>
            </a:r>
            <a:r>
              <a:rPr lang="es-E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es-E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E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kick</a:t>
            </a:r>
            <a:r>
              <a:rPr lang="es-E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-off </a:t>
            </a:r>
            <a:r>
              <a:rPr lang="es-E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</a:t>
            </a:r>
            <a:endParaRPr lang="es-E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15211313-7335-9D17-3C6C-A2BD79527577}"/>
              </a:ext>
            </a:extLst>
          </p:cNvPr>
          <p:cNvSpPr/>
          <p:nvPr/>
        </p:nvSpPr>
        <p:spPr>
          <a:xfrm rot="10800000">
            <a:off x="6447064" y="5441585"/>
            <a:ext cx="1002879" cy="496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354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8">
            <a:extLst>
              <a:ext uri="{FF2B5EF4-FFF2-40B4-BE49-F238E27FC236}">
                <a16:creationId xmlns:a16="http://schemas.microsoft.com/office/drawing/2014/main" id="{37DFF967-4E8C-12D5-91EB-6E93A3DB7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043" y="802762"/>
            <a:ext cx="8892209" cy="11725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57AC741-D10B-6F13-87C4-202169A68FF5}"/>
              </a:ext>
            </a:extLst>
          </p:cNvPr>
          <p:cNvSpPr txBox="1"/>
          <p:nvPr/>
        </p:nvSpPr>
        <p:spPr>
          <a:xfrm>
            <a:off x="329785" y="174867"/>
            <a:ext cx="1121163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PARTNERSHIP AGREEMENT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15211313-7335-9D17-3C6C-A2BD79527577}"/>
              </a:ext>
            </a:extLst>
          </p:cNvPr>
          <p:cNvSpPr/>
          <p:nvPr/>
        </p:nvSpPr>
        <p:spPr>
          <a:xfrm rot="10800000">
            <a:off x="5434162" y="3180803"/>
            <a:ext cx="1002879" cy="496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1F79412-8D80-4591-FDD0-60F43499BE3C}"/>
              </a:ext>
            </a:extLst>
          </p:cNvPr>
          <p:cNvSpPr txBox="1"/>
          <p:nvPr/>
        </p:nvSpPr>
        <p:spPr>
          <a:xfrm>
            <a:off x="712511" y="2551837"/>
            <a:ext cx="42101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s-ES" b="1" u="sng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MISSING SIGNATURES </a:t>
            </a:r>
          </a:p>
          <a:p>
            <a:pPr algn="l"/>
            <a:endParaRPr lang="es-ES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PP2 LAPLAND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s-ES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PP8 DONEGAL COUNTY COUNCIL</a:t>
            </a:r>
          </a:p>
        </p:txBody>
      </p:sp>
    </p:spTree>
    <p:extLst>
      <p:ext uri="{BB962C8B-B14F-4D97-AF65-F5344CB8AC3E}">
        <p14:creationId xmlns:p14="http://schemas.microsoft.com/office/powerpoint/2010/main" val="279731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</a:t>
            </a: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5C6ADFCF-C809-43DF-8516-4361F511A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583" y="870807"/>
            <a:ext cx="5035826" cy="144800"/>
          </a:xfrm>
          <a:prstGeom prst="rect">
            <a:avLst/>
          </a:prstGeom>
        </p:spPr>
      </p:pic>
      <p:pic>
        <p:nvPicPr>
          <p:cNvPr id="6" name="Graphic 2">
            <a:extLst>
              <a:ext uri="{FF2B5EF4-FFF2-40B4-BE49-F238E27FC236}">
                <a16:creationId xmlns:a16="http://schemas.microsoft.com/office/drawing/2014/main" id="{2DA67A07-B5BB-225F-20D6-1D6A1BC72E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74295" y="2837694"/>
            <a:ext cx="647700" cy="2857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8D4B751-2188-B6F1-1D45-6DCCBECFDA5D}"/>
              </a:ext>
            </a:extLst>
          </p:cNvPr>
          <p:cNvSpPr txBox="1"/>
          <p:nvPr/>
        </p:nvSpPr>
        <p:spPr>
          <a:xfrm>
            <a:off x="4798999" y="2780514"/>
            <a:ext cx="199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A3 POSTER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36A259-B942-F085-610A-F30FA94855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116" t="18691" r="30929" b="6500"/>
          <a:stretch/>
        </p:blipFill>
        <p:spPr>
          <a:xfrm>
            <a:off x="503583" y="1460517"/>
            <a:ext cx="3493708" cy="377211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427BECA-DD95-9BBA-4F32-08F31997DFDB}"/>
              </a:ext>
            </a:extLst>
          </p:cNvPr>
          <p:cNvSpPr txBox="1"/>
          <p:nvPr/>
        </p:nvSpPr>
        <p:spPr>
          <a:xfrm>
            <a:off x="7211865" y="1164687"/>
            <a:ext cx="423089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</a:t>
            </a:r>
            <a:r>
              <a:rPr lang="es-ES" sz="16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DO’s</a:t>
            </a: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THE NEXT WEEKS: </a:t>
            </a: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PRESS RELEASE TO ANNOUNCE PROJECT APPROVAL AND LAUNCHING (PP2 </a:t>
            </a:r>
            <a:r>
              <a:rPr lang="es-ES" sz="16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</a:t>
            </a: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OUR SOCIAL MEDIA ACCOUNT AND START SOCIAL MEDIA ANIMATION (PP2)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COMMUNICATE THE SOCIAL MEDIA ACCOUNT OF YOUR ORGANIZATION (</a:t>
            </a:r>
            <a:r>
              <a:rPr lang="es-ES" sz="16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</a:t>
            </a: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</a:t>
            </a: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PP2)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WEBSITE READY FOR JUNE 2023</a:t>
            </a: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8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5C6ADFCF-C809-43DF-8516-4361F511A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583" y="870807"/>
            <a:ext cx="5035826" cy="1448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427BECA-DD95-9BBA-4F32-08F31997DFDB}"/>
              </a:ext>
            </a:extLst>
          </p:cNvPr>
          <p:cNvSpPr txBox="1"/>
          <p:nvPr/>
        </p:nvSpPr>
        <p:spPr>
          <a:xfrm>
            <a:off x="360688" y="2028616"/>
            <a:ext cx="65177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600" b="1" u="sng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</a:t>
            </a:r>
            <a:r>
              <a:rPr lang="es-ES" sz="1600" b="1" u="sng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DO’s</a:t>
            </a:r>
            <a:r>
              <a:rPr lang="es-ES" sz="1600" b="1" u="sng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THE NEXT WEEKS: </a:t>
            </a: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FILL IN THE PARTICIPANT LIST: </a:t>
            </a:r>
            <a:r>
              <a:rPr lang="es-ES" sz="1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https://docs.google.com/spreadsheets/d/11wUs3l3DVbaDjVvWESCMdIZcnl7TAIuI/edit?usp=share_link&amp;ouid=115705946630176294194&amp;rtpof=true&amp;sd=true</a:t>
            </a:r>
            <a:r>
              <a:rPr lang="es-ES" sz="1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IDENTITY STAKEHOLDER READY TO PARTICIPATE IN THE LAUNCHING EVENT </a:t>
            </a: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COMMUNICATE THE PROJECT APPROVAL AND KICK-OFF </a:t>
            </a: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613F766-5C7A-915D-6BD2-16693DCF0C2B}"/>
              </a:ext>
            </a:extLst>
          </p:cNvPr>
          <p:cNvSpPr txBox="1">
            <a:spLocks/>
          </p:cNvSpPr>
          <p:nvPr/>
        </p:nvSpPr>
        <p:spPr>
          <a:xfrm>
            <a:off x="655983" y="4548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SEVILLA EVENT</a:t>
            </a: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To Do List (Free Printable PDF Templates) – Things To Do – DIY Projects,  Patterns, Monograms, Designs, Templates">
            <a:extLst>
              <a:ext uri="{FF2B5EF4-FFF2-40B4-BE49-F238E27FC236}">
                <a16:creationId xmlns:a16="http://schemas.microsoft.com/office/drawing/2014/main" id="{DEDDB978-13EB-8CC3-BC54-F7C980E06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566" y="1015607"/>
            <a:ext cx="2876408" cy="370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204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5C6ADFCF-C809-43DF-8516-4361F511A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583" y="870807"/>
            <a:ext cx="5035826" cy="1448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427BECA-DD95-9BBA-4F32-08F31997DFDB}"/>
              </a:ext>
            </a:extLst>
          </p:cNvPr>
          <p:cNvSpPr txBox="1"/>
          <p:nvPr/>
        </p:nvSpPr>
        <p:spPr>
          <a:xfrm>
            <a:off x="360688" y="2028616"/>
            <a:ext cx="65177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AND INVITE STAKEHOLDERS TO YOUR LOCAL-REGIONAL GROUP </a:t>
            </a: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ORGANIZE 1ST STAKEHOLDER MEETING </a:t>
            </a: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 YOUR MEETING WITH STAKEHOLDERS AND SHARE IT WITH REST OF PARTNERS</a:t>
            </a:r>
          </a:p>
          <a:p>
            <a:pPr algn="l"/>
            <a:endParaRPr lang="es-ES" sz="16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1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https://drive.google.com/drive/folders/1wnbMy5RlQTzYKWR1JF75PS51zOxfTna4?usp=share_link</a:t>
            </a:r>
            <a:r>
              <a:rPr lang="es-ES" sz="1600" b="1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613F766-5C7A-915D-6BD2-16693DCF0C2B}"/>
              </a:ext>
            </a:extLst>
          </p:cNvPr>
          <p:cNvSpPr txBox="1">
            <a:spLocks/>
          </p:cNvSpPr>
          <p:nvPr/>
        </p:nvSpPr>
        <p:spPr>
          <a:xfrm>
            <a:off x="655983" y="4548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STAKEHOLDERS’ GROUP</a:t>
            </a: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Imagen 4">
            <a:hlinkClick r:id="rId6"/>
            <a:extLst>
              <a:ext uri="{FF2B5EF4-FFF2-40B4-BE49-F238E27FC236}">
                <a16:creationId xmlns:a16="http://schemas.microsoft.com/office/drawing/2014/main" id="{BAC35345-AEFE-A970-FFD2-E55F3920CC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411" t="28049" r="32836" b="6611"/>
          <a:stretch/>
        </p:blipFill>
        <p:spPr>
          <a:xfrm>
            <a:off x="6913914" y="1261332"/>
            <a:ext cx="4917398" cy="4326442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98445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CC5FAA6-907C-0445-85C3-8E4CDB3D2AB1}"/>
              </a:ext>
            </a:extLst>
          </p:cNvPr>
          <p:cNvSpPr txBox="1"/>
          <p:nvPr/>
        </p:nvSpPr>
        <p:spPr>
          <a:xfrm>
            <a:off x="4140431" y="1797344"/>
            <a:ext cx="4627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for questions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1B920-B94F-5744-8313-EEC35A83ADD4}"/>
              </a:ext>
            </a:extLst>
          </p:cNvPr>
          <p:cNvSpPr txBox="1"/>
          <p:nvPr/>
        </p:nvSpPr>
        <p:spPr>
          <a:xfrm>
            <a:off x="6421874" y="776471"/>
            <a:ext cx="26480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0000" b="1" spc="-300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GB" sz="30000" b="1" spc="-300" dirty="0">
              <a:solidFill>
                <a:srgbClr val="02A98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97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E3B9CB-D344-C147-9C3E-36C884CF0AED}" vid="{737523F6-8BB6-244C-9D2D-8DA98AD551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680805-e956-4cde-b5e2-b05f91aa9d1d" xsi:nil="true"/>
    <lcf76f155ced4ddcb4097134ff3c332f xmlns="ae1c26e0-bdd1-4ce2-bc5c-b06756f3bce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D2DF3EBC7804E8A2B82BBCDA4442D" ma:contentTypeVersion="16" ma:contentTypeDescription="Create a new document." ma:contentTypeScope="" ma:versionID="3c4b638baae15a5b444997fa80192f43">
  <xsd:schema xmlns:xsd="http://www.w3.org/2001/XMLSchema" xmlns:xs="http://www.w3.org/2001/XMLSchema" xmlns:p="http://schemas.microsoft.com/office/2006/metadata/properties" xmlns:ns2="ae1c26e0-bdd1-4ce2-bc5c-b06756f3bce7" xmlns:ns3="75680805-e956-4cde-b5e2-b05f91aa9d1d" targetNamespace="http://schemas.microsoft.com/office/2006/metadata/properties" ma:root="true" ma:fieldsID="50a472baa19f27197de283f39dd7ba95" ns2:_="" ns3:_="">
    <xsd:import namespace="ae1c26e0-bdd1-4ce2-bc5c-b06756f3bce7"/>
    <xsd:import namespace="75680805-e956-4cde-b5e2-b05f91aa9d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c26e0-bdd1-4ce2-bc5c-b06756f3b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d59d95-237c-434b-8cac-eab795e7e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80805-e956-4cde-b5e2-b05f91aa9d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f4ece0-f1e1-4b02-af4b-fb89e0005709}" ma:internalName="TaxCatchAll" ma:showField="CatchAllData" ma:web="75680805-e956-4cde-b5e2-b05f91aa9d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ADCADD-F611-4F5C-BD5A-F3C3BD3F86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3FC793-0237-4EB2-9E54-581B2D1B3CF6}">
  <ds:schemaRefs>
    <ds:schemaRef ds:uri="http://schemas.microsoft.com/office/infopath/2007/PartnerControls"/>
    <ds:schemaRef ds:uri="http://www.w3.org/XML/1998/namespace"/>
    <ds:schemaRef ds:uri="75680805-e956-4cde-b5e2-b05f91aa9d1d"/>
    <ds:schemaRef ds:uri="http://schemas.openxmlformats.org/package/2006/metadata/core-properties"/>
    <ds:schemaRef ds:uri="ae1c26e0-bdd1-4ce2-bc5c-b06756f3bce7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A269637-8431-41DC-A86B-7045D1A077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c26e0-bdd1-4ce2-bc5c-b06756f3bce7"/>
    <ds:schemaRef ds:uri="75680805-e956-4cde-b5e2-b05f91aa9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</TotalTime>
  <Words>424</Words>
  <Application>Microsoft Office PowerPoint</Application>
  <PresentationFormat>Panorámica</PresentationFormat>
  <Paragraphs>80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</vt:lpstr>
      <vt:lpstr>Open Sans Semibold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Kurth</dc:creator>
  <cp:lastModifiedBy>ANNE-DOMINIQUE FURPHY</cp:lastModifiedBy>
  <cp:revision>13</cp:revision>
  <dcterms:created xsi:type="dcterms:W3CDTF">2021-10-28T12:22:03Z</dcterms:created>
  <dcterms:modified xsi:type="dcterms:W3CDTF">2023-05-15T15:34:39Z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0x010100311D2DF3EBC7804E8A2B82BBCDA4442D</vt:lpwstr>
  </property>
  <property fmtid="{D5CDD505-2E9C-101B-9397-08002B2CF9AE}" pid="3" name="MediaServiceImageTags">
    <vt:lpwstr/>
  </property>
</Properties>
</file>