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g8IIMcKHYS7trWrLVZibrNDHnH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12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14b1ee8d15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14b1ee8d15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14b1ee8d15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214b1ee8d15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14b1ee8d15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214b1ee8d15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4b1ee8d15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214b1ee8d15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14b1ee8d15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214b1ee8d15_0_4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14b1ee8d15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214b1ee8d15_0_4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14b1ee8d15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214b1ee8d15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14b1ee8d15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214b1ee8d15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14b1ee8d15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214b1ee8d15_0_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1736b0df3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 name="Google Shape;87;g21736b0df3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17b0e7e2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217b0e7e24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17b0e7e24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217b0e7e24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17b0e7e24f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17b0e7e24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14b1ee8d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214b1ee8d1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14b1ee8d1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214b1ee8d15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14b1ee8d1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214b1ee8d15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14b1ee8d15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214b1ee8d15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4b1ee8d15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214b1ee8d15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14b1ee8d15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214b1ee8d15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14b1ee8d15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214b1ee8d15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18000"/>
          </a:blip>
          <a:stretch>
            <a:fillRect/>
          </a:stretch>
        </a:blip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53.jpg"/><Relationship Id="rId18" Type="http://schemas.openxmlformats.org/officeDocument/2006/relationships/image" Target="../media/image58.jpg"/><Relationship Id="rId3" Type="http://schemas.openxmlformats.org/officeDocument/2006/relationships/image" Target="../media/image45.png"/><Relationship Id="rId7" Type="http://schemas.openxmlformats.org/officeDocument/2006/relationships/hyperlink" Target="https://www.facebook.com/Totorbybolongaro?__cft__%5B0%5D=AZXvR6cgxOeakGNmk8D2nFluTYM_9nSBOYhrHJy7yBlXOKiO5SHIj_QbtgUxcAyzfpnnLG05eDYmHjbVenLQZClcQPuO3T0ltZbpM3DVQobRRbbIn-UL10tMJ00DvNMeGFPE7uRr54eVHvlGUusns3g-FWZpN_B1NLf5IpdisGqOBlEDbGrhazfaCNhxuE1G3IU&amp;__tn__=-%5DK-R" TargetMode="External"/><Relationship Id="rId12" Type="http://schemas.openxmlformats.org/officeDocument/2006/relationships/image" Target="../media/image52.jpg"/><Relationship Id="rId17" Type="http://schemas.openxmlformats.org/officeDocument/2006/relationships/image" Target="../media/image57.jpg"/><Relationship Id="rId2" Type="http://schemas.openxmlformats.org/officeDocument/2006/relationships/notesSlide" Target="../notesSlides/notesSlide11.xml"/><Relationship Id="rId16" Type="http://schemas.openxmlformats.org/officeDocument/2006/relationships/image" Target="../media/image56.jpg"/><Relationship Id="rId20"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hyperlink" Target="https://www.facebook.com/ppradal06?__cft__%5B0%5D=AZXvR6cgxOeakGNmk8D2nFluTYM_9nSBOYhrHJy7yBlXOKiO5SHIj_QbtgUxcAyzfpnnLG05eDYmHjbVenLQZClcQPuO3T0ltZbpM3DVQobRRbbIn-UL10tMJ00DvNMeGFPE7uRr54eVHvlGUusns3g-FWZpN_B1NLf5IpdisGqOBlEDbGrhazfaCNhxuE1G3IU&amp;__tn__=-%5DK-R" TargetMode="External"/><Relationship Id="rId11" Type="http://schemas.openxmlformats.org/officeDocument/2006/relationships/image" Target="../media/image51.jpg"/><Relationship Id="rId5" Type="http://schemas.openxmlformats.org/officeDocument/2006/relationships/image" Target="../media/image47.png"/><Relationship Id="rId15" Type="http://schemas.openxmlformats.org/officeDocument/2006/relationships/image" Target="../media/image55.jpg"/><Relationship Id="rId10" Type="http://schemas.openxmlformats.org/officeDocument/2006/relationships/image" Target="../media/image50.jpg"/><Relationship Id="rId19" Type="http://schemas.openxmlformats.org/officeDocument/2006/relationships/image" Target="../media/image59.jpg"/><Relationship Id="rId4" Type="http://schemas.openxmlformats.org/officeDocument/2006/relationships/image" Target="../media/image46.png"/><Relationship Id="rId9" Type="http://schemas.openxmlformats.org/officeDocument/2006/relationships/image" Target="../media/image49.jpg"/><Relationship Id="rId14" Type="http://schemas.openxmlformats.org/officeDocument/2006/relationships/image" Target="../media/image54.jpg"/></Relationships>
</file>

<file path=ppt/slides/_rels/slide12.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hyperlink" Target="https://www.facebook.com/mariepierre.lazard.5?__cft__%5B0%5D=AZXLSI0u7YBSvZbu7NaQrImCCg-gEkBUi0GB3Ko48G1XFvpvgPniUuhMBG4Z8dYAR4doTESf19wE4b1Cm-6zCjTh69XWLz1rbsJBG9zQNGMIrU1Wm-jdRJWa7i389ZJgt4mMWTX52m8_jmpM78BGSMshQt3_FiRODFmrkt93XXiN_EU6paOhVQrxhwhROgO2aIx88cPkuAE8UvzgLVb49Ah3&amp;__tn__=-%5DK-y-R" TargetMode="External"/><Relationship Id="rId7"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15.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hyperlink" Target="https://www.facebook.com/philippe.jot?__cft__%5B0%5D=AZXj7oIHzB78CKS2ZhLz_B6M5TroPeMcZFvPbI4xU-LgnbOOaEo6AjlAjHjnDN4tiOZjRzS4-Y4SKRSKenVYlveLyxlqd6zfd-uBXuKlf1f2qh5DxoTI1ao_op8emu2VRuBxqlX-VcmSF45NSTwk3Ddzy1iLSI9autQzl24sff3ZGKPduENsvSOKRPV7u7s6xH6E4IWqXh-K4DiVsvKUQ6DZ&amp;__tn__=-%5DK-y-R" TargetMode="External"/><Relationship Id="rId7" Type="http://schemas.openxmlformats.org/officeDocument/2006/relationships/hyperlink" Target="https://www.facebook.com/unevoiedesenfants14juillet2016?__cft__%5B0%5D=AZXj7oIHzB78CKS2ZhLz_B6M5TroPeMcZFvPbI4xU-LgnbOOaEo6AjlAjHjnDN4tiOZjRzS4-Y4SKRSKenVYlveLyxlqd6zfd-uBXuKlf1f2qh5DxoTI1ao_op8emu2VRuBxqlX-VcmSF45NSTwk3Ddzy1iLSI9autQzl24sff3ZGKPduENsvSOKRPV7u7s6xH6E4IWqXh-K4DiVsvKUQ6DZ&amp;__tn__=-%5DK-y-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facebook.com/octobreroseshooting?__cft__%5B0%5D=AZXj7oIHzB78CKS2ZhLz_B6M5TroPeMcZFvPbI4xU-LgnbOOaEo6AjlAjHjnDN4tiOZjRzS4-Y4SKRSKenVYlveLyxlqd6zfd-uBXuKlf1f2qh5DxoTI1ao_op8emu2VRuBxqlX-VcmSF45NSTwk3Ddzy1iLSI9autQzl24sff3ZGKPduENsvSOKRPV7u7s6xH6E4IWqXh-K4DiVsvKUQ6DZ&amp;__tn__=-%5DK-y-R" TargetMode="External"/><Relationship Id="rId5" Type="http://schemas.openxmlformats.org/officeDocument/2006/relationships/hyperlink" Target="https://www.facebook.com/profile.php?id=100054610683036&amp;__cft__%5B0%5D=AZXj7oIHzB78CKS2ZhLz_B6M5TroPeMcZFvPbI4xU-LgnbOOaEo6AjlAjHjnDN4tiOZjRzS4-Y4SKRSKenVYlveLyxlqd6zfd-uBXuKlf1f2qh5DxoTI1ao_op8emu2VRuBxqlX-VcmSF45NSTwk3Ddzy1iLSI9autQzl24sff3ZGKPduENsvSOKRPV7u7s6xH6E4IWqXh-K4DiVsvKUQ6DZ&amp;__tn__=-%5DK-y-R" TargetMode="External"/><Relationship Id="rId10" Type="http://schemas.openxmlformats.org/officeDocument/2006/relationships/image" Target="../media/image74.jpg"/><Relationship Id="rId4" Type="http://schemas.openxmlformats.org/officeDocument/2006/relationships/hyperlink" Target="https://www.facebook.com/aiglesdenice?__cft__%5B0%5D=AZXj7oIHzB78CKS2ZhLz_B6M5TroPeMcZFvPbI4xU-LgnbOOaEo6AjlAjHjnDN4tiOZjRzS4-Y4SKRSKenVYlveLyxlqd6zfd-uBXuKlf1f2qh5DxoTI1ao_op8emu2VRuBxqlX-VcmSF45NSTwk3Ddzy1iLSI9autQzl24sff3ZGKPduENsvSOKRPV7u7s6xH6E4IWqXh-K4DiVsvKUQ6DZ&amp;__tn__=-%5DK-y-R" TargetMode="External"/><Relationship Id="rId9" Type="http://schemas.openxmlformats.org/officeDocument/2006/relationships/image" Target="../media/image73.jpg"/></Relationships>
</file>

<file path=ppt/slides/_rels/slide16.xml.rels><?xml version="1.0" encoding="UTF-8" standalone="yes"?>
<Relationships xmlns="http://schemas.openxmlformats.org/package/2006/relationships"><Relationship Id="rId8" Type="http://schemas.openxmlformats.org/officeDocument/2006/relationships/hyperlink" Target="https://www.facebook.com/abdelhakim.madi.79?__cft__%5B0%5D=AZVTKQ96wAwXCbHRT344sPmIYbXBaEipXoENt5-p7MWyTLyjAbaasMTvcXHIw8GTikK3VMkFJr5DtIObFrtcNljDQ8TyhjyOzOteLDnjf_stcyngNUkDkDSIwthDK6tw82b8t6xZc_xUzFAXiQd4--Itwncn0tke6XPqY1vGX3pQe9LafmbBpb180GLuIIh7hK4-70yd5pbX-VgpdkR1Smzc&amp;__tn__=-%5DK-y-R" TargetMode="External"/><Relationship Id="rId13" Type="http://schemas.openxmlformats.org/officeDocument/2006/relationships/hyperlink" Target="https://www.facebook.com/younes.zouine.7?__cft__%5B0%5D=AZVTKQ96wAwXCbHRT344sPmIYbXBaEipXoENt5-p7MWyTLyjAbaasMTvcXHIw8GTikK3VMkFJr5DtIObFrtcNljDQ8TyhjyOzOteLDnjf_stcyngNUkDkDSIwthDK6tw82b8t6xZc_xUzFAXiQd4--Itwncn0tke6XPqY1vGX3pQe9LafmbBpb180GLuIIh7hK4-70yd5pbX-VgpdkR1Smzc&amp;__tn__=-%5DK-y-R" TargetMode="External"/><Relationship Id="rId18" Type="http://schemas.openxmlformats.org/officeDocument/2006/relationships/image" Target="../media/image77.jpg"/><Relationship Id="rId3" Type="http://schemas.openxmlformats.org/officeDocument/2006/relationships/hyperlink" Target="https://www.facebook.com/profile.php?id=100007516384888&amp;__cft__%5B0%5D=AZVTKQ96wAwXCbHRT344sPmIYbXBaEipXoENt5-p7MWyTLyjAbaasMTvcXHIw8GTikK3VMkFJr5DtIObFrtcNljDQ8TyhjyOzOteLDnjf_stcyngNUkDkDSIwthDK6tw82b8t6xZc_xUzFAXiQd4--Itwncn0tke6XPqY1vGX3pQe9LafmbBpb180GLuIIh7hK4-70yd5pbX-VgpdkR1Smzc&amp;__tn__=-%5DK-y-R" TargetMode="External"/><Relationship Id="rId7" Type="http://schemas.openxmlformats.org/officeDocument/2006/relationships/hyperlink" Target="https://www.facebook.com/hashtag/traitdunionvernier?__eep__=6&amp;__cft__%5B0%5D=AZVTKQ96wAwXCbHRT344sPmIYbXBaEipXoENt5-p7MWyTLyjAbaasMTvcXHIw8GTikK3VMkFJr5DtIObFrtcNljDQ8TyhjyOzOteLDnjf_stcyngNUkDkDSIwthDK6tw82b8t6xZc_xUzFAXiQd4--Itwncn0tke6XPqY1vGX3pQe9LafmbBpb180GLuIIh7hK4-70yd5pbX-VgpdkR1Smzc&amp;__tn__=*NK-y-R" TargetMode="External"/><Relationship Id="rId12" Type="http://schemas.openxmlformats.org/officeDocument/2006/relationships/hyperlink" Target="https://www.facebook.com/profile.php?id=100022474261051&amp;__cft__%5B0%5D=AZVTKQ96wAwXCbHRT344sPmIYbXBaEipXoENt5-p7MWyTLyjAbaasMTvcXHIw8GTikK3VMkFJr5DtIObFrtcNljDQ8TyhjyOzOteLDnjf_stcyngNUkDkDSIwthDK6tw82b8t6xZc_xUzFAXiQd4--Itwncn0tke6XPqY1vGX3pQe9LafmbBpb180GLuIIh7hK4-70yd5pbX-VgpdkR1Smzc&amp;__tn__=-%5DK-y-R" TargetMode="External"/><Relationship Id="rId17" Type="http://schemas.openxmlformats.org/officeDocument/2006/relationships/image" Target="../media/image76.jpg"/><Relationship Id="rId2" Type="http://schemas.openxmlformats.org/officeDocument/2006/relationships/notesSlide" Target="../notesSlides/notesSlide16.xml"/><Relationship Id="rId16" Type="http://schemas.openxmlformats.org/officeDocument/2006/relationships/image" Target="../media/image75.jpg"/><Relationship Id="rId20"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hyperlink" Target="https://www.facebook.com/astam.foot?__cft__%5B0%5D=AZVTKQ96wAwXCbHRT344sPmIYbXBaEipXoENt5-p7MWyTLyjAbaasMTvcXHIw8GTikK3VMkFJr5DtIObFrtcNljDQ8TyhjyOzOteLDnjf_stcyngNUkDkDSIwthDK6tw82b8t6xZc_xUzFAXiQd4--Itwncn0tke6XPqY1vGX3pQe9LafmbBpb180GLuIIh7hK4-70yd5pbX-VgpdkR1Smzc&amp;__tn__=-%5DK-y-R" TargetMode="External"/><Relationship Id="rId11" Type="http://schemas.openxmlformats.org/officeDocument/2006/relationships/hyperlink" Target="https://www.facebook.com/profile.php?id=100006321660041&amp;__cft__%5B0%5D=AZVTKQ96wAwXCbHRT344sPmIYbXBaEipXoENt5-p7MWyTLyjAbaasMTvcXHIw8GTikK3VMkFJr5DtIObFrtcNljDQ8TyhjyOzOteLDnjf_stcyngNUkDkDSIwthDK6tw82b8t6xZc_xUzFAXiQd4--Itwncn0tke6XPqY1vGX3pQe9LafmbBpb180GLuIIh7hK4-70yd5pbX-VgpdkR1Smzc&amp;__tn__=-%5DK-y-R" TargetMode="External"/><Relationship Id="rId5" Type="http://schemas.openxmlformats.org/officeDocument/2006/relationships/hyperlink" Target="https://www.facebook.com/hashtag/lespapillons?__eep__=6&amp;__cft__%5B0%5D=AZVTKQ96wAwXCbHRT344sPmIYbXBaEipXoENt5-p7MWyTLyjAbaasMTvcXHIw8GTikK3VMkFJr5DtIObFrtcNljDQ8TyhjyOzOteLDnjf_stcyngNUkDkDSIwthDK6tw82b8t6xZc_xUzFAXiQd4--Itwncn0tke6XPqY1vGX3pQe9LafmbBpb180GLuIIh7hK4-70yd5pbX-VgpdkR1Smzc&amp;__tn__=*NK-y-R" TargetMode="External"/><Relationship Id="rId15" Type="http://schemas.openxmlformats.org/officeDocument/2006/relationships/hyperlink" Target="https://www.facebook.com/mo.ham.52?__cft__%5B0%5D=AZVTKQ96wAwXCbHRT344sPmIYbXBaEipXoENt5-p7MWyTLyjAbaasMTvcXHIw8GTikK3VMkFJr5DtIObFrtcNljDQ8TyhjyOzOteLDnjf_stcyngNUkDkDSIwthDK6tw82b8t6xZc_xUzFAXiQd4--Itwncn0tke6XPqY1vGX3pQe9LafmbBpb180GLuIIh7hK4-70yd5pbX-VgpdkR1Smzc&amp;__tn__=-%5DK-y-R" TargetMode="External"/><Relationship Id="rId10" Type="http://schemas.openxmlformats.org/officeDocument/2006/relationships/hyperlink" Target="https://www.facebook.com/VilledeNice?__cft__%5B0%5D=AZVTKQ96wAwXCbHRT344sPmIYbXBaEipXoENt5-p7MWyTLyjAbaasMTvcXHIw8GTikK3VMkFJr5DtIObFrtcNljDQ8TyhjyOzOteLDnjf_stcyngNUkDkDSIwthDK6tw82b8t6xZc_xUzFAXiQd4--Itwncn0tke6XPqY1vGX3pQe9LafmbBpb180GLuIIh7hK4-70yd5pbX-VgpdkR1Smzc&amp;__tn__=-%5DK-y-R" TargetMode="External"/><Relationship Id="rId19" Type="http://schemas.openxmlformats.org/officeDocument/2006/relationships/image" Target="../media/image78.jpg"/><Relationship Id="rId4" Type="http://schemas.openxmlformats.org/officeDocument/2006/relationships/hyperlink" Target="https://www.facebook.com/patricia.natale.75?__cft__%5B0%5D=AZVTKQ96wAwXCbHRT344sPmIYbXBaEipXoENt5-p7MWyTLyjAbaasMTvcXHIw8GTikK3VMkFJr5DtIObFrtcNljDQ8TyhjyOzOteLDnjf_stcyngNUkDkDSIwthDK6tw82b8t6xZc_xUzFAXiQd4--Itwncn0tke6XPqY1vGX3pQe9LafmbBpb180GLuIIh7hK4-70yd5pbX-VgpdkR1Smzc&amp;__tn__=-%5DK-y-R" TargetMode="External"/><Relationship Id="rId9" Type="http://schemas.openxmlformats.org/officeDocument/2006/relationships/hyperlink" Target="https://www.facebook.com/lenoble.christophe?__cft__%5B0%5D=AZVTKQ96wAwXCbHRT344sPmIYbXBaEipXoENt5-p7MWyTLyjAbaasMTvcXHIw8GTikK3VMkFJr5DtIObFrtcNljDQ8TyhjyOzOteLDnjf_stcyngNUkDkDSIwthDK6tw82b8t6xZc_xUzFAXiQd4--Itwncn0tke6XPqY1vGX3pQe9LafmbBpb180GLuIIh7hK4-70yd5pbX-VgpdkR1Smzc&amp;__tn__=-%5DK-y-R" TargetMode="External"/><Relationship Id="rId14" Type="http://schemas.openxmlformats.org/officeDocument/2006/relationships/hyperlink" Target="https://www.facebook.com/hashtag/stadelaurentin?__eep__=6&amp;__cft__%5B0%5D=AZVTKQ96wAwXCbHRT344sPmIYbXBaEipXoENt5-p7MWyTLyjAbaasMTvcXHIw8GTikK3VMkFJr5DtIObFrtcNljDQ8TyhjyOzOteLDnjf_stcyngNUkDkDSIwthDK6tw82b8t6xZc_xUzFAXiQd4--Itwncn0tke6XPqY1vGX3pQe9LafmbBpb180GLuIIh7hK4-70yd5pbX-VgpdkR1Smzc&amp;__tn__=*NK-y-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7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18.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19.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 Id="rId9" Type="http://schemas.openxmlformats.org/officeDocument/2006/relationships/image" Target="../media/image9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EmmanuelMacron?__cft__%5B0%5D=AZWb_uqrcbBlRxtgPALHnGhKr2ZX2qrv5cyjZ46udv7HvUTAmIVjvZnM5mZ5jSZ_F9k01-vI6IlwhpgfM87OVU7wGbrkN18d3x5vAUN1r2vcQKAhoVxv-AHRrl2DCLD7pnCdLTdQXkPNYDvDor8nwyRRhiGncuFbMPztCTG5u4HdiyhDeFSHZe8YGroxtjKJzok&amp;__tn__=-%5DK-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18" Type="http://schemas.openxmlformats.org/officeDocument/2006/relationships/image" Target="../media/image37.jpg"/><Relationship Id="rId3" Type="http://schemas.openxmlformats.org/officeDocument/2006/relationships/hyperlink" Target="https://www.facebook.com/profile.php?id=100063561518112&amp;__cft__%5B0%5D=AZUl9iHrtqRH64UHsuZLb1tZQgpaH0F_nDT1OuwbgMQ7WhGlcI-uTYfU839m51NWWP6_iHzTteL-GnBvJh0tWWUE5qsrSgAAMiVT6ORiv5gwmU3rJ5N6OrfL2Eb3llfoRQL6UxRt_uSQZkBRibAEcG2HbUHRrKD0O03HrxvsG6LgpDnq3vpXqX8vpWF26oQO28g&amp;__tn__=-%5DK-R" TargetMode="External"/><Relationship Id="rId21" Type="http://schemas.openxmlformats.org/officeDocument/2006/relationships/image" Target="../media/image40.jpg"/><Relationship Id="rId7" Type="http://schemas.openxmlformats.org/officeDocument/2006/relationships/image" Target="../media/image26.jpg"/><Relationship Id="rId12" Type="http://schemas.openxmlformats.org/officeDocument/2006/relationships/image" Target="../media/image31.jpg"/><Relationship Id="rId17" Type="http://schemas.openxmlformats.org/officeDocument/2006/relationships/image" Target="../media/image36.jpg"/><Relationship Id="rId2" Type="http://schemas.openxmlformats.org/officeDocument/2006/relationships/notesSlide" Target="../notesSlides/notesSlide9.xml"/><Relationship Id="rId16" Type="http://schemas.openxmlformats.org/officeDocument/2006/relationships/image" Target="../media/image35.jpg"/><Relationship Id="rId20"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30.jpg"/><Relationship Id="rId24" Type="http://schemas.openxmlformats.org/officeDocument/2006/relationships/image" Target="../media/image43.jpg"/><Relationship Id="rId5" Type="http://schemas.openxmlformats.org/officeDocument/2006/relationships/hyperlink" Target="https://www.facebook.com/ppradal06?__cft__%5B0%5D=AZUl9iHrtqRH64UHsuZLb1tZQgpaH0F_nDT1OuwbgMQ7WhGlcI-uTYfU839m51NWWP6_iHzTteL-GnBvJh0tWWUE5qsrSgAAMiVT6ORiv5gwmU3rJ5N6OrfL2Eb3llfoRQL6UxRt_uSQZkBRibAEcG2HbUHRrKD0O03HrxvsG6LgpDnq3vpXqX8vpWF26oQO28g&amp;__tn__=-%5DK-R" TargetMode="External"/><Relationship Id="rId15" Type="http://schemas.openxmlformats.org/officeDocument/2006/relationships/image" Target="../media/image34.jpg"/><Relationship Id="rId23" Type="http://schemas.openxmlformats.org/officeDocument/2006/relationships/image" Target="../media/image42.jpg"/><Relationship Id="rId10" Type="http://schemas.openxmlformats.org/officeDocument/2006/relationships/image" Target="../media/image29.jpg"/><Relationship Id="rId19" Type="http://schemas.openxmlformats.org/officeDocument/2006/relationships/image" Target="../media/image38.jpg"/><Relationship Id="rId4" Type="http://schemas.openxmlformats.org/officeDocument/2006/relationships/hyperlink" Target="https://www.facebook.com/profile.php?id=100078854106848&amp;__cft__%5B0%5D=AZUl9iHrtqRH64UHsuZLb1tZQgpaH0F_nDT1OuwbgMQ7WhGlcI-uTYfU839m51NWWP6_iHzTteL-GnBvJh0tWWUE5qsrSgAAMiVT6ORiv5gwmU3rJ5N6OrfL2Eb3llfoRQL6UxRt_uSQZkBRibAEcG2HbUHRrKD0O03HrxvsG6LgpDnq3vpXqX8vpWF26oQO28g&amp;__tn__=-%5DK-R" TargetMode="External"/><Relationship Id="rId9" Type="http://schemas.openxmlformats.org/officeDocument/2006/relationships/image" Target="../media/image28.jpg"/><Relationship Id="rId14" Type="http://schemas.openxmlformats.org/officeDocument/2006/relationships/image" Target="../media/image33.jpg"/><Relationship Id="rId22"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a:blip r:embed="rId3">
            <a:alphaModFix/>
          </a:blip>
          <a:stretch>
            <a:fillRect/>
          </a:stretch>
        </p:blipFill>
        <p:spPr>
          <a:xfrm>
            <a:off x="66150" y="55125"/>
            <a:ext cx="11988650" cy="67477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14b1ee8d15_0_205"/>
          <p:cNvSpPr txBox="1">
            <a:spLocks noGrp="1"/>
          </p:cNvSpPr>
          <p:nvPr>
            <p:ph type="title"/>
          </p:nvPr>
        </p:nvSpPr>
        <p:spPr>
          <a:xfrm>
            <a:off x="838200" y="165250"/>
            <a:ext cx="10515600" cy="705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fr-FR" sz="3000" b="1"/>
              <a:t>11 Juin 2022 avec le </a:t>
            </a:r>
            <a:r>
              <a:rPr lang="fr-FR" sz="3000" b="1">
                <a:solidFill>
                  <a:srgbClr val="050505"/>
                </a:solidFill>
                <a:highlight>
                  <a:srgbClr val="FFFFFF"/>
                </a:highlight>
                <a:latin typeface="Arial"/>
                <a:ea typeface="Arial"/>
                <a:cs typeface="Arial"/>
                <a:sym typeface="Arial"/>
              </a:rPr>
              <a:t>collectif des avocats 14-07</a:t>
            </a:r>
            <a:r>
              <a:rPr lang="fr-FR" sz="3000">
                <a:solidFill>
                  <a:srgbClr val="050505"/>
                </a:solidFill>
                <a:highlight>
                  <a:srgbClr val="FFFFFF"/>
                </a:highlight>
                <a:latin typeface="Arial"/>
                <a:ea typeface="Arial"/>
                <a:cs typeface="Arial"/>
                <a:sym typeface="Arial"/>
              </a:rPr>
              <a:t> </a:t>
            </a:r>
            <a:endParaRPr sz="3000"/>
          </a:p>
        </p:txBody>
      </p:sp>
      <p:sp>
        <p:nvSpPr>
          <p:cNvPr id="178" name="Google Shape;178;g214b1ee8d15_0_205"/>
          <p:cNvSpPr txBox="1"/>
          <p:nvPr/>
        </p:nvSpPr>
        <p:spPr>
          <a:xfrm>
            <a:off x="254000" y="4027725"/>
            <a:ext cx="11520600" cy="2798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Merci au collectif des avocats 14-07 de m'avoir invité en tant que présidente de l'association "Une Voie des ENFANTS :14 juillet 2016".</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       Autour d'un pique-nique solidaire, rencontres, échanges, temps apaisés et conviviaux entre nous les familles et les supers avocates, professionnelles et bienveillantes du collectif.</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Les conséquences du psychotraumatisme sur nos enfants et un vrai sujet. </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Nous n'allons pas les lâcher</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TOUS ENSEMBLES ON VA Y ARRIVER</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À l'approche du procès nous avons plus que besoin d'être UNIS et SOLIDAIRES</a:t>
            </a:r>
            <a:endParaRPr sz="1350" b="1" i="0" u="none" strike="noStrike" cap="none">
              <a:solidFill>
                <a:srgbClr val="050505"/>
              </a:solidFill>
              <a:highlight>
                <a:srgbClr val="FFFFFF"/>
              </a:highlight>
              <a:latin typeface="Arial"/>
              <a:ea typeface="Arial"/>
              <a:cs typeface="Arial"/>
              <a:sym typeface="Arial"/>
            </a:endParaRPr>
          </a:p>
        </p:txBody>
      </p:sp>
      <p:pic>
        <p:nvPicPr>
          <p:cNvPr id="179" name="Google Shape;179;g214b1ee8d15_0_205"/>
          <p:cNvPicPr preferRelativeResize="0"/>
          <p:nvPr/>
        </p:nvPicPr>
        <p:blipFill rotWithShape="1">
          <a:blip r:embed="rId3">
            <a:alphaModFix/>
          </a:blip>
          <a:srcRect/>
          <a:stretch/>
        </p:blipFill>
        <p:spPr>
          <a:xfrm>
            <a:off x="1360725" y="1034150"/>
            <a:ext cx="9398001" cy="310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14b1ee8d15_0_305"/>
          <p:cNvSpPr txBox="1">
            <a:spLocks noGrp="1"/>
          </p:cNvSpPr>
          <p:nvPr>
            <p:ph type="title"/>
          </p:nvPr>
        </p:nvSpPr>
        <p:spPr>
          <a:xfrm>
            <a:off x="838200" y="90700"/>
            <a:ext cx="10515600" cy="858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fr-FR" sz="3600" b="1"/>
              <a:t>Remise de cadeaux aux enfants</a:t>
            </a:r>
            <a:endParaRPr sz="3600" b="1"/>
          </a:p>
        </p:txBody>
      </p:sp>
      <p:pic>
        <p:nvPicPr>
          <p:cNvPr id="185" name="Google Shape;185;g214b1ee8d15_0_305" descr="🙏🏽"/>
          <p:cNvPicPr preferRelativeResize="0"/>
          <p:nvPr/>
        </p:nvPicPr>
        <p:blipFill rotWithShape="1">
          <a:blip r:embed="rId3">
            <a:alphaModFix/>
          </a:blip>
          <a:srcRect/>
          <a:stretch/>
        </p:blipFill>
        <p:spPr>
          <a:xfrm>
            <a:off x="5622625" y="7931050"/>
            <a:ext cx="152400" cy="152400"/>
          </a:xfrm>
          <a:prstGeom prst="rect">
            <a:avLst/>
          </a:prstGeom>
          <a:noFill/>
          <a:ln>
            <a:noFill/>
          </a:ln>
        </p:spPr>
      </p:pic>
      <p:pic>
        <p:nvPicPr>
          <p:cNvPr id="186" name="Google Shape;186;g214b1ee8d15_0_305" descr="☀️"/>
          <p:cNvPicPr preferRelativeResize="0"/>
          <p:nvPr/>
        </p:nvPicPr>
        <p:blipFill rotWithShape="1">
          <a:blip r:embed="rId4">
            <a:alphaModFix/>
          </a:blip>
          <a:srcRect/>
          <a:stretch/>
        </p:blipFill>
        <p:spPr>
          <a:xfrm>
            <a:off x="5317825" y="7931050"/>
            <a:ext cx="152400" cy="152400"/>
          </a:xfrm>
          <a:prstGeom prst="rect">
            <a:avLst/>
          </a:prstGeom>
          <a:noFill/>
          <a:ln>
            <a:noFill/>
          </a:ln>
        </p:spPr>
      </p:pic>
      <p:pic>
        <p:nvPicPr>
          <p:cNvPr id="187" name="Google Shape;187;g214b1ee8d15_0_305" descr="🙏🏽"/>
          <p:cNvPicPr preferRelativeResize="0"/>
          <p:nvPr/>
        </p:nvPicPr>
        <p:blipFill rotWithShape="1">
          <a:blip r:embed="rId3">
            <a:alphaModFix/>
          </a:blip>
          <a:srcRect/>
          <a:stretch/>
        </p:blipFill>
        <p:spPr>
          <a:xfrm>
            <a:off x="5013025" y="7931050"/>
            <a:ext cx="152400" cy="152400"/>
          </a:xfrm>
          <a:prstGeom prst="rect">
            <a:avLst/>
          </a:prstGeom>
          <a:noFill/>
          <a:ln>
            <a:noFill/>
          </a:ln>
        </p:spPr>
      </p:pic>
      <p:pic>
        <p:nvPicPr>
          <p:cNvPr id="188" name="Google Shape;188;g214b1ee8d15_0_305" descr="🥰"/>
          <p:cNvPicPr preferRelativeResize="0"/>
          <p:nvPr/>
        </p:nvPicPr>
        <p:blipFill rotWithShape="1">
          <a:blip r:embed="rId5">
            <a:alphaModFix/>
          </a:blip>
          <a:srcRect/>
          <a:stretch/>
        </p:blipFill>
        <p:spPr>
          <a:xfrm>
            <a:off x="4708225" y="7931050"/>
            <a:ext cx="152400" cy="152400"/>
          </a:xfrm>
          <a:prstGeom prst="rect">
            <a:avLst/>
          </a:prstGeom>
          <a:noFill/>
          <a:ln>
            <a:noFill/>
          </a:ln>
        </p:spPr>
      </p:pic>
      <p:sp>
        <p:nvSpPr>
          <p:cNvPr id="189" name="Google Shape;189;g214b1ee8d15_0_305"/>
          <p:cNvSpPr txBox="1"/>
          <p:nvPr/>
        </p:nvSpPr>
        <p:spPr>
          <a:xfrm>
            <a:off x="6313325" y="3015400"/>
            <a:ext cx="3875700" cy="3396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Merci à Monsieur</a:t>
            </a:r>
            <a:r>
              <a:rPr lang="fr-FR" sz="1250" b="1" i="0" u="none" strike="noStrike" cap="none">
                <a:solidFill>
                  <a:srgbClr val="050505"/>
                </a:solidFill>
                <a:highlight>
                  <a:srgbClr val="FFFFFF"/>
                </a:highlight>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fr-FR" sz="1250" b="1" i="0" u="none" strike="noStrike" cap="none">
                <a:solidFill>
                  <a:schemeClr val="hlink"/>
                </a:solidFill>
                <a:highlight>
                  <a:srgbClr val="FFFFFF"/>
                </a:highlight>
                <a:uFill>
                  <a:noFill/>
                </a:uFill>
                <a:latin typeface="Arial"/>
                <a:ea typeface="Arial"/>
                <a:cs typeface="Arial"/>
                <a:sym typeface="Arial"/>
                <a:hlinkClick r:id="rId6"/>
              </a:rPr>
              <a:t>Philippe Pradal</a:t>
            </a:r>
            <a:r>
              <a:rPr lang="fr-FR" sz="1250" b="1" i="0" u="none" strike="noStrike" cap="none">
                <a:solidFill>
                  <a:srgbClr val="050505"/>
                </a:solidFill>
                <a:highlight>
                  <a:srgbClr val="FFFFFF"/>
                </a:highlight>
                <a:latin typeface="Arial"/>
                <a:ea typeface="Arial"/>
                <a:cs typeface="Arial"/>
                <a:sym typeface="Arial"/>
              </a:rPr>
              <a:t>  , Madame Jennifer Salles et l'artiste Stéphane Bolongaro notre</a:t>
            </a:r>
            <a:r>
              <a:rPr lang="fr-FR" sz="1250" b="1" i="0" u="none" strike="noStrike" cap="none">
                <a:solidFill>
                  <a:srgbClr val="050505"/>
                </a:solidFill>
                <a:highlight>
                  <a:srgbClr val="FFFFFF"/>
                </a:highlight>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 </a:t>
            </a:r>
            <a:r>
              <a:rPr lang="fr-FR" sz="1250" b="1" i="0" u="none" strike="noStrike" cap="none">
                <a:solidFill>
                  <a:schemeClr val="hlink"/>
                </a:solidFill>
                <a:highlight>
                  <a:srgbClr val="FFFFFF"/>
                </a:highlight>
                <a:uFill>
                  <a:noFill/>
                </a:uFill>
                <a:latin typeface="Arial"/>
                <a:ea typeface="Arial"/>
                <a:cs typeface="Arial"/>
                <a:sym typeface="Arial"/>
                <a:hlinkClick r:id="rId7"/>
              </a:rPr>
              <a:t>Totor</a:t>
            </a:r>
            <a:r>
              <a:rPr lang="fr-FR" sz="1250" b="1" i="0" u="none" strike="noStrike" cap="none">
                <a:solidFill>
                  <a:srgbClr val="050505"/>
                </a:solidFill>
                <a:highlight>
                  <a:srgbClr val="FFFFFF"/>
                </a:highlight>
                <a:latin typeface="Arial"/>
                <a:ea typeface="Arial"/>
                <a:cs typeface="Arial"/>
                <a:sym typeface="Arial"/>
              </a:rPr>
              <a:t> national Niçois, d'être venus remettre les merveilleux cadeaux à nos enfants.</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Un magnifique moment de convivialité et de joie avec notre Associations partenaire "Trait-d'Union" et la nôtre "Une Voie des ENFANTS : 14 Juillet 2016" aux 20 rue Vernier.</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Un grand merci aux enfants de leur joie de vivre qui nous fait du bien et aux familles pour le délicieux buffet/goûter</a:t>
            </a:r>
            <a:endParaRPr sz="1250" b="1" i="0" u="none" strike="noStrike" cap="none">
              <a:solidFill>
                <a:srgbClr val="050505"/>
              </a:solidFill>
              <a:highlight>
                <a:srgbClr val="FFFFFF"/>
              </a:highlight>
              <a:latin typeface="Arial"/>
              <a:ea typeface="Arial"/>
              <a:cs typeface="Arial"/>
              <a:sym typeface="Arial"/>
            </a:endParaRPr>
          </a:p>
        </p:txBody>
      </p:sp>
      <p:pic>
        <p:nvPicPr>
          <p:cNvPr id="190" name="Google Shape;190;g214b1ee8d15_0_305"/>
          <p:cNvPicPr preferRelativeResize="0"/>
          <p:nvPr/>
        </p:nvPicPr>
        <p:blipFill rotWithShape="1">
          <a:blip r:embed="rId8">
            <a:alphaModFix/>
          </a:blip>
          <a:srcRect/>
          <a:stretch/>
        </p:blipFill>
        <p:spPr>
          <a:xfrm>
            <a:off x="10268525" y="3290805"/>
            <a:ext cx="1706350" cy="1711194"/>
          </a:xfrm>
          <a:prstGeom prst="rect">
            <a:avLst/>
          </a:prstGeom>
          <a:noFill/>
          <a:ln>
            <a:noFill/>
          </a:ln>
        </p:spPr>
      </p:pic>
      <p:pic>
        <p:nvPicPr>
          <p:cNvPr id="191" name="Google Shape;191;g214b1ee8d15_0_305"/>
          <p:cNvPicPr preferRelativeResize="0"/>
          <p:nvPr/>
        </p:nvPicPr>
        <p:blipFill rotWithShape="1">
          <a:blip r:embed="rId9">
            <a:alphaModFix/>
          </a:blip>
          <a:srcRect/>
          <a:stretch/>
        </p:blipFill>
        <p:spPr>
          <a:xfrm>
            <a:off x="7781587" y="1054425"/>
            <a:ext cx="2407374" cy="1855850"/>
          </a:xfrm>
          <a:prstGeom prst="rect">
            <a:avLst/>
          </a:prstGeom>
          <a:noFill/>
          <a:ln>
            <a:noFill/>
          </a:ln>
        </p:spPr>
      </p:pic>
      <p:pic>
        <p:nvPicPr>
          <p:cNvPr id="192" name="Google Shape;192;g214b1ee8d15_0_305"/>
          <p:cNvPicPr preferRelativeResize="0"/>
          <p:nvPr/>
        </p:nvPicPr>
        <p:blipFill rotWithShape="1">
          <a:blip r:embed="rId10">
            <a:alphaModFix/>
          </a:blip>
          <a:srcRect/>
          <a:stretch/>
        </p:blipFill>
        <p:spPr>
          <a:xfrm>
            <a:off x="3228263" y="1054438"/>
            <a:ext cx="1551386" cy="1645325"/>
          </a:xfrm>
          <a:prstGeom prst="rect">
            <a:avLst/>
          </a:prstGeom>
          <a:noFill/>
          <a:ln>
            <a:noFill/>
          </a:ln>
        </p:spPr>
      </p:pic>
      <p:pic>
        <p:nvPicPr>
          <p:cNvPr id="193" name="Google Shape;193;g214b1ee8d15_0_305"/>
          <p:cNvPicPr preferRelativeResize="0"/>
          <p:nvPr/>
        </p:nvPicPr>
        <p:blipFill rotWithShape="1">
          <a:blip r:embed="rId11">
            <a:alphaModFix/>
          </a:blip>
          <a:srcRect/>
          <a:stretch/>
        </p:blipFill>
        <p:spPr>
          <a:xfrm>
            <a:off x="10268525" y="1617900"/>
            <a:ext cx="1706350" cy="1662925"/>
          </a:xfrm>
          <a:prstGeom prst="rect">
            <a:avLst/>
          </a:prstGeom>
          <a:noFill/>
          <a:ln>
            <a:noFill/>
          </a:ln>
        </p:spPr>
      </p:pic>
      <p:pic>
        <p:nvPicPr>
          <p:cNvPr id="194" name="Google Shape;194;g214b1ee8d15_0_305"/>
          <p:cNvPicPr preferRelativeResize="0"/>
          <p:nvPr/>
        </p:nvPicPr>
        <p:blipFill rotWithShape="1">
          <a:blip r:embed="rId12">
            <a:alphaModFix/>
          </a:blip>
          <a:srcRect/>
          <a:stretch/>
        </p:blipFill>
        <p:spPr>
          <a:xfrm>
            <a:off x="193400" y="5101350"/>
            <a:ext cx="1495301" cy="1645302"/>
          </a:xfrm>
          <a:prstGeom prst="rect">
            <a:avLst/>
          </a:prstGeom>
          <a:noFill/>
          <a:ln>
            <a:noFill/>
          </a:ln>
        </p:spPr>
      </p:pic>
      <p:pic>
        <p:nvPicPr>
          <p:cNvPr id="195" name="Google Shape;195;g214b1ee8d15_0_305"/>
          <p:cNvPicPr preferRelativeResize="0"/>
          <p:nvPr/>
        </p:nvPicPr>
        <p:blipFill rotWithShape="1">
          <a:blip r:embed="rId13">
            <a:alphaModFix/>
          </a:blip>
          <a:srcRect/>
          <a:stretch/>
        </p:blipFill>
        <p:spPr>
          <a:xfrm>
            <a:off x="10337541" y="5101361"/>
            <a:ext cx="1656923" cy="1645325"/>
          </a:xfrm>
          <a:prstGeom prst="rect">
            <a:avLst/>
          </a:prstGeom>
          <a:noFill/>
          <a:ln>
            <a:noFill/>
          </a:ln>
        </p:spPr>
      </p:pic>
      <p:pic>
        <p:nvPicPr>
          <p:cNvPr id="196" name="Google Shape;196;g214b1ee8d15_0_305"/>
          <p:cNvPicPr preferRelativeResize="0"/>
          <p:nvPr/>
        </p:nvPicPr>
        <p:blipFill rotWithShape="1">
          <a:blip r:embed="rId14">
            <a:alphaModFix/>
          </a:blip>
          <a:srcRect/>
          <a:stretch/>
        </p:blipFill>
        <p:spPr>
          <a:xfrm>
            <a:off x="1883500" y="2828976"/>
            <a:ext cx="4070426" cy="3582749"/>
          </a:xfrm>
          <a:prstGeom prst="rect">
            <a:avLst/>
          </a:prstGeom>
          <a:noFill/>
          <a:ln>
            <a:noFill/>
          </a:ln>
        </p:spPr>
      </p:pic>
      <p:pic>
        <p:nvPicPr>
          <p:cNvPr id="197" name="Google Shape;197;g214b1ee8d15_0_305"/>
          <p:cNvPicPr preferRelativeResize="0"/>
          <p:nvPr/>
        </p:nvPicPr>
        <p:blipFill rotWithShape="1">
          <a:blip r:embed="rId15">
            <a:alphaModFix/>
          </a:blip>
          <a:srcRect/>
          <a:stretch/>
        </p:blipFill>
        <p:spPr>
          <a:xfrm>
            <a:off x="10268525" y="90700"/>
            <a:ext cx="1706351" cy="1536000"/>
          </a:xfrm>
          <a:prstGeom prst="rect">
            <a:avLst/>
          </a:prstGeom>
          <a:noFill/>
          <a:ln>
            <a:noFill/>
          </a:ln>
        </p:spPr>
      </p:pic>
      <p:pic>
        <p:nvPicPr>
          <p:cNvPr id="198" name="Google Shape;198;g214b1ee8d15_0_305"/>
          <p:cNvPicPr preferRelativeResize="0"/>
          <p:nvPr/>
        </p:nvPicPr>
        <p:blipFill rotWithShape="1">
          <a:blip r:embed="rId16">
            <a:alphaModFix/>
          </a:blip>
          <a:srcRect/>
          <a:stretch/>
        </p:blipFill>
        <p:spPr>
          <a:xfrm>
            <a:off x="193412" y="3364013"/>
            <a:ext cx="1330700" cy="1645325"/>
          </a:xfrm>
          <a:prstGeom prst="rect">
            <a:avLst/>
          </a:prstGeom>
          <a:noFill/>
          <a:ln>
            <a:noFill/>
          </a:ln>
        </p:spPr>
      </p:pic>
      <p:pic>
        <p:nvPicPr>
          <p:cNvPr id="199" name="Google Shape;199;g214b1ee8d15_0_305"/>
          <p:cNvPicPr preferRelativeResize="0"/>
          <p:nvPr/>
        </p:nvPicPr>
        <p:blipFill rotWithShape="1">
          <a:blip r:embed="rId17">
            <a:alphaModFix/>
          </a:blip>
          <a:srcRect/>
          <a:stretch/>
        </p:blipFill>
        <p:spPr>
          <a:xfrm>
            <a:off x="193400" y="1626700"/>
            <a:ext cx="1495301" cy="1645325"/>
          </a:xfrm>
          <a:prstGeom prst="rect">
            <a:avLst/>
          </a:prstGeom>
          <a:noFill/>
          <a:ln>
            <a:noFill/>
          </a:ln>
        </p:spPr>
      </p:pic>
      <p:pic>
        <p:nvPicPr>
          <p:cNvPr id="200" name="Google Shape;200;g214b1ee8d15_0_305"/>
          <p:cNvPicPr preferRelativeResize="0"/>
          <p:nvPr/>
        </p:nvPicPr>
        <p:blipFill rotWithShape="1">
          <a:blip r:embed="rId18">
            <a:alphaModFix/>
          </a:blip>
          <a:srcRect/>
          <a:stretch/>
        </p:blipFill>
        <p:spPr>
          <a:xfrm>
            <a:off x="193400" y="90700"/>
            <a:ext cx="1495301" cy="1536000"/>
          </a:xfrm>
          <a:prstGeom prst="rect">
            <a:avLst/>
          </a:prstGeom>
          <a:noFill/>
          <a:ln>
            <a:noFill/>
          </a:ln>
        </p:spPr>
      </p:pic>
      <p:pic>
        <p:nvPicPr>
          <p:cNvPr id="201" name="Google Shape;201;g214b1ee8d15_0_305"/>
          <p:cNvPicPr preferRelativeResize="0"/>
          <p:nvPr/>
        </p:nvPicPr>
        <p:blipFill rotWithShape="1">
          <a:blip r:embed="rId19">
            <a:alphaModFix/>
          </a:blip>
          <a:srcRect/>
          <a:stretch/>
        </p:blipFill>
        <p:spPr>
          <a:xfrm>
            <a:off x="1768286" y="1054425"/>
            <a:ext cx="1380426" cy="1645325"/>
          </a:xfrm>
          <a:prstGeom prst="rect">
            <a:avLst/>
          </a:prstGeom>
          <a:noFill/>
          <a:ln>
            <a:noFill/>
          </a:ln>
        </p:spPr>
      </p:pic>
      <p:pic>
        <p:nvPicPr>
          <p:cNvPr id="202" name="Google Shape;202;g214b1ee8d15_0_305"/>
          <p:cNvPicPr preferRelativeResize="0"/>
          <p:nvPr/>
        </p:nvPicPr>
        <p:blipFill rotWithShape="1">
          <a:blip r:embed="rId20">
            <a:alphaModFix/>
          </a:blip>
          <a:srcRect/>
          <a:stretch/>
        </p:blipFill>
        <p:spPr>
          <a:xfrm>
            <a:off x="4859213" y="1054425"/>
            <a:ext cx="2842800" cy="1504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14b1ee8d15_0_310"/>
          <p:cNvSpPr txBox="1">
            <a:spLocks noGrp="1"/>
          </p:cNvSpPr>
          <p:nvPr>
            <p:ph type="title"/>
          </p:nvPr>
        </p:nvSpPr>
        <p:spPr>
          <a:xfrm>
            <a:off x="838200" y="132200"/>
            <a:ext cx="10515600" cy="756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fr-FR" b="1"/>
              <a:t>26 Juin 2022 : Tous A L’eau</a:t>
            </a:r>
            <a:endParaRPr b="1"/>
          </a:p>
        </p:txBody>
      </p:sp>
      <p:sp>
        <p:nvSpPr>
          <p:cNvPr id="208" name="Google Shape;208;g214b1ee8d15_0_310"/>
          <p:cNvSpPr txBox="1"/>
          <p:nvPr/>
        </p:nvSpPr>
        <p:spPr>
          <a:xfrm>
            <a:off x="3709725" y="1143000"/>
            <a:ext cx="5325300" cy="2848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r>
              <a:rPr lang="fr-FR" sz="1450" b="1" i="0" u="none" strike="noStrike" cap="none">
                <a:solidFill>
                  <a:srgbClr val="050505"/>
                </a:solidFill>
                <a:highlight>
                  <a:srgbClr val="FFFFFF"/>
                </a:highlight>
                <a:latin typeface="Arial"/>
                <a:ea typeface="Arial"/>
                <a:cs typeface="Arial"/>
                <a:sym typeface="Arial"/>
              </a:rPr>
              <a:t>Tous à l’eau avec</a:t>
            </a:r>
            <a:r>
              <a:rPr lang="fr-FR" sz="1450" b="1" i="0" u="none" strike="noStrike" cap="none">
                <a:solidFill>
                  <a:srgbClr val="050505"/>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fr-FR" sz="1450" b="1" i="0" u="none" strike="noStrike" cap="none">
                <a:solidFill>
                  <a:schemeClr val="hlink"/>
                </a:solidFill>
                <a:highlight>
                  <a:srgbClr val="FFFFFF"/>
                </a:highlight>
                <a:uFill>
                  <a:noFill/>
                </a:uFill>
                <a:latin typeface="Arial"/>
                <a:ea typeface="Arial"/>
                <a:cs typeface="Arial"/>
                <a:sym typeface="Arial"/>
                <a:hlinkClick r:id="rId3"/>
              </a:rPr>
              <a:t>Marie-pierre Lazard</a:t>
            </a:r>
            <a:endParaRPr sz="1450" b="1" i="0" u="none" strike="noStrike" cap="none">
              <a:solidFill>
                <a:schemeClr val="hlink"/>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endParaRPr sz="1450" b="1" i="0" u="none" strike="noStrike" cap="none">
              <a:solidFill>
                <a:schemeClr val="hlink"/>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450" b="1" i="0" u="none" strike="noStrike" cap="none">
                <a:solidFill>
                  <a:srgbClr val="050505"/>
                </a:solidFill>
                <a:highlight>
                  <a:srgbClr val="FFFFFF"/>
                </a:highlight>
                <a:latin typeface="Arial"/>
                <a:ea typeface="Arial"/>
                <a:cs typeface="Arial"/>
                <a:sym typeface="Arial"/>
              </a:rPr>
              <a:t>Journée de formation importante dans le bonheur, pour nos enfants de l'association.</a:t>
            </a:r>
            <a:endParaRPr sz="14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450" b="1" i="0" u="none" strike="noStrike" cap="none">
                <a:solidFill>
                  <a:srgbClr val="050505"/>
                </a:solidFill>
                <a:highlight>
                  <a:srgbClr val="FFFFFF"/>
                </a:highlight>
                <a:latin typeface="Arial"/>
                <a:ea typeface="Arial"/>
                <a:cs typeface="Arial"/>
                <a:sym typeface="Arial"/>
              </a:rPr>
              <a:t>Ateliers de secourisme,</a:t>
            </a:r>
            <a:endParaRPr sz="14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450" b="1" i="0" u="none" strike="noStrike" cap="none">
                <a:solidFill>
                  <a:srgbClr val="050505"/>
                </a:solidFill>
                <a:highlight>
                  <a:srgbClr val="FFFFFF"/>
                </a:highlight>
                <a:latin typeface="Arial"/>
                <a:ea typeface="Arial"/>
                <a:cs typeface="Arial"/>
                <a:sym typeface="Arial"/>
              </a:rPr>
              <a:t>Tests anti panique,</a:t>
            </a:r>
            <a:endParaRPr sz="14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450" b="1" i="0" u="none" strike="noStrike" cap="none">
                <a:solidFill>
                  <a:srgbClr val="050505"/>
                </a:solidFill>
                <a:highlight>
                  <a:srgbClr val="FFFFFF"/>
                </a:highlight>
                <a:latin typeface="Arial"/>
                <a:ea typeface="Arial"/>
                <a:cs typeface="Arial"/>
                <a:sym typeface="Arial"/>
              </a:rPr>
              <a:t> Un </a:t>
            </a:r>
            <a:r>
              <a:rPr lang="fr-FR" sz="1450" b="1">
                <a:solidFill>
                  <a:srgbClr val="050505"/>
                </a:solidFill>
                <a:highlight>
                  <a:srgbClr val="FFFFFF"/>
                </a:highlight>
              </a:rPr>
              <a:t>p</a:t>
            </a:r>
            <a:r>
              <a:rPr lang="fr-FR" sz="1450" b="1" i="0" u="none" strike="noStrike" cap="none">
                <a:solidFill>
                  <a:srgbClr val="050505"/>
                </a:solidFill>
                <a:highlight>
                  <a:srgbClr val="FFFFFF"/>
                </a:highlight>
                <a:latin typeface="Arial"/>
                <a:ea typeface="Arial"/>
                <a:cs typeface="Arial"/>
                <a:sym typeface="Arial"/>
              </a:rPr>
              <a:t>rogramme utile, de sensibilisation, </a:t>
            </a:r>
            <a:r>
              <a:rPr lang="fr-FR" sz="1450" b="1">
                <a:solidFill>
                  <a:srgbClr val="050505"/>
                </a:solidFill>
                <a:highlight>
                  <a:schemeClr val="lt1"/>
                </a:highlight>
              </a:rPr>
              <a:t>en famille</a:t>
            </a:r>
            <a:r>
              <a:rPr lang="fr-FR" sz="1450" b="1" i="0" u="none" strike="noStrike" cap="none">
                <a:solidFill>
                  <a:srgbClr val="050505"/>
                </a:solidFill>
                <a:highlight>
                  <a:srgbClr val="FFFFFF"/>
                </a:highlight>
                <a:latin typeface="Arial"/>
                <a:ea typeface="Arial"/>
                <a:cs typeface="Arial"/>
                <a:sym typeface="Arial"/>
              </a:rPr>
              <a:t> aux bienfaits de la natation et à la prévention des noyades</a:t>
            </a:r>
            <a:endParaRPr sz="14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450" b="1" i="0" u="none" strike="noStrike" cap="none">
                <a:solidFill>
                  <a:srgbClr val="050505"/>
                </a:solidFill>
                <a:highlight>
                  <a:srgbClr val="FFFFFF"/>
                </a:highlight>
                <a:latin typeface="Arial"/>
                <a:ea typeface="Arial"/>
                <a:cs typeface="Arial"/>
                <a:sym typeface="Arial"/>
              </a:rPr>
              <a:t>Merci à la piscine Saint François de nous avoir accueilli.</a:t>
            </a:r>
            <a:endParaRPr sz="1450" b="1" i="0" u="none" strike="noStrike" cap="none">
              <a:solidFill>
                <a:srgbClr val="050505"/>
              </a:solidFill>
              <a:highlight>
                <a:srgbClr val="FFFFFF"/>
              </a:highlight>
              <a:latin typeface="Arial"/>
              <a:ea typeface="Arial"/>
              <a:cs typeface="Arial"/>
              <a:sym typeface="Arial"/>
            </a:endParaRPr>
          </a:p>
        </p:txBody>
      </p:sp>
      <p:pic>
        <p:nvPicPr>
          <p:cNvPr id="209" name="Google Shape;209;g214b1ee8d15_0_310"/>
          <p:cNvPicPr preferRelativeResize="0"/>
          <p:nvPr/>
        </p:nvPicPr>
        <p:blipFill rotWithShape="1">
          <a:blip r:embed="rId4">
            <a:alphaModFix/>
          </a:blip>
          <a:srcRect/>
          <a:stretch/>
        </p:blipFill>
        <p:spPr>
          <a:xfrm>
            <a:off x="3845350" y="4089675"/>
            <a:ext cx="4645499" cy="2642475"/>
          </a:xfrm>
          <a:prstGeom prst="rect">
            <a:avLst/>
          </a:prstGeom>
          <a:noFill/>
          <a:ln>
            <a:noFill/>
          </a:ln>
        </p:spPr>
      </p:pic>
      <p:pic>
        <p:nvPicPr>
          <p:cNvPr id="210" name="Google Shape;210;g214b1ee8d15_0_310"/>
          <p:cNvPicPr preferRelativeResize="0"/>
          <p:nvPr/>
        </p:nvPicPr>
        <p:blipFill rotWithShape="1">
          <a:blip r:embed="rId5">
            <a:alphaModFix/>
          </a:blip>
          <a:srcRect/>
          <a:stretch/>
        </p:blipFill>
        <p:spPr>
          <a:xfrm>
            <a:off x="8626475" y="4089675"/>
            <a:ext cx="3565524" cy="2642475"/>
          </a:xfrm>
          <a:prstGeom prst="rect">
            <a:avLst/>
          </a:prstGeom>
          <a:noFill/>
          <a:ln>
            <a:noFill/>
          </a:ln>
        </p:spPr>
      </p:pic>
      <p:pic>
        <p:nvPicPr>
          <p:cNvPr id="211" name="Google Shape;211;g214b1ee8d15_0_310"/>
          <p:cNvPicPr preferRelativeResize="0"/>
          <p:nvPr/>
        </p:nvPicPr>
        <p:blipFill rotWithShape="1">
          <a:blip r:embed="rId6">
            <a:alphaModFix/>
          </a:blip>
          <a:srcRect/>
          <a:stretch/>
        </p:blipFill>
        <p:spPr>
          <a:xfrm>
            <a:off x="52150" y="1627325"/>
            <a:ext cx="3584998" cy="2642475"/>
          </a:xfrm>
          <a:prstGeom prst="rect">
            <a:avLst/>
          </a:prstGeom>
          <a:noFill/>
          <a:ln>
            <a:noFill/>
          </a:ln>
        </p:spPr>
      </p:pic>
      <p:pic>
        <p:nvPicPr>
          <p:cNvPr id="212" name="Google Shape;212;g214b1ee8d15_0_310"/>
          <p:cNvPicPr preferRelativeResize="0"/>
          <p:nvPr/>
        </p:nvPicPr>
        <p:blipFill rotWithShape="1">
          <a:blip r:embed="rId7">
            <a:alphaModFix/>
          </a:blip>
          <a:srcRect/>
          <a:stretch/>
        </p:blipFill>
        <p:spPr>
          <a:xfrm>
            <a:off x="124725" y="4445000"/>
            <a:ext cx="3584998" cy="2287151"/>
          </a:xfrm>
          <a:prstGeom prst="rect">
            <a:avLst/>
          </a:prstGeom>
          <a:noFill/>
          <a:ln>
            <a:noFill/>
          </a:ln>
        </p:spPr>
      </p:pic>
      <p:pic>
        <p:nvPicPr>
          <p:cNvPr id="213" name="Google Shape;213;g214b1ee8d15_0_310"/>
          <p:cNvPicPr preferRelativeResize="0"/>
          <p:nvPr/>
        </p:nvPicPr>
        <p:blipFill rotWithShape="1">
          <a:blip r:embed="rId8">
            <a:alphaModFix/>
          </a:blip>
          <a:srcRect/>
          <a:stretch/>
        </p:blipFill>
        <p:spPr>
          <a:xfrm>
            <a:off x="9035150" y="1766075"/>
            <a:ext cx="3156849" cy="2116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14b1ee8d15_0_315"/>
          <p:cNvSpPr txBox="1">
            <a:spLocks noGrp="1"/>
          </p:cNvSpPr>
          <p:nvPr>
            <p:ph type="title"/>
          </p:nvPr>
        </p:nvSpPr>
        <p:spPr>
          <a:xfrm>
            <a:off x="838200" y="704562"/>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fr-FR" b="1" dirty="0"/>
              <a:t>14 Juillet 2022 : Discours de la Présidente de l’association</a:t>
            </a:r>
            <a:endParaRPr b="1" dirty="0"/>
          </a:p>
        </p:txBody>
      </p:sp>
      <p:pic>
        <p:nvPicPr>
          <p:cNvPr id="220" name="Google Shape;220;g214b1ee8d15_0_315"/>
          <p:cNvPicPr preferRelativeResize="0"/>
          <p:nvPr/>
        </p:nvPicPr>
        <p:blipFill rotWithShape="1">
          <a:blip r:embed="rId5">
            <a:alphaModFix/>
          </a:blip>
          <a:srcRect/>
          <a:stretch/>
        </p:blipFill>
        <p:spPr>
          <a:xfrm>
            <a:off x="366822" y="3204099"/>
            <a:ext cx="5165039" cy="3288776"/>
          </a:xfrm>
          <a:prstGeom prst="rect">
            <a:avLst/>
          </a:prstGeom>
          <a:noFill/>
          <a:ln>
            <a:noFill/>
          </a:ln>
        </p:spPr>
      </p:pic>
      <p:pic>
        <p:nvPicPr>
          <p:cNvPr id="2" name="Discours du 14 juillet 2022">
            <a:hlinkClick r:id="" action="ppaction://media"/>
            <a:extLst>
              <a:ext uri="{FF2B5EF4-FFF2-40B4-BE49-F238E27FC236}">
                <a16:creationId xmlns:a16="http://schemas.microsoft.com/office/drawing/2014/main" id="{9A39F067-E75E-7DE4-04FC-04EA292077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60140" y="3204098"/>
            <a:ext cx="4388459" cy="3288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14b1ee8d15_0_415"/>
          <p:cNvSpPr txBox="1">
            <a:spLocks noGrp="1"/>
          </p:cNvSpPr>
          <p:nvPr>
            <p:ph type="title"/>
          </p:nvPr>
        </p:nvSpPr>
        <p:spPr>
          <a:xfrm>
            <a:off x="838200" y="132200"/>
            <a:ext cx="10515600" cy="1036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50000"/>
              <a:buNone/>
            </a:pPr>
            <a:r>
              <a:rPr lang="fr-FR" sz="3600" b="1"/>
              <a:t>1 septembre 2022</a:t>
            </a:r>
            <a:endParaRPr sz="3600" b="1"/>
          </a:p>
          <a:p>
            <a:pPr marL="0" lvl="0" indent="0" algn="ctr" rtl="0">
              <a:lnSpc>
                <a:spcPct val="90000"/>
              </a:lnSpc>
              <a:spcBef>
                <a:spcPts val="0"/>
              </a:spcBef>
              <a:spcAft>
                <a:spcPts val="0"/>
              </a:spcAft>
              <a:buSzPct val="50000"/>
              <a:buNone/>
            </a:pPr>
            <a:r>
              <a:rPr lang="fr-FR" sz="3600" b="1"/>
              <a:t> Visite du Tribunal de Nice avec les enfants avant le Procès</a:t>
            </a:r>
            <a:endParaRPr sz="3600" b="1"/>
          </a:p>
        </p:txBody>
      </p:sp>
      <p:sp>
        <p:nvSpPr>
          <p:cNvPr id="226" name="Google Shape;226;g214b1ee8d15_0_415"/>
          <p:cNvSpPr txBox="1"/>
          <p:nvPr/>
        </p:nvSpPr>
        <p:spPr>
          <a:xfrm>
            <a:off x="127000" y="3175000"/>
            <a:ext cx="11992500" cy="3356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endParaRPr sz="1300" b="1">
              <a:solidFill>
                <a:srgbClr val="050505"/>
              </a:solidFill>
              <a:highlight>
                <a:srgbClr val="FFFFFF"/>
              </a:highlight>
            </a:endParaRPr>
          </a:p>
          <a:p>
            <a:pPr marL="0" marR="0" lvl="0" indent="0" algn="ctr" rtl="0">
              <a:lnSpc>
                <a:spcPct val="115000"/>
              </a:lnSpc>
              <a:spcBef>
                <a:spcPts val="0"/>
              </a:spcBef>
              <a:spcAft>
                <a:spcPts val="0"/>
              </a:spcAft>
              <a:buClr>
                <a:srgbClr val="000000"/>
              </a:buClr>
              <a:buSzPts val="1150"/>
              <a:buFont typeface="Arial"/>
              <a:buNone/>
            </a:pPr>
            <a:r>
              <a:rPr lang="fr-FR" sz="1300" b="1" i="0" u="none" strike="noStrike" cap="none">
                <a:solidFill>
                  <a:srgbClr val="050505"/>
                </a:solidFill>
                <a:highlight>
                  <a:srgbClr val="FFFFFF"/>
                </a:highlight>
                <a:latin typeface="Arial"/>
                <a:ea typeface="Arial"/>
                <a:cs typeface="Arial"/>
                <a:sym typeface="Arial"/>
              </a:rPr>
              <a:t>Des enfants éprouvés, meurtris,... depuis ce terrible attentat, mais très impliqués et qui avaient beaucoup de questions.</a:t>
            </a:r>
            <a:endParaRPr sz="130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00" b="1" i="0" u="none" strike="noStrike" cap="none">
                <a:solidFill>
                  <a:srgbClr val="050505"/>
                </a:solidFill>
                <a:highlight>
                  <a:srgbClr val="FFFFFF"/>
                </a:highlight>
                <a:latin typeface="Arial"/>
                <a:ea typeface="Arial"/>
                <a:cs typeface="Arial"/>
                <a:sym typeface="Arial"/>
              </a:rPr>
              <a:t>Je suis très reconnaissante en tant que Présidente de l'association "Une Voie des ENFANTS" d'avoir pu réaliser, dans le cadre de l'accompagnement des enfants et des familles dans le procès, cette visite d'importance étant donné la date qui approche.</a:t>
            </a:r>
            <a:endParaRPr sz="130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00" b="1" i="0" u="none" strike="noStrike" cap="none">
                <a:solidFill>
                  <a:srgbClr val="050505"/>
                </a:solidFill>
                <a:highlight>
                  <a:srgbClr val="FFFFFF"/>
                </a:highlight>
                <a:latin typeface="Arial"/>
                <a:ea typeface="Arial"/>
                <a:cs typeface="Arial"/>
                <a:sym typeface="Arial"/>
              </a:rPr>
              <a:t>Merci Marie-Pierre nôtre Conseillère Municipale avocate spécialisée en droits et devoirs des enfants pour son aide précieuse dans la réalisation de ce projet.</a:t>
            </a:r>
            <a:endParaRPr sz="130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b="1" i="0" u="none" strike="noStrike" cap="none">
                <a:solidFill>
                  <a:srgbClr val="050505"/>
                </a:solidFill>
                <a:highlight>
                  <a:srgbClr val="FFFFFF"/>
                </a:highlight>
                <a:latin typeface="Arial"/>
                <a:ea typeface="Arial"/>
                <a:cs typeface="Arial"/>
                <a:sym typeface="Arial"/>
              </a:rPr>
              <a:t>Merci à Mme Dorion, Présidente du Tribunal de Nice ainsi que de Monsieur Bonhomme, Procureur de la République pour leurs collaborations et leurs implications durant cette visite.</a:t>
            </a:r>
            <a:endParaRPr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00" b="1" i="0" u="none" strike="noStrike" cap="none">
                <a:solidFill>
                  <a:srgbClr val="050505"/>
                </a:solidFill>
                <a:highlight>
                  <a:srgbClr val="FFFFFF"/>
                </a:highlight>
                <a:latin typeface="Arial"/>
                <a:ea typeface="Arial"/>
                <a:cs typeface="Arial"/>
                <a:sym typeface="Arial"/>
              </a:rPr>
              <a:t>Merci d'avoir permis la réalisation de ce souhait des familles et les enfants victimes de l'attentat, de visiter un lieu de justice.</a:t>
            </a:r>
            <a:endParaRPr sz="130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00" b="1" i="0" u="none" strike="noStrike" cap="none">
                <a:solidFill>
                  <a:srgbClr val="050505"/>
                </a:solidFill>
                <a:highlight>
                  <a:srgbClr val="FFFFFF"/>
                </a:highlight>
                <a:latin typeface="Arial"/>
                <a:ea typeface="Arial"/>
                <a:cs typeface="Arial"/>
                <a:sym typeface="Arial"/>
              </a:rPr>
              <a:t>Il me tenait à cœur que tous puissent accéder au Tribunal et surtout à la salle d'où les auditions des enfants sont désormais possibles depuis Nice, dans un cadre paisible et serein avant l'ouverture de ce procès.</a:t>
            </a:r>
            <a:endParaRPr sz="130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00" b="1" i="0" u="none" strike="noStrike" cap="none">
                <a:solidFill>
                  <a:srgbClr val="050505"/>
                </a:solidFill>
                <a:highlight>
                  <a:srgbClr val="FFFFFF"/>
                </a:highlight>
                <a:latin typeface="Arial"/>
                <a:ea typeface="Arial"/>
                <a:cs typeface="Arial"/>
                <a:sym typeface="Arial"/>
              </a:rPr>
              <a:t>Pour tous le retour à été très positif.</a:t>
            </a:r>
            <a:endParaRPr sz="130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00" b="1" i="0" u="none" strike="noStrike" cap="none">
                <a:solidFill>
                  <a:srgbClr val="050505"/>
                </a:solidFill>
                <a:highlight>
                  <a:srgbClr val="FFFFFF"/>
                </a:highlight>
                <a:latin typeface="Arial"/>
                <a:ea typeface="Arial"/>
                <a:cs typeface="Arial"/>
                <a:sym typeface="Arial"/>
              </a:rPr>
              <a:t>Merci encore à Monsieur Bonhomme et Madame Dorion pour leurs interventions ainsi que leurs explications très utiles.</a:t>
            </a:r>
            <a:endParaRPr sz="130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00" b="1" i="0" u="none" strike="noStrike" cap="none">
                <a:solidFill>
                  <a:srgbClr val="050505"/>
                </a:solidFill>
                <a:highlight>
                  <a:srgbClr val="FFFFFF"/>
                </a:highlight>
                <a:latin typeface="Arial"/>
                <a:ea typeface="Arial"/>
                <a:cs typeface="Arial"/>
                <a:sym typeface="Arial"/>
              </a:rPr>
              <a:t>Merci au familles de leur confiance</a:t>
            </a:r>
            <a:endParaRPr sz="1300" b="1" i="0" u="none" strike="noStrike" cap="none">
              <a:solidFill>
                <a:srgbClr val="050505"/>
              </a:solidFill>
              <a:highlight>
                <a:srgbClr val="FFFFFF"/>
              </a:highlight>
              <a:latin typeface="Arial"/>
              <a:ea typeface="Arial"/>
              <a:cs typeface="Arial"/>
              <a:sym typeface="Arial"/>
            </a:endParaRPr>
          </a:p>
        </p:txBody>
      </p:sp>
      <p:pic>
        <p:nvPicPr>
          <p:cNvPr id="227" name="Google Shape;227;g214b1ee8d15_0_415"/>
          <p:cNvPicPr preferRelativeResize="0"/>
          <p:nvPr/>
        </p:nvPicPr>
        <p:blipFill rotWithShape="1">
          <a:blip r:embed="rId3">
            <a:alphaModFix/>
          </a:blip>
          <a:srcRect/>
          <a:stretch/>
        </p:blipFill>
        <p:spPr>
          <a:xfrm>
            <a:off x="3370275" y="1168700"/>
            <a:ext cx="2685301" cy="1730324"/>
          </a:xfrm>
          <a:prstGeom prst="rect">
            <a:avLst/>
          </a:prstGeom>
          <a:noFill/>
          <a:ln>
            <a:noFill/>
          </a:ln>
        </p:spPr>
      </p:pic>
      <p:pic>
        <p:nvPicPr>
          <p:cNvPr id="228" name="Google Shape;228;g214b1ee8d15_0_415"/>
          <p:cNvPicPr preferRelativeResize="0"/>
          <p:nvPr/>
        </p:nvPicPr>
        <p:blipFill rotWithShape="1">
          <a:blip r:embed="rId4">
            <a:alphaModFix/>
          </a:blip>
          <a:srcRect/>
          <a:stretch/>
        </p:blipFill>
        <p:spPr>
          <a:xfrm>
            <a:off x="6181050" y="1039425"/>
            <a:ext cx="3173851" cy="1988876"/>
          </a:xfrm>
          <a:prstGeom prst="rect">
            <a:avLst/>
          </a:prstGeom>
          <a:noFill/>
          <a:ln>
            <a:noFill/>
          </a:ln>
        </p:spPr>
      </p:pic>
      <p:pic>
        <p:nvPicPr>
          <p:cNvPr id="229" name="Google Shape;229;g214b1ee8d15_0_415"/>
          <p:cNvPicPr preferRelativeResize="0"/>
          <p:nvPr/>
        </p:nvPicPr>
        <p:blipFill rotWithShape="1">
          <a:blip r:embed="rId5">
            <a:alphaModFix/>
          </a:blip>
          <a:srcRect/>
          <a:stretch/>
        </p:blipFill>
        <p:spPr>
          <a:xfrm>
            <a:off x="9512800" y="1041450"/>
            <a:ext cx="2425275" cy="1984825"/>
          </a:xfrm>
          <a:prstGeom prst="rect">
            <a:avLst/>
          </a:prstGeom>
          <a:noFill/>
          <a:ln>
            <a:noFill/>
          </a:ln>
        </p:spPr>
      </p:pic>
      <p:pic>
        <p:nvPicPr>
          <p:cNvPr id="230" name="Google Shape;230;g214b1ee8d15_0_415"/>
          <p:cNvPicPr preferRelativeResize="0"/>
          <p:nvPr/>
        </p:nvPicPr>
        <p:blipFill rotWithShape="1">
          <a:blip r:embed="rId6">
            <a:alphaModFix/>
          </a:blip>
          <a:srcRect/>
          <a:stretch/>
        </p:blipFill>
        <p:spPr>
          <a:xfrm>
            <a:off x="127000" y="1168700"/>
            <a:ext cx="3077376" cy="1730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14b1ee8d15_0_410"/>
          <p:cNvSpPr txBox="1">
            <a:spLocks noGrp="1"/>
          </p:cNvSpPr>
          <p:nvPr>
            <p:ph type="title"/>
          </p:nvPr>
        </p:nvSpPr>
        <p:spPr>
          <a:xfrm>
            <a:off x="838200" y="0"/>
            <a:ext cx="10515600" cy="1202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fr-FR" sz="3000" b="1">
                <a:solidFill>
                  <a:srgbClr val="050505"/>
                </a:solidFill>
                <a:highlight>
                  <a:srgbClr val="FFFFFF"/>
                </a:highlight>
                <a:latin typeface="Arial"/>
                <a:ea typeface="Arial"/>
                <a:cs typeface="Arial"/>
                <a:sym typeface="Arial"/>
              </a:rPr>
              <a:t>Super moment avec les "Aigles de Nice" lors de ce  magnifique match de Hockey sur glace. </a:t>
            </a:r>
            <a:endParaRPr sz="3000" b="1"/>
          </a:p>
        </p:txBody>
      </p:sp>
      <p:sp>
        <p:nvSpPr>
          <p:cNvPr id="236" name="Google Shape;236;g214b1ee8d15_0_410"/>
          <p:cNvSpPr txBox="1"/>
          <p:nvPr/>
        </p:nvSpPr>
        <p:spPr>
          <a:xfrm>
            <a:off x="580575" y="4499425"/>
            <a:ext cx="7775100" cy="2176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Un immense merci à</a:t>
            </a:r>
            <a:r>
              <a:rPr lang="fr-FR" sz="1350" b="1">
                <a:solidFill>
                  <a:srgbClr val="050505"/>
                </a:solidFill>
                <a:highlight>
                  <a:srgbClr val="FFFFFF"/>
                </a:highlight>
              </a:rPr>
              <a:t> </a:t>
            </a:r>
            <a:r>
              <a:rPr lang="fr-FR" sz="1350" b="1" i="0" u="none" strike="noStrike" cap="none">
                <a:solidFill>
                  <a:srgbClr val="050505"/>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fr-FR" sz="1350" b="1" i="0" u="none" strike="noStrike" cap="none">
                <a:solidFill>
                  <a:schemeClr val="hlink"/>
                </a:solidFill>
                <a:highlight>
                  <a:srgbClr val="FFFFFF"/>
                </a:highlight>
                <a:uFill>
                  <a:noFill/>
                </a:uFill>
                <a:latin typeface="Arial"/>
                <a:ea typeface="Arial"/>
                <a:cs typeface="Arial"/>
                <a:sym typeface="Arial"/>
                <a:hlinkClick r:id="rId3"/>
              </a:rPr>
              <a:t>Philippe Jot</a:t>
            </a:r>
            <a:r>
              <a:rPr lang="fr-FR" sz="1350" b="1" i="0" u="none" strike="noStrike" cap="none">
                <a:solidFill>
                  <a:srgbClr val="050505"/>
                </a:solidFill>
                <a:highlight>
                  <a:srgbClr val="FFFFFF"/>
                </a:highlight>
                <a:latin typeface="Arial"/>
                <a:ea typeface="Arial"/>
                <a:cs typeface="Arial"/>
                <a:sym typeface="Arial"/>
              </a:rPr>
              <a:t> et à nos </a:t>
            </a:r>
            <a:r>
              <a:rPr lang="fr-FR" sz="1350" b="1" i="0" u="none" strike="noStrike" cap="none">
                <a:solidFill>
                  <a:srgbClr val="050505"/>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fr-FR" sz="1350" b="1" i="0" u="none" strike="noStrike" cap="none">
                <a:solidFill>
                  <a:schemeClr val="hlink"/>
                </a:solidFill>
                <a:highlight>
                  <a:srgbClr val="FFFFFF"/>
                </a:highlight>
                <a:uFill>
                  <a:noFill/>
                </a:uFill>
                <a:latin typeface="Arial"/>
                <a:ea typeface="Arial"/>
                <a:cs typeface="Arial"/>
                <a:sym typeface="Arial"/>
                <a:hlinkClick r:id="rId4"/>
              </a:rPr>
              <a:t>Les Aigles de Nice</a:t>
            </a:r>
            <a:r>
              <a:rPr lang="fr-FR" sz="1350" b="1" i="0" u="none" strike="noStrike" cap="none">
                <a:solidFill>
                  <a:srgbClr val="050505"/>
                </a:solidFill>
                <a:highlight>
                  <a:srgbClr val="FFFFFF"/>
                </a:highlight>
                <a:latin typeface="Arial"/>
                <a:ea typeface="Arial"/>
                <a:cs typeface="Arial"/>
                <a:sym typeface="Arial"/>
              </a:rPr>
              <a:t> qui ce soir pour le dernier match de</a:t>
            </a:r>
            <a:r>
              <a:rPr lang="fr-FR" sz="1350" b="1" i="0" u="none" strike="noStrike" cap="none">
                <a:solidFill>
                  <a:srgbClr val="050505"/>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fr-FR" sz="1350" b="1" i="0" u="none" strike="noStrike" cap="none">
                <a:solidFill>
                  <a:schemeClr val="hlink"/>
                </a:solidFill>
                <a:highlight>
                  <a:srgbClr val="FFFFFF"/>
                </a:highlight>
                <a:uFill>
                  <a:noFill/>
                </a:uFill>
                <a:latin typeface="Arial"/>
                <a:ea typeface="Arial"/>
                <a:cs typeface="Arial"/>
                <a:sym typeface="Arial"/>
                <a:hlinkClick r:id="rId5"/>
              </a:rPr>
              <a:t>Hockey sur glace</a:t>
            </a:r>
            <a:r>
              <a:rPr lang="fr-FR" sz="1350" b="1" i="0" u="none" strike="noStrike" cap="none">
                <a:solidFill>
                  <a:srgbClr val="050505"/>
                </a:solidFill>
                <a:highlight>
                  <a:srgbClr val="FFFFFF"/>
                </a:highlight>
                <a:latin typeface="Arial"/>
                <a:ea typeface="Arial"/>
                <a:cs typeface="Arial"/>
                <a:sym typeface="Arial"/>
              </a:rPr>
              <a:t> en rose , clôture</a:t>
            </a:r>
            <a:r>
              <a:rPr lang="fr-FR" sz="1350" b="1">
                <a:solidFill>
                  <a:srgbClr val="050505"/>
                </a:solidFill>
                <a:highlight>
                  <a:srgbClr val="FFFFFF"/>
                </a:highlight>
              </a:rPr>
              <a:t>nt</a:t>
            </a:r>
            <a:r>
              <a:rPr lang="fr-FR" sz="1350" b="1" i="0" u="none" strike="noStrike" cap="none">
                <a:solidFill>
                  <a:srgbClr val="050505"/>
                </a:solidFill>
                <a:highlight>
                  <a:srgbClr val="FFFFFF"/>
                </a:highlight>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fr-FR" sz="1350" b="1" i="0" u="none" strike="noStrike" cap="none">
                <a:solidFill>
                  <a:schemeClr val="hlink"/>
                </a:solidFill>
                <a:highlight>
                  <a:srgbClr val="FFFFFF"/>
                </a:highlight>
                <a:uFill>
                  <a:noFill/>
                </a:uFill>
                <a:latin typeface="Arial"/>
                <a:ea typeface="Arial"/>
                <a:cs typeface="Arial"/>
                <a:sym typeface="Arial"/>
                <a:hlinkClick r:id="rId6"/>
              </a:rPr>
              <a:t>Octobre Rose</a:t>
            </a:r>
            <a:r>
              <a:rPr lang="fr-FR" sz="1350" b="1" i="0" u="none" strike="noStrike" cap="none">
                <a:solidFill>
                  <a:srgbClr val="050505"/>
                </a:solidFill>
                <a:highlight>
                  <a:srgbClr val="FFFFFF"/>
                </a:highlight>
                <a:latin typeface="Arial"/>
                <a:ea typeface="Arial"/>
                <a:cs typeface="Arial"/>
                <a:sym typeface="Arial"/>
              </a:rPr>
              <a:t> en invitant les enfants de l’association</a:t>
            </a:r>
            <a:r>
              <a:rPr lang="fr-FR" sz="1350" b="1" i="0" u="none" strike="noStrike" cap="none">
                <a:solidFill>
                  <a:schemeClr val="hlink"/>
                </a:solidFill>
                <a:highlight>
                  <a:srgbClr val="FFFFFF"/>
                </a:highlight>
                <a:uFill>
                  <a:noFill/>
                </a:uFill>
                <a:latin typeface="Arial"/>
                <a:ea typeface="Arial"/>
                <a:cs typeface="Arial"/>
                <a:sym typeface="Arial"/>
                <a:hlinkClick r:id="rId7"/>
              </a:rPr>
              <a:t> Une Voie des Enfants : 14 juillet 201</a:t>
            </a:r>
            <a:r>
              <a:rPr lang="fr-FR" sz="1350" b="1" i="0" u="none" strike="noStrike" cap="none">
                <a:solidFill>
                  <a:srgbClr val="050505"/>
                </a:solidFill>
                <a:highlight>
                  <a:srgbClr val="FFFFFF"/>
                </a:highlight>
                <a:latin typeface="Arial"/>
                <a:ea typeface="Arial"/>
                <a:cs typeface="Arial"/>
                <a:sym typeface="Arial"/>
              </a:rPr>
              <a:t>6 </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Quel bonheur pour nos petits !</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Nos Aigles finissent  avec </a:t>
            </a:r>
            <a:r>
              <a:rPr lang="fr-FR" sz="1350" b="1">
                <a:solidFill>
                  <a:srgbClr val="050505"/>
                </a:solidFill>
                <a:highlight>
                  <a:srgbClr val="FFFFFF"/>
                </a:highlight>
              </a:rPr>
              <a:t>1 </a:t>
            </a:r>
            <a:r>
              <a:rPr lang="fr-FR" sz="1350" b="1" i="0" u="none" strike="noStrike" cap="none">
                <a:solidFill>
                  <a:srgbClr val="050505"/>
                </a:solidFill>
                <a:highlight>
                  <a:srgbClr val="FFFFFF"/>
                </a:highlight>
                <a:latin typeface="Arial"/>
                <a:ea typeface="Arial"/>
                <a:cs typeface="Arial"/>
                <a:sym typeface="Arial"/>
              </a:rPr>
              <a:t>victoire à la hauteur de leur engagement sportif  et </a:t>
            </a:r>
            <a:r>
              <a:rPr lang="fr-FR" sz="1350" b="1">
                <a:solidFill>
                  <a:srgbClr val="050505"/>
                </a:solidFill>
                <a:highlight>
                  <a:srgbClr val="FFFFFF"/>
                </a:highlight>
              </a:rPr>
              <a:t>avec</a:t>
            </a:r>
            <a:r>
              <a:rPr lang="fr-FR" sz="1350" b="1" i="0" u="none" strike="noStrike" cap="none">
                <a:solidFill>
                  <a:srgbClr val="050505"/>
                </a:solidFill>
                <a:highlight>
                  <a:srgbClr val="FFFFFF"/>
                </a:highlight>
                <a:latin typeface="Arial"/>
                <a:ea typeface="Arial"/>
                <a:cs typeface="Arial"/>
                <a:sym typeface="Arial"/>
              </a:rPr>
              <a:t> à la fin du match un chèque remis </a:t>
            </a:r>
            <a:r>
              <a:rPr lang="fr-FR" sz="1350" b="1">
                <a:solidFill>
                  <a:srgbClr val="050505"/>
                </a:solidFill>
                <a:highlight>
                  <a:srgbClr val="FFFFFF"/>
                </a:highlight>
              </a:rPr>
              <a:t>pour</a:t>
            </a:r>
            <a:r>
              <a:rPr lang="fr-FR" sz="1350" b="1" i="0" u="none" strike="noStrike" cap="none">
                <a:solidFill>
                  <a:srgbClr val="050505"/>
                </a:solidFill>
                <a:highlight>
                  <a:srgbClr val="FFFFFF"/>
                </a:highlight>
                <a:latin typeface="Arial"/>
                <a:ea typeface="Arial"/>
                <a:cs typeface="Arial"/>
                <a:sym typeface="Arial"/>
              </a:rPr>
              <a:t> la lutte contre le cancer </a:t>
            </a:r>
            <a:endParaRPr sz="1350" b="1" i="0" u="none" strike="noStrike" cap="none">
              <a:solidFill>
                <a:srgbClr val="050505"/>
              </a:solidFill>
              <a:highlight>
                <a:srgbClr val="FFFFFF"/>
              </a:highlight>
              <a:latin typeface="Arial"/>
              <a:ea typeface="Arial"/>
              <a:cs typeface="Arial"/>
              <a:sym typeface="Arial"/>
            </a:endParaRPr>
          </a:p>
        </p:txBody>
      </p:sp>
      <p:pic>
        <p:nvPicPr>
          <p:cNvPr id="237" name="Google Shape;237;g214b1ee8d15_0_410"/>
          <p:cNvPicPr preferRelativeResize="0"/>
          <p:nvPr/>
        </p:nvPicPr>
        <p:blipFill rotWithShape="1">
          <a:blip r:embed="rId8">
            <a:alphaModFix/>
          </a:blip>
          <a:srcRect/>
          <a:stretch/>
        </p:blipFill>
        <p:spPr>
          <a:xfrm>
            <a:off x="5098125" y="1336200"/>
            <a:ext cx="4517575" cy="2606201"/>
          </a:xfrm>
          <a:prstGeom prst="rect">
            <a:avLst/>
          </a:prstGeom>
          <a:noFill/>
          <a:ln>
            <a:noFill/>
          </a:ln>
        </p:spPr>
      </p:pic>
      <p:pic>
        <p:nvPicPr>
          <p:cNvPr id="238" name="Google Shape;238;g214b1ee8d15_0_410"/>
          <p:cNvPicPr preferRelativeResize="0"/>
          <p:nvPr/>
        </p:nvPicPr>
        <p:blipFill rotWithShape="1">
          <a:blip r:embed="rId9">
            <a:alphaModFix/>
          </a:blip>
          <a:srcRect/>
          <a:stretch/>
        </p:blipFill>
        <p:spPr>
          <a:xfrm>
            <a:off x="397575" y="1429875"/>
            <a:ext cx="4392151" cy="2842348"/>
          </a:xfrm>
          <a:prstGeom prst="rect">
            <a:avLst/>
          </a:prstGeom>
          <a:noFill/>
          <a:ln>
            <a:noFill/>
          </a:ln>
        </p:spPr>
      </p:pic>
      <p:pic>
        <p:nvPicPr>
          <p:cNvPr id="239" name="Google Shape;239;g214b1ee8d15_0_410"/>
          <p:cNvPicPr preferRelativeResize="0"/>
          <p:nvPr/>
        </p:nvPicPr>
        <p:blipFill rotWithShape="1">
          <a:blip r:embed="rId10">
            <a:alphaModFix/>
          </a:blip>
          <a:srcRect l="12633"/>
          <a:stretch/>
        </p:blipFill>
        <p:spPr>
          <a:xfrm>
            <a:off x="8672300" y="3942400"/>
            <a:ext cx="3325950" cy="2842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214b1ee8d15_0_458"/>
          <p:cNvSpPr txBox="1">
            <a:spLocks noGrp="1"/>
          </p:cNvSpPr>
          <p:nvPr>
            <p:ph type="title"/>
          </p:nvPr>
        </p:nvSpPr>
        <p:spPr>
          <a:xfrm>
            <a:off x="132200" y="127000"/>
            <a:ext cx="11884500" cy="77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Clr>
                <a:schemeClr val="dk1"/>
              </a:buClr>
              <a:buSzPts val="990"/>
              <a:buFont typeface="Arial"/>
              <a:buNone/>
            </a:pPr>
            <a:r>
              <a:rPr lang="fr-FR" sz="2870" b="1">
                <a:solidFill>
                  <a:srgbClr val="050505"/>
                </a:solidFill>
                <a:highlight>
                  <a:schemeClr val="lt1"/>
                </a:highlight>
                <a:latin typeface="Arial"/>
                <a:ea typeface="Arial"/>
                <a:cs typeface="Arial"/>
                <a:sym typeface="Arial"/>
              </a:rPr>
              <a:t>Mercredi 7 décembre à partir de 13h30</a:t>
            </a:r>
            <a:endParaRPr sz="2870" b="1">
              <a:solidFill>
                <a:srgbClr val="050505"/>
              </a:solidFill>
              <a:highlight>
                <a:schemeClr val="lt1"/>
              </a:highlight>
              <a:latin typeface="Arial"/>
              <a:ea typeface="Arial"/>
              <a:cs typeface="Arial"/>
              <a:sym typeface="Arial"/>
            </a:endParaRPr>
          </a:p>
          <a:p>
            <a:pPr marL="0" lvl="0" indent="0" algn="ctr" rtl="0">
              <a:lnSpc>
                <a:spcPct val="90000"/>
              </a:lnSpc>
              <a:spcBef>
                <a:spcPts val="1000"/>
              </a:spcBef>
              <a:spcAft>
                <a:spcPts val="0"/>
              </a:spcAft>
              <a:buClr>
                <a:schemeClr val="dk1"/>
              </a:buClr>
              <a:buSzPts val="990"/>
              <a:buFont typeface="Arial"/>
              <a:buNone/>
            </a:pPr>
            <a:r>
              <a:rPr lang="fr-FR" sz="2670" b="1">
                <a:solidFill>
                  <a:srgbClr val="050505"/>
                </a:solidFill>
                <a:highlight>
                  <a:srgbClr val="FFFFFF"/>
                </a:highlight>
                <a:latin typeface="Arial"/>
                <a:ea typeface="Arial"/>
                <a:cs typeface="Arial"/>
                <a:sym typeface="Arial"/>
              </a:rPr>
              <a:t>Sapin de</a:t>
            </a:r>
            <a:r>
              <a:rPr lang="fr-FR" sz="2400" b="1">
                <a:solidFill>
                  <a:srgbClr val="050505"/>
                </a:solidFill>
                <a:highlight>
                  <a:srgbClr val="FFFFFF"/>
                </a:highlight>
                <a:latin typeface="Arial"/>
                <a:ea typeface="Arial"/>
                <a:cs typeface="Arial"/>
                <a:sym typeface="Arial"/>
              </a:rPr>
              <a:t> Noël des enfants victimes de l'attentat en hommage à nos 86 Anges</a:t>
            </a:r>
            <a:endParaRPr sz="2400" b="1"/>
          </a:p>
        </p:txBody>
      </p:sp>
      <p:sp>
        <p:nvSpPr>
          <p:cNvPr id="245" name="Google Shape;245;g214b1ee8d15_0_458"/>
          <p:cNvSpPr txBox="1"/>
          <p:nvPr/>
        </p:nvSpPr>
        <p:spPr>
          <a:xfrm>
            <a:off x="150" y="2413000"/>
            <a:ext cx="12192000" cy="44451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000"/>
              <a:buFont typeface="Arial"/>
              <a:buNone/>
            </a:pPr>
            <a:endParaRPr sz="1000" b="1" i="0" u="none" strike="noStrike" cap="none">
              <a:solidFill>
                <a:srgbClr val="050505"/>
              </a:solidFill>
              <a:highlight>
                <a:srgbClr val="FFFFFF"/>
              </a:highlight>
              <a:latin typeface="Arial"/>
              <a:ea typeface="Arial"/>
              <a:cs typeface="Arial"/>
              <a:sym typeface="Arial"/>
            </a:endParaRPr>
          </a:p>
          <a:p>
            <a:pPr marL="0" marR="0" lvl="0" indent="0" algn="just" rtl="0">
              <a:lnSpc>
                <a:spcPct val="115000"/>
              </a:lnSpc>
              <a:spcBef>
                <a:spcPts val="0"/>
              </a:spcBef>
              <a:spcAft>
                <a:spcPts val="0"/>
              </a:spcAft>
              <a:buClr>
                <a:srgbClr val="000000"/>
              </a:buClr>
              <a:buSzPts val="1000"/>
              <a:buFont typeface="Arial"/>
              <a:buNone/>
            </a:pPr>
            <a:r>
              <a:rPr lang="fr-FR" sz="1000" b="1" i="0" u="none" strike="noStrike" cap="none">
                <a:solidFill>
                  <a:srgbClr val="050505"/>
                </a:solidFill>
                <a:highlight>
                  <a:srgbClr val="FFFFFF"/>
                </a:highlight>
                <a:latin typeface="Arial"/>
                <a:ea typeface="Arial"/>
                <a:cs typeface="Arial"/>
                <a:sym typeface="Arial"/>
              </a:rPr>
              <a:t>                        </a:t>
            </a:r>
            <a:r>
              <a:rPr lang="fr-FR" sz="1300" b="1" i="0" u="none" strike="noStrike" cap="none">
                <a:solidFill>
                  <a:srgbClr val="050505"/>
                </a:solidFill>
                <a:highlight>
                  <a:srgbClr val="FFFFFF"/>
                </a:highlight>
                <a:latin typeface="Arial"/>
                <a:ea typeface="Arial"/>
                <a:cs typeface="Arial"/>
                <a:sym typeface="Arial"/>
              </a:rPr>
              <a:t> </a:t>
            </a:r>
            <a:r>
              <a:rPr lang="fr-FR" sz="1500" b="1" i="0" u="none" strike="noStrike" cap="none">
                <a:solidFill>
                  <a:srgbClr val="050505"/>
                </a:solidFill>
                <a:highlight>
                  <a:srgbClr val="FFFFFF"/>
                </a:highlight>
                <a:latin typeface="Arial"/>
                <a:ea typeface="Arial"/>
                <a:cs typeface="Arial"/>
                <a:sym typeface="Arial"/>
              </a:rPr>
              <a:t>En hommage aux 86 victimes de Nice, et notamment en hommage à tous nos enfants touchés en masse pour la première fois en France lors d'un acte terroriste, nous avons posé sur la Promenade des Anglais, le sapin de Noël de l’association.</a:t>
            </a:r>
            <a:endParaRPr sz="1500" b="1" i="0" u="none" strike="noStrike" cap="none">
              <a:solidFill>
                <a:srgbClr val="050505"/>
              </a:solidFill>
              <a:highlight>
                <a:srgbClr val="FFFFFF"/>
              </a:highlight>
              <a:latin typeface="Arial"/>
              <a:ea typeface="Arial"/>
              <a:cs typeface="Arial"/>
              <a:sym typeface="Arial"/>
            </a:endParaRPr>
          </a:p>
          <a:p>
            <a:pPr marL="0" marR="0" lvl="0" indent="0" algn="just" rtl="0">
              <a:lnSpc>
                <a:spcPct val="115000"/>
              </a:lnSpc>
              <a:spcBef>
                <a:spcPts val="0"/>
              </a:spcBef>
              <a:spcAft>
                <a:spcPts val="0"/>
              </a:spcAft>
              <a:buClr>
                <a:srgbClr val="000000"/>
              </a:buClr>
              <a:buSzPts val="1000"/>
              <a:buFont typeface="Arial"/>
              <a:buNone/>
            </a:pPr>
            <a:r>
              <a:rPr lang="fr-FR" sz="1500" b="1" i="0" u="none" strike="noStrike" cap="none">
                <a:solidFill>
                  <a:srgbClr val="050505"/>
                </a:solidFill>
                <a:highlight>
                  <a:srgbClr val="FFFFFF"/>
                </a:highlight>
                <a:latin typeface="Arial"/>
                <a:ea typeface="Arial"/>
                <a:cs typeface="Arial"/>
                <a:sym typeface="Arial"/>
              </a:rPr>
              <a:t>Nous avons choisi ce lieu depuis, car il représente quelque chose de fort, c'est l'endroit où l'horreur a été arrêté, ce terrible soir.</a:t>
            </a:r>
            <a:endParaRPr sz="1500" b="1" i="0" u="none" strike="noStrike" cap="none">
              <a:solidFill>
                <a:srgbClr val="050505"/>
              </a:solidFill>
              <a:highlight>
                <a:srgbClr val="FFFFFF"/>
              </a:highlight>
              <a:latin typeface="Arial"/>
              <a:ea typeface="Arial"/>
              <a:cs typeface="Arial"/>
              <a:sym typeface="Arial"/>
            </a:endParaRPr>
          </a:p>
          <a:p>
            <a:pPr marL="0" marR="0" lvl="0" indent="0" algn="just" rtl="0">
              <a:lnSpc>
                <a:spcPct val="115000"/>
              </a:lnSpc>
              <a:spcBef>
                <a:spcPts val="0"/>
              </a:spcBef>
              <a:spcAft>
                <a:spcPts val="0"/>
              </a:spcAft>
              <a:buClr>
                <a:srgbClr val="000000"/>
              </a:buClr>
              <a:buSzPts val="1000"/>
              <a:buFont typeface="Arial"/>
              <a:buNone/>
            </a:pPr>
            <a:r>
              <a:rPr lang="fr-FR" sz="1500" b="1" i="0" u="none" strike="noStrike" cap="none">
                <a:solidFill>
                  <a:srgbClr val="050505"/>
                </a:solidFill>
                <a:highlight>
                  <a:srgbClr val="FFFFFF"/>
                </a:highlight>
                <a:latin typeface="Arial"/>
                <a:ea typeface="Arial"/>
                <a:cs typeface="Arial"/>
                <a:sym typeface="Arial"/>
              </a:rPr>
              <a:t>L'objectif de cette action solidaire est que le maximum d'enfants puissent venir nous aider à décorer le sapin le jour même de sa pose, car nos enfants eux victimes de l'attentat ne sont toujours pas en capacité de se rendre sur la Promenade des Anglais.</a:t>
            </a:r>
            <a:endParaRPr sz="1500" b="1" i="0" u="none" strike="noStrike" cap="none">
              <a:solidFill>
                <a:srgbClr val="050505"/>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000"/>
              <a:buFont typeface="Arial"/>
              <a:buNone/>
            </a:pPr>
            <a:r>
              <a:rPr lang="fr-FR" sz="1500" b="1" i="0" u="none" strike="noStrike" cap="none">
                <a:solidFill>
                  <a:srgbClr val="050505"/>
                </a:solidFill>
                <a:highlight>
                  <a:srgbClr val="FFFFFF"/>
                </a:highlight>
                <a:latin typeface="Arial"/>
                <a:ea typeface="Arial"/>
                <a:cs typeface="Arial"/>
                <a:sym typeface="Arial"/>
              </a:rPr>
              <a:t>Cette année le sapin nous est offert par</a:t>
            </a:r>
            <a:r>
              <a:rPr lang="fr-FR" sz="1500" b="1" i="0" u="none" strike="noStrike" cap="none">
                <a:solidFill>
                  <a:srgbClr val="050505"/>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fr-FR" sz="1500" b="1" i="0" u="none" strike="noStrike" cap="none">
                <a:solidFill>
                  <a:schemeClr val="hlink"/>
                </a:solidFill>
                <a:highlight>
                  <a:srgbClr val="FFFFFF"/>
                </a:highlight>
                <a:uFill>
                  <a:noFill/>
                </a:uFill>
                <a:latin typeface="Arial"/>
                <a:ea typeface="Arial"/>
                <a:cs typeface="Arial"/>
                <a:sym typeface="Arial"/>
                <a:hlinkClick r:id="rId3"/>
              </a:rPr>
              <a:t>Léo Mallo</a:t>
            </a:r>
            <a:r>
              <a:rPr lang="fr-FR" sz="1500" b="1" i="0" u="none" strike="noStrike" cap="none">
                <a:solidFill>
                  <a:srgbClr val="050505"/>
                </a:solidFill>
                <a:highlight>
                  <a:srgbClr val="FFFFFF"/>
                </a:highlight>
                <a:latin typeface="Arial"/>
                <a:ea typeface="Arial"/>
                <a:cs typeface="Arial"/>
                <a:sym typeface="Arial"/>
              </a:rPr>
              <a:t> qui y tenait vraiment et on le remercie vivement.</a:t>
            </a:r>
            <a:endParaRPr sz="1500" b="1" i="0" u="none" strike="noStrike" cap="none">
              <a:solidFill>
                <a:srgbClr val="050505"/>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000"/>
              <a:buFont typeface="Arial"/>
              <a:buNone/>
            </a:pPr>
            <a:r>
              <a:rPr lang="fr-FR" sz="1500" b="1" i="0" u="none" strike="noStrike" cap="none">
                <a:solidFill>
                  <a:srgbClr val="050505"/>
                </a:solidFill>
                <a:highlight>
                  <a:srgbClr val="FFFFFF"/>
                </a:highlight>
                <a:latin typeface="Arial"/>
                <a:ea typeface="Arial"/>
                <a:cs typeface="Arial"/>
                <a:sym typeface="Arial"/>
              </a:rPr>
              <a:t>Il y aura des stands de décoration/peinture "boules de Noël" tenue par l'artiste</a:t>
            </a:r>
            <a:r>
              <a:rPr lang="fr-FR" sz="1500" b="1" i="0" u="none" strike="noStrike" cap="none">
                <a:solidFill>
                  <a:srgbClr val="050505"/>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fr-FR" sz="1500" b="1" i="0" u="none" strike="noStrike" cap="none">
                <a:solidFill>
                  <a:schemeClr val="hlink"/>
                </a:solidFill>
                <a:highlight>
                  <a:srgbClr val="FFFFFF"/>
                </a:highlight>
                <a:uFill>
                  <a:noFill/>
                </a:uFill>
                <a:latin typeface="Arial"/>
                <a:ea typeface="Arial"/>
                <a:cs typeface="Arial"/>
                <a:sym typeface="Arial"/>
                <a:hlinkClick r:id="rId4"/>
              </a:rPr>
              <a:t>Patricia Natale</a:t>
            </a:r>
            <a:r>
              <a:rPr lang="fr-FR" sz="1500" b="1" i="0" u="none" strike="noStrike" cap="none">
                <a:solidFill>
                  <a:srgbClr val="050505"/>
                </a:solidFill>
                <a:highlight>
                  <a:srgbClr val="FFFFFF"/>
                </a:highlight>
                <a:latin typeface="Arial"/>
                <a:ea typeface="Arial"/>
                <a:cs typeface="Arial"/>
                <a:sym typeface="Arial"/>
              </a:rPr>
              <a:t> .</a:t>
            </a:r>
            <a:endParaRPr sz="1500" b="1" i="0" u="none" strike="noStrike" cap="none">
              <a:solidFill>
                <a:srgbClr val="050505"/>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000"/>
              <a:buFont typeface="Arial"/>
              <a:buNone/>
            </a:pPr>
            <a:r>
              <a:rPr lang="fr-FR" sz="1500" b="1" i="0" u="none" strike="noStrike" cap="none">
                <a:solidFill>
                  <a:srgbClr val="050505"/>
                </a:solidFill>
                <a:highlight>
                  <a:srgbClr val="FFFFFF"/>
                </a:highlight>
                <a:latin typeface="Arial"/>
                <a:ea typeface="Arial"/>
                <a:cs typeface="Arial"/>
                <a:sym typeface="Arial"/>
              </a:rPr>
              <a:t>Un stand de maquillage tenu par l'association</a:t>
            </a:r>
            <a:r>
              <a:rPr lang="fr-FR" sz="1500" b="1" i="0" u="none" strike="noStrike" cap="none">
                <a:solidFill>
                  <a:srgbClr val="050505"/>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fr-FR" sz="1500" b="1" i="0" u="none" strike="noStrike" cap="none">
                <a:solidFill>
                  <a:schemeClr val="hlink"/>
                </a:solidFill>
                <a:highlight>
                  <a:srgbClr val="FFFFFF"/>
                </a:highlight>
                <a:uFill>
                  <a:noFill/>
                </a:uFill>
                <a:latin typeface="Arial"/>
                <a:ea typeface="Arial"/>
                <a:cs typeface="Arial"/>
                <a:sym typeface="Arial"/>
                <a:hlinkClick r:id="rId5"/>
              </a:rPr>
              <a:t>#lespapillons</a:t>
            </a:r>
            <a:r>
              <a:rPr lang="fr-FR" sz="1500" b="1" i="0" u="none" strike="noStrike" cap="none">
                <a:solidFill>
                  <a:srgbClr val="050505"/>
                </a:solidFill>
                <a:highlight>
                  <a:srgbClr val="FFFFFF"/>
                </a:highlight>
                <a:latin typeface="Arial"/>
                <a:ea typeface="Arial"/>
                <a:cs typeface="Arial"/>
                <a:sym typeface="Arial"/>
              </a:rPr>
              <a:t>.</a:t>
            </a:r>
            <a:endParaRPr sz="150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000"/>
              <a:buFont typeface="Arial"/>
              <a:buNone/>
            </a:pPr>
            <a:r>
              <a:rPr lang="fr-FR" sz="1300" b="1" i="0" u="none" strike="noStrike" cap="none">
                <a:solidFill>
                  <a:srgbClr val="050505"/>
                </a:solidFill>
                <a:highlight>
                  <a:srgbClr val="FFFFFF"/>
                </a:highlight>
                <a:latin typeface="Arial"/>
                <a:ea typeface="Arial"/>
                <a:cs typeface="Arial"/>
                <a:sym typeface="Arial"/>
              </a:rPr>
              <a:t>Merci au différentes associations, clubs ou structures présentes à nos côtés :</a:t>
            </a:r>
            <a:endParaRPr sz="1300" b="1" i="0" u="none" strike="noStrike" cap="none">
              <a:solidFill>
                <a:srgbClr val="050505"/>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000"/>
              <a:buFont typeface="Arial"/>
              <a:buNone/>
            </a:pPr>
            <a:r>
              <a:rPr lang="fr-FR" sz="1100" b="1" i="0" u="none" strike="noStrike" cap="none">
                <a:solidFill>
                  <a:srgbClr val="050505"/>
                </a:solidFill>
                <a:highlight>
                  <a:srgbClr val="FFFFFF"/>
                </a:highlight>
                <a:latin typeface="Arial"/>
                <a:ea typeface="Arial"/>
                <a:cs typeface="Arial"/>
                <a:sym typeface="Arial"/>
              </a:rPr>
              <a:t>Le club de foot OGC Nice , le club de foot</a:t>
            </a:r>
            <a:r>
              <a:rPr lang="fr-FR" sz="1100" b="1" i="0" u="none" strike="noStrike" cap="none">
                <a:solidFill>
                  <a:srgbClr val="050505"/>
                </a:solidFill>
                <a:highlight>
                  <a:srgbClr val="FFFFFF"/>
                </a:highlight>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6"/>
              </a:rPr>
              <a:t>Astam Foot</a:t>
            </a:r>
            <a:r>
              <a:rPr lang="fr-FR" sz="1100" b="1" i="0" u="none" strike="noStrike" cap="none">
                <a:solidFill>
                  <a:srgbClr val="050505"/>
                </a:solidFill>
                <a:highlight>
                  <a:srgbClr val="FFFFFF"/>
                </a:highlight>
                <a:latin typeface="Arial"/>
                <a:ea typeface="Arial"/>
                <a:cs typeface="Arial"/>
                <a:sym typeface="Arial"/>
              </a:rPr>
              <a:t>  Association Sportive des traminots des Alpes-Maritimes, Association</a:t>
            </a:r>
            <a:r>
              <a:rPr lang="fr-FR" sz="1100" b="1" i="0" u="none" strike="noStrike" cap="none">
                <a:solidFill>
                  <a:srgbClr val="050505"/>
                </a:solidFill>
                <a:highlight>
                  <a:srgbClr val="FFFFFF"/>
                </a:highlight>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7"/>
              </a:rPr>
              <a:t>Trait D'union Vernier</a:t>
            </a:r>
            <a:r>
              <a:rPr lang="fr-FR" sz="1100" b="1" i="0" u="none" strike="noStrike" cap="none">
                <a:solidFill>
                  <a:srgbClr val="050505"/>
                </a:solidFill>
                <a:highlight>
                  <a:srgbClr val="FFFFFF"/>
                </a:highlight>
                <a:latin typeface="Arial"/>
                <a:ea typeface="Arial"/>
                <a:cs typeface="Arial"/>
                <a:sym typeface="Arial"/>
              </a:rPr>
              <a:t> , l'association</a:t>
            </a:r>
            <a:r>
              <a:rPr lang="fr-FR" sz="1100" b="1" i="0" u="none" strike="noStrike" cap="none">
                <a:solidFill>
                  <a:srgbClr val="050505"/>
                </a:solidFill>
                <a:highlight>
                  <a:srgbClr val="FFFFFF"/>
                </a:highlight>
                <a:uFill>
                  <a:noFill/>
                </a:uFill>
                <a:latin typeface="Arial"/>
                <a:ea typeface="Arial"/>
                <a:cs typeface="Arial"/>
                <a:sym typeface="Arial"/>
                <a:hlinkClick r:id="rId8">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8"/>
              </a:rPr>
              <a:t>Abdelhakim Madi</a:t>
            </a:r>
            <a:r>
              <a:rPr lang="fr-FR" sz="1100" b="1" i="0" u="none" strike="noStrike" cap="none">
                <a:solidFill>
                  <a:srgbClr val="050505"/>
                </a:solidFill>
                <a:highlight>
                  <a:srgbClr val="FFFFFF"/>
                </a:highlight>
                <a:latin typeface="Arial"/>
                <a:ea typeface="Arial"/>
                <a:cs typeface="Arial"/>
                <a:sym typeface="Arial"/>
              </a:rPr>
              <a:t> Partage ton Talent, le centre de loisir de l'école primaire Romain Knecht Drap, l'association Les papillons, Association du SAMU et des Urgentistes Chemin des Rêves</a:t>
            </a:r>
            <a:r>
              <a:rPr lang="fr-FR" sz="1100" b="1" i="0" u="none" strike="noStrike" cap="none">
                <a:solidFill>
                  <a:srgbClr val="050505"/>
                </a:solidFill>
                <a:highlight>
                  <a:srgbClr val="FFFFFF"/>
                </a:highlight>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9"/>
              </a:rPr>
              <a:t>Christophe Lenoble</a:t>
            </a:r>
            <a:r>
              <a:rPr lang="fr-FR" sz="1100" b="1" i="0" u="none" strike="noStrike" cap="none">
                <a:solidFill>
                  <a:srgbClr val="050505"/>
                </a:solidFill>
                <a:highlight>
                  <a:srgbClr val="FFFFFF"/>
                </a:highlight>
                <a:latin typeface="Arial"/>
                <a:ea typeface="Arial"/>
                <a:cs typeface="Arial"/>
                <a:sym typeface="Arial"/>
              </a:rPr>
              <a:t>, Patricia Natale notre artiste qui tiendra l'atelier peinture des décorations, association @ARTFUSION, Les espaces Verts de la Ville de Nice pour le socle du Sapin</a:t>
            </a:r>
            <a:r>
              <a:rPr lang="fr-FR" sz="1100" b="1" i="0" u="none" strike="noStrike" cap="none">
                <a:solidFill>
                  <a:srgbClr val="050505"/>
                </a:solidFill>
                <a:highlight>
                  <a:srgbClr val="FFFFFF"/>
                </a:highlight>
                <a:uFill>
                  <a:noFill/>
                </a:uFill>
                <a:latin typeface="Arial"/>
                <a:ea typeface="Arial"/>
                <a:cs typeface="Arial"/>
                <a:sym typeface="Arial"/>
                <a:hlinkClick r:id="rId10">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10"/>
              </a:rPr>
              <a:t>Ville de Nice</a:t>
            </a:r>
            <a:r>
              <a:rPr lang="fr-FR" sz="1100" b="1" i="0" u="none" strike="noStrike" cap="none">
                <a:solidFill>
                  <a:srgbClr val="050505"/>
                </a:solidFill>
                <a:highlight>
                  <a:srgbClr val="FFFFFF"/>
                </a:highlight>
                <a:latin typeface="Arial"/>
                <a:ea typeface="Arial"/>
                <a:cs typeface="Arial"/>
                <a:sym typeface="Arial"/>
              </a:rPr>
              <a:t>, l'artiste</a:t>
            </a:r>
            <a:r>
              <a:rPr lang="fr-FR" sz="1100" b="1" i="0" u="none" strike="noStrike" cap="none">
                <a:solidFill>
                  <a:srgbClr val="050505"/>
                </a:solidFill>
                <a:highlight>
                  <a:srgbClr val="FFFFFF"/>
                </a:highlight>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11"/>
              </a:rPr>
              <a:t>Philippe Galets De Nice</a:t>
            </a:r>
            <a:r>
              <a:rPr lang="fr-FR" sz="1100" b="1" i="0" u="none" strike="noStrike" cap="none">
                <a:solidFill>
                  <a:srgbClr val="050505"/>
                </a:solidFill>
                <a:highlight>
                  <a:srgbClr val="FFFFFF"/>
                </a:highlight>
                <a:latin typeface="Arial"/>
                <a:ea typeface="Arial"/>
                <a:cs typeface="Arial"/>
                <a:sym typeface="Arial"/>
              </a:rPr>
              <a:t>, l'association des Amis des collines niçoise</a:t>
            </a:r>
            <a:r>
              <a:rPr lang="fr-FR" sz="1100" b="1" i="0" u="none" strike="noStrike" cap="none">
                <a:solidFill>
                  <a:srgbClr val="050505"/>
                </a:solidFill>
                <a:highlight>
                  <a:srgbClr val="FFFFFF"/>
                </a:highlight>
                <a:uFill>
                  <a:noFill/>
                </a:uFill>
                <a:latin typeface="Arial"/>
                <a:ea typeface="Arial"/>
                <a:cs typeface="Arial"/>
                <a:sym typeface="Arial"/>
                <a:hlinkClick r:id="rId12">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12"/>
              </a:rPr>
              <a:t>Céline Grimaldi Cristin</a:t>
            </a:r>
            <a:r>
              <a:rPr lang="fr-FR" sz="1100" b="1" i="0" u="none" strike="noStrike" cap="none">
                <a:solidFill>
                  <a:srgbClr val="050505"/>
                </a:solidFill>
                <a:highlight>
                  <a:srgbClr val="FFFFFF"/>
                </a:highlight>
                <a:latin typeface="Arial"/>
                <a:ea typeface="Arial"/>
                <a:cs typeface="Arial"/>
                <a:sym typeface="Arial"/>
              </a:rPr>
              <a:t>, l'association don du temps</a:t>
            </a:r>
            <a:r>
              <a:rPr lang="fr-FR" sz="1100" b="1" i="0" u="none" strike="noStrike" cap="none">
                <a:solidFill>
                  <a:srgbClr val="050505"/>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13"/>
              </a:rPr>
              <a:t>Younes Zouine</a:t>
            </a:r>
            <a:r>
              <a:rPr lang="fr-FR" sz="1100" b="1" i="0" u="none" strike="noStrike" cap="none">
                <a:solidFill>
                  <a:srgbClr val="050505"/>
                </a:solidFill>
                <a:highlight>
                  <a:srgbClr val="FFFFFF"/>
                </a:highlight>
                <a:latin typeface="Arial"/>
                <a:ea typeface="Arial"/>
                <a:cs typeface="Arial"/>
                <a:sym typeface="Arial"/>
              </a:rPr>
              <a:t>, Stade Laurentin Football, Saint-Laurent-du-Var</a:t>
            </a:r>
            <a:r>
              <a:rPr lang="fr-FR" sz="1100" b="1" i="0" u="none" strike="noStrike" cap="none">
                <a:solidFill>
                  <a:srgbClr val="050505"/>
                </a:solidFill>
                <a:highlight>
                  <a:srgbClr val="FFFFFF"/>
                </a:highlight>
                <a:uFill>
                  <a:noFill/>
                </a:uFill>
                <a:latin typeface="Arial"/>
                <a:ea typeface="Arial"/>
                <a:cs typeface="Arial"/>
                <a:sym typeface="Arial"/>
                <a:hlinkClick r:id="rId14">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14"/>
              </a:rPr>
              <a:t>#stadelaurentin</a:t>
            </a:r>
            <a:r>
              <a:rPr lang="fr-FR" sz="1100" b="1" i="0" u="none" strike="noStrike" cap="none">
                <a:solidFill>
                  <a:srgbClr val="050505"/>
                </a:solidFill>
                <a:highlight>
                  <a:srgbClr val="FFFFFF"/>
                </a:highlight>
                <a:latin typeface="Arial"/>
                <a:ea typeface="Arial"/>
                <a:cs typeface="Arial"/>
                <a:sym typeface="Arial"/>
              </a:rPr>
              <a:t>, Academie football Nice,</a:t>
            </a:r>
            <a:r>
              <a:rPr lang="fr-FR" sz="1100" b="1" i="0" u="none" strike="noStrike" cap="none">
                <a:solidFill>
                  <a:srgbClr val="050505"/>
                </a:solidFill>
                <a:highlight>
                  <a:srgbClr val="FFFFFF"/>
                </a:highlight>
                <a:uFill>
                  <a:noFill/>
                </a:uFill>
                <a:latin typeface="Arial"/>
                <a:ea typeface="Arial"/>
                <a:cs typeface="Arial"/>
                <a:sym typeface="Arial"/>
                <a:hlinkClick r:id="rId15">
                  <a:extLst>
                    <a:ext uri="{A12FA001-AC4F-418D-AE19-62706E023703}">
                      <ahyp:hlinkClr xmlns:ahyp="http://schemas.microsoft.com/office/drawing/2018/hyperlinkcolor" val="tx"/>
                    </a:ext>
                  </a:extLst>
                </a:hlinkClick>
              </a:rPr>
              <a:t> </a:t>
            </a:r>
            <a:r>
              <a:rPr lang="fr-FR" sz="1100" b="1" i="0" u="none" strike="noStrike" cap="none">
                <a:solidFill>
                  <a:schemeClr val="hlink"/>
                </a:solidFill>
                <a:highlight>
                  <a:srgbClr val="FFFFFF"/>
                </a:highlight>
                <a:uFill>
                  <a:noFill/>
                </a:uFill>
                <a:latin typeface="Arial"/>
                <a:ea typeface="Arial"/>
                <a:cs typeface="Arial"/>
                <a:sym typeface="Arial"/>
                <a:hlinkClick r:id="rId15"/>
              </a:rPr>
              <a:t>Mohamed Hamrouni</a:t>
            </a:r>
            <a:endParaRPr sz="1100" b="1" i="0" u="none" strike="noStrike" cap="none">
              <a:solidFill>
                <a:srgbClr val="050505"/>
              </a:solidFill>
              <a:highlight>
                <a:srgbClr val="FFFFFF"/>
              </a:highlight>
              <a:latin typeface="Arial"/>
              <a:ea typeface="Arial"/>
              <a:cs typeface="Arial"/>
              <a:sym typeface="Arial"/>
            </a:endParaRPr>
          </a:p>
        </p:txBody>
      </p:sp>
      <p:pic>
        <p:nvPicPr>
          <p:cNvPr id="246" name="Google Shape;246;g214b1ee8d15_0_458"/>
          <p:cNvPicPr preferRelativeResize="0"/>
          <p:nvPr/>
        </p:nvPicPr>
        <p:blipFill rotWithShape="1">
          <a:blip r:embed="rId16">
            <a:alphaModFix/>
          </a:blip>
          <a:srcRect/>
          <a:stretch/>
        </p:blipFill>
        <p:spPr>
          <a:xfrm>
            <a:off x="4830000" y="1027626"/>
            <a:ext cx="3482149" cy="1838950"/>
          </a:xfrm>
          <a:prstGeom prst="rect">
            <a:avLst/>
          </a:prstGeom>
          <a:noFill/>
          <a:ln>
            <a:noFill/>
          </a:ln>
        </p:spPr>
      </p:pic>
      <p:pic>
        <p:nvPicPr>
          <p:cNvPr id="247" name="Google Shape;247;g214b1ee8d15_0_458"/>
          <p:cNvPicPr preferRelativeResize="0"/>
          <p:nvPr/>
        </p:nvPicPr>
        <p:blipFill rotWithShape="1">
          <a:blip r:embed="rId17">
            <a:alphaModFix/>
          </a:blip>
          <a:srcRect t="-6319" b="6319"/>
          <a:stretch/>
        </p:blipFill>
        <p:spPr>
          <a:xfrm>
            <a:off x="132200" y="904500"/>
            <a:ext cx="2462275" cy="1838950"/>
          </a:xfrm>
          <a:prstGeom prst="rect">
            <a:avLst/>
          </a:prstGeom>
          <a:noFill/>
          <a:ln>
            <a:noFill/>
          </a:ln>
        </p:spPr>
      </p:pic>
      <p:pic>
        <p:nvPicPr>
          <p:cNvPr id="248" name="Google Shape;248;g214b1ee8d15_0_458"/>
          <p:cNvPicPr preferRelativeResize="0"/>
          <p:nvPr/>
        </p:nvPicPr>
        <p:blipFill rotWithShape="1">
          <a:blip r:embed="rId18">
            <a:alphaModFix/>
          </a:blip>
          <a:srcRect/>
          <a:stretch/>
        </p:blipFill>
        <p:spPr>
          <a:xfrm>
            <a:off x="10085850" y="1027612"/>
            <a:ext cx="1930874" cy="1723600"/>
          </a:xfrm>
          <a:prstGeom prst="rect">
            <a:avLst/>
          </a:prstGeom>
          <a:noFill/>
          <a:ln>
            <a:noFill/>
          </a:ln>
        </p:spPr>
      </p:pic>
      <p:pic>
        <p:nvPicPr>
          <p:cNvPr id="249" name="Google Shape;249;g214b1ee8d15_0_458"/>
          <p:cNvPicPr preferRelativeResize="0"/>
          <p:nvPr/>
        </p:nvPicPr>
        <p:blipFill rotWithShape="1">
          <a:blip r:embed="rId19">
            <a:alphaModFix/>
          </a:blip>
          <a:srcRect/>
          <a:stretch/>
        </p:blipFill>
        <p:spPr>
          <a:xfrm>
            <a:off x="2704075" y="1081350"/>
            <a:ext cx="2023875" cy="1735473"/>
          </a:xfrm>
          <a:prstGeom prst="rect">
            <a:avLst/>
          </a:prstGeom>
          <a:noFill/>
          <a:ln>
            <a:noFill/>
          </a:ln>
        </p:spPr>
      </p:pic>
      <p:pic>
        <p:nvPicPr>
          <p:cNvPr id="250" name="Google Shape;250;g214b1ee8d15_0_458"/>
          <p:cNvPicPr preferRelativeResize="0"/>
          <p:nvPr/>
        </p:nvPicPr>
        <p:blipFill rotWithShape="1">
          <a:blip r:embed="rId20">
            <a:alphaModFix/>
          </a:blip>
          <a:srcRect/>
          <a:stretch/>
        </p:blipFill>
        <p:spPr>
          <a:xfrm>
            <a:off x="8414625" y="1081350"/>
            <a:ext cx="1568749" cy="17235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4"/>
          <p:cNvSpPr txBox="1">
            <a:spLocks noGrp="1"/>
          </p:cNvSpPr>
          <p:nvPr>
            <p:ph type="body" idx="1"/>
          </p:nvPr>
        </p:nvSpPr>
        <p:spPr>
          <a:xfrm>
            <a:off x="2177150" y="3084275"/>
            <a:ext cx="9597600" cy="37737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SzPts val="1395"/>
              <a:buNone/>
            </a:pPr>
            <a:endParaRPr sz="1500" b="1"/>
          </a:p>
          <a:p>
            <a:pPr marL="0" lvl="0" indent="0" algn="ctr" rtl="0">
              <a:lnSpc>
                <a:spcPct val="70000"/>
              </a:lnSpc>
              <a:spcBef>
                <a:spcPts val="0"/>
              </a:spcBef>
              <a:spcAft>
                <a:spcPts val="0"/>
              </a:spcAft>
              <a:buSzPts val="1395"/>
              <a:buNone/>
            </a:pPr>
            <a:r>
              <a:rPr lang="fr-FR" sz="1800" b="1"/>
              <a:t>+de 150 enfants venus symboliquement solidairement décorer notre sapin de Noël de l'association Une Voie des Enfants : 14 juillet 2016 , en hommage à nos anges et pour nos enfants victimes de l'attentat, qui eux ne peuvent toujours pas aller sur notre si belle promenade des Anglais</a:t>
            </a:r>
            <a:endParaRPr sz="1800" b="1"/>
          </a:p>
          <a:p>
            <a:pPr marL="0" lvl="0" indent="0" algn="ctr" rtl="0">
              <a:lnSpc>
                <a:spcPct val="70000"/>
              </a:lnSpc>
              <a:spcBef>
                <a:spcPts val="0"/>
              </a:spcBef>
              <a:spcAft>
                <a:spcPts val="0"/>
              </a:spcAft>
              <a:buSzPts val="1395"/>
              <a:buNone/>
            </a:pPr>
            <a:r>
              <a:rPr lang="fr-FR" sz="1800" b="1"/>
              <a:t>Comme un souffle de résilience, cette magnifique séquence du sapin de noël décoré en live sur la promenade des anglais, sous un soleil étincelant, par des enfants niçois, venus en renfort des enfants victimes de l’attentat du 14/07, dont la très grande majorité ne parviennent plus à retourner sur la promenade. Des mots de soutien dessinés, des paroles empathiques réconfortantes, des cœurs envoyés… </a:t>
            </a:r>
            <a:endParaRPr sz="1800" b="1"/>
          </a:p>
          <a:p>
            <a:pPr marL="114300" lvl="0" indent="0" algn="ctr" rtl="0">
              <a:lnSpc>
                <a:spcPct val="70000"/>
              </a:lnSpc>
              <a:spcBef>
                <a:spcPts val="1000"/>
              </a:spcBef>
              <a:spcAft>
                <a:spcPts val="0"/>
              </a:spcAft>
              <a:buSzPts val="1395"/>
              <a:buNone/>
            </a:pPr>
            <a:r>
              <a:rPr lang="fr-FR" sz="1800" b="1"/>
              <a:t>Ils étaient estimés à 3000 le soir du drame, 840 sont toujours actuellement suivis. Combien ne le sont pas, lesquels en auraient pourtant besoin ? </a:t>
            </a:r>
            <a:endParaRPr sz="1800" b="1"/>
          </a:p>
          <a:p>
            <a:pPr marL="114300" lvl="0" indent="0" algn="ctr" rtl="0">
              <a:lnSpc>
                <a:spcPct val="70000"/>
              </a:lnSpc>
              <a:spcBef>
                <a:spcPts val="1000"/>
              </a:spcBef>
              <a:spcAft>
                <a:spcPts val="0"/>
              </a:spcAft>
              <a:buSzPts val="1395"/>
              <a:buNone/>
            </a:pPr>
            <a:r>
              <a:rPr lang="fr-FR" sz="1800" b="1"/>
              <a:t>Les enfants n’oublient pas parce qu’ils étaient petits. fausse idée reçue. Au contraire, ce qui n’est pas verbalisé, mais qui est enregistré, en matière de choc post traumatique, peut se réveiller fortement, même à très long terme, tout au long de la vie des enfants et des adultes qu’ils deviennent, et générer des troubles plus ou moins importants, s’ils ne sont pas traités. Mettre des mots sur les maux est si important! </a:t>
            </a:r>
            <a:endParaRPr sz="1800"/>
          </a:p>
        </p:txBody>
      </p:sp>
      <p:pic>
        <p:nvPicPr>
          <p:cNvPr id="256" name="Google Shape;256;p14" descr="Une image contenant très coloré, extérieur, bonbon, différent&#10;&#10;Description générée automatiquement"/>
          <p:cNvPicPr preferRelativeResize="0"/>
          <p:nvPr/>
        </p:nvPicPr>
        <p:blipFill rotWithShape="1">
          <a:blip r:embed="rId3">
            <a:alphaModFix/>
          </a:blip>
          <a:srcRect/>
          <a:stretch/>
        </p:blipFill>
        <p:spPr>
          <a:xfrm>
            <a:off x="405550" y="5038700"/>
            <a:ext cx="1481326" cy="1739249"/>
          </a:xfrm>
          <a:prstGeom prst="rect">
            <a:avLst/>
          </a:prstGeom>
          <a:noFill/>
          <a:ln>
            <a:noFill/>
          </a:ln>
        </p:spPr>
      </p:pic>
      <p:pic>
        <p:nvPicPr>
          <p:cNvPr id="257" name="Google Shape;257;p14" descr="Une image contenant personne, ciel, extérieur, posant&#10;&#10;Description générée automatiquement"/>
          <p:cNvPicPr preferRelativeResize="0"/>
          <p:nvPr/>
        </p:nvPicPr>
        <p:blipFill rotWithShape="1">
          <a:blip r:embed="rId4">
            <a:alphaModFix/>
          </a:blip>
          <a:srcRect/>
          <a:stretch/>
        </p:blipFill>
        <p:spPr>
          <a:xfrm>
            <a:off x="8581575" y="171525"/>
            <a:ext cx="3370750" cy="2683651"/>
          </a:xfrm>
          <a:prstGeom prst="rect">
            <a:avLst/>
          </a:prstGeom>
          <a:noFill/>
          <a:ln>
            <a:noFill/>
          </a:ln>
        </p:spPr>
      </p:pic>
      <p:pic>
        <p:nvPicPr>
          <p:cNvPr id="258" name="Google Shape;258;p14" descr="Une image contenant ciel, extérieur, personne, route&#10;&#10;Description générée automatiquement"/>
          <p:cNvPicPr preferRelativeResize="0"/>
          <p:nvPr/>
        </p:nvPicPr>
        <p:blipFill rotWithShape="1">
          <a:blip r:embed="rId5">
            <a:alphaModFix/>
          </a:blip>
          <a:srcRect/>
          <a:stretch/>
        </p:blipFill>
        <p:spPr>
          <a:xfrm>
            <a:off x="2953589" y="78500"/>
            <a:ext cx="5131336" cy="2621026"/>
          </a:xfrm>
          <a:prstGeom prst="rect">
            <a:avLst/>
          </a:prstGeom>
          <a:noFill/>
          <a:ln>
            <a:noFill/>
          </a:ln>
        </p:spPr>
      </p:pic>
      <p:pic>
        <p:nvPicPr>
          <p:cNvPr id="259" name="Google Shape;259;p14" descr="Une image contenant texte, ciel, extérieur, arbre&#10;&#10;Description générée automatiquement"/>
          <p:cNvPicPr preferRelativeResize="0"/>
          <p:nvPr/>
        </p:nvPicPr>
        <p:blipFill rotWithShape="1">
          <a:blip r:embed="rId6">
            <a:alphaModFix/>
          </a:blip>
          <a:srcRect/>
          <a:stretch/>
        </p:blipFill>
        <p:spPr>
          <a:xfrm>
            <a:off x="260400" y="2470450"/>
            <a:ext cx="1771599" cy="2412452"/>
          </a:xfrm>
          <a:prstGeom prst="rect">
            <a:avLst/>
          </a:prstGeom>
          <a:noFill/>
          <a:ln>
            <a:noFill/>
          </a:ln>
        </p:spPr>
      </p:pic>
      <p:pic>
        <p:nvPicPr>
          <p:cNvPr id="260" name="Google Shape;260;p14" descr="Une image contenant personne, extérieur, ciel, gens&#10;&#10;Description générée automatiquement"/>
          <p:cNvPicPr preferRelativeResize="0"/>
          <p:nvPr/>
        </p:nvPicPr>
        <p:blipFill rotWithShape="1">
          <a:blip r:embed="rId7">
            <a:alphaModFix/>
          </a:blip>
          <a:srcRect/>
          <a:stretch/>
        </p:blipFill>
        <p:spPr>
          <a:xfrm>
            <a:off x="260400" y="178850"/>
            <a:ext cx="2551750" cy="21357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214b1ee8d15_0_527" descr="Une image contenant texte, intérieur&#10;&#10;Description générée automatiquement"/>
          <p:cNvPicPr preferRelativeResize="0"/>
          <p:nvPr/>
        </p:nvPicPr>
        <p:blipFill rotWithShape="1">
          <a:blip r:embed="rId3">
            <a:alphaModFix/>
          </a:blip>
          <a:srcRect/>
          <a:stretch/>
        </p:blipFill>
        <p:spPr>
          <a:xfrm>
            <a:off x="4002850" y="4009575"/>
            <a:ext cx="3592024" cy="2848425"/>
          </a:xfrm>
          <a:prstGeom prst="rect">
            <a:avLst/>
          </a:prstGeom>
          <a:noFill/>
          <a:ln>
            <a:noFill/>
          </a:ln>
        </p:spPr>
      </p:pic>
      <p:sp>
        <p:nvSpPr>
          <p:cNvPr id="266" name="Google Shape;266;g214b1ee8d15_0_527"/>
          <p:cNvSpPr txBox="1"/>
          <p:nvPr/>
        </p:nvSpPr>
        <p:spPr>
          <a:xfrm>
            <a:off x="17975" y="1026725"/>
            <a:ext cx="12192000" cy="3093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fr-FR" sz="1100" b="1" i="0" u="none" strike="noStrike" cap="none">
                <a:solidFill>
                  <a:srgbClr val="000000"/>
                </a:solidFill>
                <a:latin typeface="Arial"/>
                <a:ea typeface="Arial"/>
                <a:cs typeface="Arial"/>
                <a:sym typeface="Arial"/>
              </a:rPr>
              <a:t>⚖️</a:t>
            </a:r>
            <a:r>
              <a:rPr lang="fr-FR" sz="1500" b="1" i="0" u="none" strike="noStrike" cap="none">
                <a:solidFill>
                  <a:srgbClr val="000000"/>
                </a:solidFill>
                <a:latin typeface="Arial"/>
                <a:ea typeface="Arial"/>
                <a:cs typeface="Arial"/>
                <a:sym typeface="Arial"/>
              </a:rPr>
              <a:t>Lendemain du Verdict du Procès avec notre association autour d'un goûter convivial, il était important pour moi, pour notre avocate Marie-pierre Lazard et pour les parents qui me l'ont demandé de regrouper les enfants pour leur expliquer le verdict du Procès.</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fr-FR" sz="1500" b="1" i="0" u="none" strike="noStrike" cap="none">
                <a:solidFill>
                  <a:srgbClr val="000000"/>
                </a:solidFill>
                <a:latin typeface="Arial"/>
                <a:ea typeface="Arial"/>
                <a:cs typeface="Arial"/>
                <a:sym typeface="Arial"/>
              </a:rPr>
              <a:t>✅ Parce que nos enfants n'ont pas cessé de nous questionner tout au long de ce Procès. </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fr-FR" sz="1500" b="1" i="0" u="none" strike="noStrike" cap="none">
                <a:solidFill>
                  <a:srgbClr val="000000"/>
                </a:solidFill>
                <a:latin typeface="Arial"/>
                <a:ea typeface="Arial"/>
                <a:cs typeface="Arial"/>
                <a:sym typeface="Arial"/>
              </a:rPr>
              <a:t>✅ Parce que nos enfants sont concernés par ce procès.</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fr-FR" sz="1500" b="1" i="0" u="none" strike="noStrike" cap="none">
                <a:solidFill>
                  <a:srgbClr val="000000"/>
                </a:solidFill>
                <a:latin typeface="Arial"/>
                <a:ea typeface="Arial"/>
                <a:cs typeface="Arial"/>
                <a:sym typeface="Arial"/>
              </a:rPr>
              <a:t>✅ Parce qu'ils l'ont investi à leur manière, certains ont témoigné directement, d'autres ont écrit leur témoignages qui a été lu par leurs parents ou par leurs avocats.</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fr-FR" sz="1500" b="1" i="0" u="none" strike="noStrike" cap="none">
                <a:solidFill>
                  <a:srgbClr val="000000"/>
                </a:solidFill>
                <a:latin typeface="Arial"/>
                <a:ea typeface="Arial"/>
                <a:cs typeface="Arial"/>
                <a:sym typeface="Arial"/>
              </a:rPr>
              <a:t>✅ Parce que les enfants ont le sens de la justice et qu'il était important de leur expliquer que la justice dans notre pays se fait.</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fr-FR" sz="1500" b="1" i="0" u="none" strike="noStrike" cap="none">
                <a:solidFill>
                  <a:srgbClr val="000000"/>
                </a:solidFill>
                <a:latin typeface="Arial"/>
                <a:ea typeface="Arial"/>
                <a:cs typeface="Arial"/>
                <a:sym typeface="Arial"/>
              </a:rPr>
              <a:t>✅ Parce qu'il est important d'expliquer aux enfants pour qu'ils comprennent. Leur expliquer les choses c'est aussi les sécuriser.</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fr-FR" sz="1500" b="1" i="0" u="none" strike="noStrike" cap="none">
                <a:solidFill>
                  <a:srgbClr val="000000"/>
                </a:solidFill>
                <a:latin typeface="Arial"/>
                <a:ea typeface="Arial"/>
                <a:cs typeface="Arial"/>
                <a:sym typeface="Arial"/>
              </a:rPr>
              <a:t>✅ Parce que ce verdict nous a apaisé nous les adultes, il était nécessaire d'expliquer aux enfants que le juge a puni les accusés à la hauteur de leur participation pour les rassurer et les apaiser également. </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fr-FR" sz="1500" b="1" i="0" u="none" strike="noStrike" cap="none">
                <a:solidFill>
                  <a:srgbClr val="000000"/>
                </a:solidFill>
                <a:latin typeface="Arial"/>
                <a:ea typeface="Arial"/>
                <a:cs typeface="Arial"/>
                <a:sym typeface="Arial"/>
              </a:rPr>
              <a:t>Merci aussi à maître Hanan Hmad d'être venue nous aider à répondre aux questions et participer à nos riches échanges avec les familles et les enfants.</a:t>
            </a:r>
            <a:endParaRPr sz="1800" b="1" i="0" u="none" strike="noStrike" cap="none">
              <a:solidFill>
                <a:srgbClr val="000000"/>
              </a:solidFill>
              <a:latin typeface="Arial"/>
              <a:ea typeface="Arial"/>
              <a:cs typeface="Arial"/>
              <a:sym typeface="Arial"/>
            </a:endParaRPr>
          </a:p>
        </p:txBody>
      </p:sp>
      <p:pic>
        <p:nvPicPr>
          <p:cNvPr id="267" name="Google Shape;267;g214b1ee8d15_0_527" descr="Une image contenant personne, groupe, intérieur, gens&#10;&#10;Description générée automatiquement"/>
          <p:cNvPicPr preferRelativeResize="0"/>
          <p:nvPr/>
        </p:nvPicPr>
        <p:blipFill rotWithShape="1">
          <a:blip r:embed="rId4">
            <a:alphaModFix/>
          </a:blip>
          <a:srcRect/>
          <a:stretch/>
        </p:blipFill>
        <p:spPr>
          <a:xfrm>
            <a:off x="10010375" y="4240400"/>
            <a:ext cx="2181625" cy="2538776"/>
          </a:xfrm>
          <a:prstGeom prst="rect">
            <a:avLst/>
          </a:prstGeom>
          <a:noFill/>
          <a:ln>
            <a:noFill/>
          </a:ln>
        </p:spPr>
      </p:pic>
      <p:pic>
        <p:nvPicPr>
          <p:cNvPr id="268" name="Google Shape;268;g214b1ee8d15_0_527" descr="Une image contenant personne, groupe, intérieur, gens&#10;&#10;Description générée automatiquement"/>
          <p:cNvPicPr preferRelativeResize="0"/>
          <p:nvPr/>
        </p:nvPicPr>
        <p:blipFill rotWithShape="1">
          <a:blip r:embed="rId5">
            <a:alphaModFix/>
          </a:blip>
          <a:srcRect/>
          <a:stretch/>
        </p:blipFill>
        <p:spPr>
          <a:xfrm>
            <a:off x="7659625" y="4435050"/>
            <a:ext cx="2286000" cy="2265300"/>
          </a:xfrm>
          <a:prstGeom prst="rect">
            <a:avLst/>
          </a:prstGeom>
          <a:noFill/>
          <a:ln>
            <a:noFill/>
          </a:ln>
        </p:spPr>
      </p:pic>
      <p:pic>
        <p:nvPicPr>
          <p:cNvPr id="269" name="Google Shape;269;g214b1ee8d15_0_527" descr="Une image contenant personne, groupe, foule&#10;&#10;Description générée automatiquement"/>
          <p:cNvPicPr preferRelativeResize="0"/>
          <p:nvPr/>
        </p:nvPicPr>
        <p:blipFill rotWithShape="1">
          <a:blip r:embed="rId6">
            <a:alphaModFix/>
          </a:blip>
          <a:srcRect/>
          <a:stretch/>
        </p:blipFill>
        <p:spPr>
          <a:xfrm>
            <a:off x="0" y="4319225"/>
            <a:ext cx="1933450" cy="2381126"/>
          </a:xfrm>
          <a:prstGeom prst="rect">
            <a:avLst/>
          </a:prstGeom>
          <a:noFill/>
          <a:ln>
            <a:noFill/>
          </a:ln>
        </p:spPr>
      </p:pic>
      <p:pic>
        <p:nvPicPr>
          <p:cNvPr id="270" name="Google Shape;270;g214b1ee8d15_0_527" descr="Une image contenant personne, plancher, intérieur, groupe&#10;&#10;Description générée automatiquement"/>
          <p:cNvPicPr preferRelativeResize="0"/>
          <p:nvPr/>
        </p:nvPicPr>
        <p:blipFill rotWithShape="1">
          <a:blip r:embed="rId7">
            <a:alphaModFix/>
          </a:blip>
          <a:srcRect/>
          <a:stretch/>
        </p:blipFill>
        <p:spPr>
          <a:xfrm>
            <a:off x="2004650" y="4319225"/>
            <a:ext cx="1933451" cy="2265301"/>
          </a:xfrm>
          <a:prstGeom prst="rect">
            <a:avLst/>
          </a:prstGeom>
          <a:noFill/>
          <a:ln>
            <a:noFill/>
          </a:ln>
        </p:spPr>
      </p:pic>
      <p:sp>
        <p:nvSpPr>
          <p:cNvPr id="271" name="Google Shape;271;g214b1ee8d15_0_527"/>
          <p:cNvSpPr txBox="1">
            <a:spLocks noGrp="1"/>
          </p:cNvSpPr>
          <p:nvPr>
            <p:ph type="title"/>
          </p:nvPr>
        </p:nvSpPr>
        <p:spPr>
          <a:xfrm>
            <a:off x="143075" y="82625"/>
            <a:ext cx="11941800" cy="745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20"/>
              <a:buNone/>
            </a:pPr>
            <a:r>
              <a:rPr lang="fr-FR" sz="3359" b="1"/>
              <a:t>14 décembre 2022</a:t>
            </a:r>
            <a:endParaRPr sz="3359" b="1"/>
          </a:p>
          <a:p>
            <a:pPr marL="0" lvl="0" indent="0" algn="ctr" rtl="0">
              <a:lnSpc>
                <a:spcPct val="90000"/>
              </a:lnSpc>
              <a:spcBef>
                <a:spcPts val="0"/>
              </a:spcBef>
              <a:spcAft>
                <a:spcPts val="0"/>
              </a:spcAft>
              <a:buSzPts val="1620"/>
              <a:buNone/>
            </a:pPr>
            <a:r>
              <a:rPr lang="fr-FR" sz="3160" b="1"/>
              <a:t>Moment dédié aux enfants pour leur expliquer le verdicte du procès</a:t>
            </a:r>
            <a:endParaRPr sz="316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14b1ee8d15_0_532"/>
          <p:cNvSpPr txBox="1">
            <a:spLocks noGrp="1"/>
          </p:cNvSpPr>
          <p:nvPr>
            <p:ph type="title"/>
          </p:nvPr>
        </p:nvSpPr>
        <p:spPr>
          <a:xfrm>
            <a:off x="838200" y="0"/>
            <a:ext cx="10515600" cy="1124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20"/>
              <a:buNone/>
            </a:pPr>
            <a:r>
              <a:rPr lang="fr-FR" sz="3559" b="1"/>
              <a:t>Semaine du 14 au 20 Novembre </a:t>
            </a:r>
            <a:endParaRPr sz="3559" b="1"/>
          </a:p>
          <a:p>
            <a:pPr marL="0" lvl="0" indent="0" algn="ctr" rtl="0">
              <a:lnSpc>
                <a:spcPct val="90000"/>
              </a:lnSpc>
              <a:spcBef>
                <a:spcPts val="0"/>
              </a:spcBef>
              <a:spcAft>
                <a:spcPts val="0"/>
              </a:spcAft>
              <a:buSzPts val="1620"/>
              <a:buNone/>
            </a:pPr>
            <a:r>
              <a:rPr lang="fr-FR" sz="3559" b="1"/>
              <a:t>Droits de l’enfant : DROIT A LA PAIX</a:t>
            </a:r>
            <a:endParaRPr sz="3559" b="1"/>
          </a:p>
        </p:txBody>
      </p:sp>
      <p:pic>
        <p:nvPicPr>
          <p:cNvPr id="277" name="Google Shape;277;g214b1ee8d15_0_532"/>
          <p:cNvPicPr preferRelativeResize="0"/>
          <p:nvPr/>
        </p:nvPicPr>
        <p:blipFill>
          <a:blip r:embed="rId3">
            <a:alphaModFix/>
          </a:blip>
          <a:stretch>
            <a:fillRect/>
          </a:stretch>
        </p:blipFill>
        <p:spPr>
          <a:xfrm>
            <a:off x="0" y="2259700"/>
            <a:ext cx="2840225" cy="2520050"/>
          </a:xfrm>
          <a:prstGeom prst="rect">
            <a:avLst/>
          </a:prstGeom>
          <a:noFill/>
          <a:ln>
            <a:noFill/>
          </a:ln>
        </p:spPr>
      </p:pic>
      <p:pic>
        <p:nvPicPr>
          <p:cNvPr id="278" name="Google Shape;278;g214b1ee8d15_0_532"/>
          <p:cNvPicPr preferRelativeResize="0"/>
          <p:nvPr/>
        </p:nvPicPr>
        <p:blipFill>
          <a:blip r:embed="rId4">
            <a:alphaModFix/>
          </a:blip>
          <a:stretch>
            <a:fillRect/>
          </a:stretch>
        </p:blipFill>
        <p:spPr>
          <a:xfrm>
            <a:off x="3659075" y="4705100"/>
            <a:ext cx="3380656" cy="2105201"/>
          </a:xfrm>
          <a:prstGeom prst="rect">
            <a:avLst/>
          </a:prstGeom>
          <a:noFill/>
          <a:ln>
            <a:noFill/>
          </a:ln>
        </p:spPr>
      </p:pic>
      <p:pic>
        <p:nvPicPr>
          <p:cNvPr id="279" name="Google Shape;279;g214b1ee8d15_0_532"/>
          <p:cNvPicPr preferRelativeResize="0"/>
          <p:nvPr/>
        </p:nvPicPr>
        <p:blipFill>
          <a:blip r:embed="rId5">
            <a:alphaModFix/>
          </a:blip>
          <a:stretch>
            <a:fillRect/>
          </a:stretch>
        </p:blipFill>
        <p:spPr>
          <a:xfrm>
            <a:off x="10196275" y="631700"/>
            <a:ext cx="1995725" cy="2666974"/>
          </a:xfrm>
          <a:prstGeom prst="rect">
            <a:avLst/>
          </a:prstGeom>
          <a:noFill/>
          <a:ln>
            <a:noFill/>
          </a:ln>
        </p:spPr>
      </p:pic>
      <p:pic>
        <p:nvPicPr>
          <p:cNvPr id="280" name="Google Shape;280;g214b1ee8d15_0_532"/>
          <p:cNvPicPr preferRelativeResize="0"/>
          <p:nvPr/>
        </p:nvPicPr>
        <p:blipFill>
          <a:blip r:embed="rId6">
            <a:alphaModFix/>
          </a:blip>
          <a:stretch>
            <a:fillRect/>
          </a:stretch>
        </p:blipFill>
        <p:spPr>
          <a:xfrm>
            <a:off x="0" y="4705104"/>
            <a:ext cx="3576950" cy="2105194"/>
          </a:xfrm>
          <a:prstGeom prst="rect">
            <a:avLst/>
          </a:prstGeom>
          <a:noFill/>
          <a:ln>
            <a:noFill/>
          </a:ln>
        </p:spPr>
      </p:pic>
      <p:pic>
        <p:nvPicPr>
          <p:cNvPr id="281" name="Google Shape;281;g214b1ee8d15_0_532"/>
          <p:cNvPicPr preferRelativeResize="0"/>
          <p:nvPr/>
        </p:nvPicPr>
        <p:blipFill>
          <a:blip r:embed="rId7">
            <a:alphaModFix/>
          </a:blip>
          <a:stretch>
            <a:fillRect/>
          </a:stretch>
        </p:blipFill>
        <p:spPr>
          <a:xfrm>
            <a:off x="0" y="-8774"/>
            <a:ext cx="2268475" cy="2268475"/>
          </a:xfrm>
          <a:prstGeom prst="rect">
            <a:avLst/>
          </a:prstGeom>
          <a:noFill/>
          <a:ln>
            <a:noFill/>
          </a:ln>
        </p:spPr>
      </p:pic>
      <p:pic>
        <p:nvPicPr>
          <p:cNvPr id="282" name="Google Shape;282;g214b1ee8d15_0_532"/>
          <p:cNvPicPr preferRelativeResize="0"/>
          <p:nvPr/>
        </p:nvPicPr>
        <p:blipFill>
          <a:blip r:embed="rId8">
            <a:alphaModFix/>
          </a:blip>
          <a:stretch>
            <a:fillRect/>
          </a:stretch>
        </p:blipFill>
        <p:spPr>
          <a:xfrm>
            <a:off x="9793350" y="3501575"/>
            <a:ext cx="2296050" cy="3308725"/>
          </a:xfrm>
          <a:prstGeom prst="rect">
            <a:avLst/>
          </a:prstGeom>
          <a:noFill/>
          <a:ln>
            <a:noFill/>
          </a:ln>
        </p:spPr>
      </p:pic>
      <p:pic>
        <p:nvPicPr>
          <p:cNvPr id="283" name="Google Shape;283;g214b1ee8d15_0_532"/>
          <p:cNvPicPr preferRelativeResize="0"/>
          <p:nvPr/>
        </p:nvPicPr>
        <p:blipFill>
          <a:blip r:embed="rId9">
            <a:alphaModFix/>
          </a:blip>
          <a:stretch>
            <a:fillRect/>
          </a:stretch>
        </p:blipFill>
        <p:spPr>
          <a:xfrm>
            <a:off x="7121850" y="4705100"/>
            <a:ext cx="2532550" cy="2105200"/>
          </a:xfrm>
          <a:prstGeom prst="rect">
            <a:avLst/>
          </a:prstGeom>
          <a:noFill/>
          <a:ln>
            <a:noFill/>
          </a:ln>
        </p:spPr>
      </p:pic>
      <p:sp>
        <p:nvSpPr>
          <p:cNvPr id="284" name="Google Shape;284;g214b1ee8d15_0_532"/>
          <p:cNvSpPr txBox="1"/>
          <p:nvPr/>
        </p:nvSpPr>
        <p:spPr>
          <a:xfrm>
            <a:off x="2958025" y="1272450"/>
            <a:ext cx="6835500" cy="535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800">
                <a:latin typeface="Calibri"/>
                <a:ea typeface="Calibri"/>
                <a:cs typeface="Calibri"/>
                <a:sym typeface="Calibri"/>
              </a:rPr>
              <a:t>L</a:t>
            </a:r>
            <a:r>
              <a:rPr lang="fr-FR" sz="1800" b="1">
                <a:latin typeface="Calibri"/>
                <a:ea typeface="Calibri"/>
                <a:cs typeface="Calibri"/>
                <a:sym typeface="Calibri"/>
              </a:rPr>
              <a:t>’association est intervenue tout au long de cette semaine dédiée par la ville de Nice, aux droits des enfants avec cette thématique essentielle cette année du “droit à la paix” qui a tellement de sens pour nous.</a:t>
            </a:r>
            <a:endParaRPr sz="1800" b="1">
              <a:latin typeface="Calibri"/>
              <a:ea typeface="Calibri"/>
              <a:cs typeface="Calibri"/>
              <a:sym typeface="Calibri"/>
            </a:endParaRPr>
          </a:p>
          <a:p>
            <a:pPr marL="0" lvl="0" indent="0" algn="ctr" rtl="0">
              <a:lnSpc>
                <a:spcPct val="115000"/>
              </a:lnSpc>
              <a:spcBef>
                <a:spcPts val="1200"/>
              </a:spcBef>
              <a:spcAft>
                <a:spcPts val="0"/>
              </a:spcAft>
              <a:buClr>
                <a:schemeClr val="dk1"/>
              </a:buClr>
              <a:buSzPts val="1100"/>
              <a:buFont typeface="Arial"/>
              <a:buNone/>
            </a:pPr>
            <a:r>
              <a:rPr lang="fr-FR" sz="1800" b="1">
                <a:latin typeface="Calibri"/>
                <a:ea typeface="Calibri"/>
                <a:cs typeface="Calibri"/>
                <a:sym typeface="Calibri"/>
              </a:rPr>
              <a:t>Des enfants heureux, des parents informés grâce à des experts engagés, sur le droit des enfants à la paix</a:t>
            </a:r>
            <a:endParaRPr sz="1800" b="1">
              <a:latin typeface="Calibri"/>
              <a:ea typeface="Calibri"/>
              <a:cs typeface="Calibri"/>
              <a:sym typeface="Calibri"/>
            </a:endParaRPr>
          </a:p>
          <a:p>
            <a:pPr marL="0" lvl="0" indent="0" algn="ctr" rtl="0">
              <a:lnSpc>
                <a:spcPct val="115000"/>
              </a:lnSpc>
              <a:spcBef>
                <a:spcPts val="1200"/>
              </a:spcBef>
              <a:spcAft>
                <a:spcPts val="0"/>
              </a:spcAft>
              <a:buClr>
                <a:schemeClr val="dk1"/>
              </a:buClr>
              <a:buSzPts val="1100"/>
              <a:buFont typeface="Arial"/>
              <a:buNone/>
            </a:pPr>
            <a:r>
              <a:rPr lang="fr-FR" sz="1800" b="1">
                <a:latin typeface="Calibri"/>
                <a:ea typeface="Calibri"/>
                <a:cs typeface="Calibri"/>
                <a:sym typeface="Calibri"/>
              </a:rPr>
              <a:t>Et enfin heureuse d’avoir pu intervenir en tant que présidents de l’association des enfants victimes de l’attentat sur la table ronde qui a clôturé cette semaine autour de cette question essentielle de “comment parler de la guerre au enfants”</a:t>
            </a:r>
            <a:endParaRPr sz="1800" b="1">
              <a:latin typeface="Calibri"/>
              <a:ea typeface="Calibri"/>
              <a:cs typeface="Calibri"/>
              <a:sym typeface="Calibri"/>
            </a:endParaRPr>
          </a:p>
          <a:p>
            <a:pPr marL="0" lvl="0" indent="0" algn="ctr" rtl="0">
              <a:spcBef>
                <a:spcPts val="0"/>
              </a:spcBef>
              <a:spcAft>
                <a:spcPts val="0"/>
              </a:spcAft>
              <a:buNone/>
            </a:pPr>
            <a:endParaRPr sz="1600" b="1">
              <a:latin typeface="Calibri"/>
              <a:ea typeface="Calibri"/>
              <a:cs typeface="Calibri"/>
              <a:sym typeface="Calibri"/>
            </a:endParaRPr>
          </a:p>
          <a:p>
            <a:pPr marL="0" lvl="0" indent="0" algn="ctr" rtl="0">
              <a:spcBef>
                <a:spcPts val="0"/>
              </a:spcBef>
              <a:spcAft>
                <a:spcPts val="0"/>
              </a:spcAft>
              <a:buNone/>
            </a:pPr>
            <a:endParaRPr sz="1500" b="1">
              <a:latin typeface="Calibri"/>
              <a:ea typeface="Calibri"/>
              <a:cs typeface="Calibri"/>
              <a:sym typeface="Calibri"/>
            </a:endParaRPr>
          </a:p>
          <a:p>
            <a:pPr marL="0" lvl="0" indent="0" algn="ctr" rtl="0">
              <a:spcBef>
                <a:spcPts val="0"/>
              </a:spcBef>
              <a:spcAft>
                <a:spcPts val="0"/>
              </a:spcAft>
              <a:buNone/>
            </a:pPr>
            <a:endParaRPr sz="1500" b="1">
              <a:latin typeface="Calibri"/>
              <a:ea typeface="Calibri"/>
              <a:cs typeface="Calibri"/>
              <a:sym typeface="Calibri"/>
            </a:endParaRPr>
          </a:p>
          <a:p>
            <a:pPr marL="0" lvl="0" indent="0" algn="ctr" rtl="0">
              <a:spcBef>
                <a:spcPts val="0"/>
              </a:spcBef>
              <a:spcAft>
                <a:spcPts val="0"/>
              </a:spcAft>
              <a:buNone/>
            </a:pPr>
            <a:endParaRPr sz="1500" b="1">
              <a:latin typeface="Calibri"/>
              <a:ea typeface="Calibri"/>
              <a:cs typeface="Calibri"/>
              <a:sym typeface="Calibri"/>
            </a:endParaRPr>
          </a:p>
          <a:p>
            <a:pPr marL="0" lvl="0" indent="0" algn="ctr" rtl="0">
              <a:spcBef>
                <a:spcPts val="0"/>
              </a:spcBef>
              <a:spcAft>
                <a:spcPts val="0"/>
              </a:spcAft>
              <a:buNone/>
            </a:pPr>
            <a:endParaRPr sz="1500" b="1">
              <a:latin typeface="Calibri"/>
              <a:ea typeface="Calibri"/>
              <a:cs typeface="Calibri"/>
              <a:sym typeface="Calibri"/>
            </a:endParaRPr>
          </a:p>
          <a:p>
            <a:pPr marL="0" lvl="0" indent="0" algn="ctr" rtl="0">
              <a:spcBef>
                <a:spcPts val="0"/>
              </a:spcBef>
              <a:spcAft>
                <a:spcPts val="0"/>
              </a:spcAft>
              <a:buNone/>
            </a:pPr>
            <a:endParaRPr sz="1500" b="1">
              <a:latin typeface="Calibri"/>
              <a:ea typeface="Calibri"/>
              <a:cs typeface="Calibri"/>
              <a:sym typeface="Calibri"/>
            </a:endParaRPr>
          </a:p>
          <a:p>
            <a:pPr marL="0" lvl="0" indent="0" algn="ctr" rtl="0">
              <a:spcBef>
                <a:spcPts val="0"/>
              </a:spcBef>
              <a:spcAft>
                <a:spcPts val="0"/>
              </a:spcAft>
              <a:buNone/>
            </a:pPr>
            <a:endParaRPr sz="1500" b="1">
              <a:latin typeface="Calibri"/>
              <a:ea typeface="Calibri"/>
              <a:cs typeface="Calibri"/>
              <a:sym typeface="Calibri"/>
            </a:endParaRPr>
          </a:p>
          <a:p>
            <a:pPr marL="0" lvl="0" indent="0" algn="ctr" rtl="0">
              <a:spcBef>
                <a:spcPts val="0"/>
              </a:spcBef>
              <a:spcAft>
                <a:spcPts val="0"/>
              </a:spcAft>
              <a:buNone/>
            </a:pPr>
            <a:r>
              <a:rPr lang="fr-FR">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88"/>
        <p:cNvGrpSpPr/>
        <p:nvPr/>
      </p:nvGrpSpPr>
      <p:grpSpPr>
        <a:xfrm>
          <a:off x="0" y="0"/>
          <a:ext cx="0" cy="0"/>
          <a:chOff x="0" y="0"/>
          <a:chExt cx="0" cy="0"/>
        </a:xfrm>
      </p:grpSpPr>
      <p:sp>
        <p:nvSpPr>
          <p:cNvPr id="89" name="Google Shape;89;g21736b0df31_1_0"/>
          <p:cNvSpPr txBox="1"/>
          <p:nvPr/>
        </p:nvSpPr>
        <p:spPr>
          <a:xfrm>
            <a:off x="677525" y="0"/>
            <a:ext cx="107910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fr-FR" sz="3000" b="1" i="0" u="none" strike="noStrike" cap="none">
                <a:solidFill>
                  <a:srgbClr val="000000"/>
                </a:solidFill>
                <a:latin typeface="Calibri"/>
                <a:ea typeface="Calibri"/>
                <a:cs typeface="Calibri"/>
                <a:sym typeface="Calibri"/>
              </a:rPr>
              <a:t>UNE VOIE DES ENFANTS: 14 JUILLET 2016</a:t>
            </a:r>
            <a:endParaRPr sz="3000" b="1" i="0" u="none" strike="noStrike" cap="none">
              <a:solidFill>
                <a:srgbClr val="000000"/>
              </a:solidFill>
              <a:latin typeface="Calibri"/>
              <a:ea typeface="Calibri"/>
              <a:cs typeface="Calibri"/>
              <a:sym typeface="Calibri"/>
            </a:endParaRPr>
          </a:p>
        </p:txBody>
      </p:sp>
      <p:sp>
        <p:nvSpPr>
          <p:cNvPr id="90" name="Google Shape;90;g21736b0df31_1_0"/>
          <p:cNvSpPr txBox="1"/>
          <p:nvPr/>
        </p:nvSpPr>
        <p:spPr>
          <a:xfrm>
            <a:off x="165250" y="910900"/>
            <a:ext cx="11881800" cy="63387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700"/>
              <a:buFont typeface="Arial"/>
              <a:buNone/>
            </a:pPr>
            <a:r>
              <a:rPr lang="fr-FR" sz="1700" b="1">
                <a:solidFill>
                  <a:schemeClr val="dk1"/>
                </a:solidFill>
              </a:rPr>
              <a:t>Cher </a:t>
            </a:r>
            <a:r>
              <a:rPr lang="fr-FR" sz="1700" b="1" i="0" u="none" strike="noStrike" cap="none">
                <a:solidFill>
                  <a:schemeClr val="dk1"/>
                </a:solidFill>
                <a:latin typeface="Arial"/>
                <a:ea typeface="Arial"/>
                <a:cs typeface="Arial"/>
                <a:sym typeface="Arial"/>
              </a:rPr>
              <a:t>M</a:t>
            </a:r>
            <a:r>
              <a:rPr lang="fr-FR" sz="1700" b="1">
                <a:solidFill>
                  <a:schemeClr val="dk1"/>
                </a:solidFill>
              </a:rPr>
              <a:t>onsieur</a:t>
            </a:r>
            <a:r>
              <a:rPr lang="fr-FR" sz="1700" b="1" i="0" u="none" strike="noStrike" cap="none">
                <a:solidFill>
                  <a:schemeClr val="dk1"/>
                </a:solidFill>
                <a:latin typeface="Arial"/>
                <a:ea typeface="Arial"/>
                <a:cs typeface="Arial"/>
                <a:sym typeface="Arial"/>
              </a:rPr>
              <a:t> </a:t>
            </a:r>
            <a:r>
              <a:rPr lang="fr-FR" sz="1700" b="1">
                <a:solidFill>
                  <a:schemeClr val="dk1"/>
                </a:solidFill>
              </a:rPr>
              <a:t>le Président</a:t>
            </a:r>
            <a:r>
              <a:rPr lang="fr-FR" sz="1700" b="1" i="0" u="none" strike="noStrike" cap="none">
                <a:solidFill>
                  <a:schemeClr val="dk1"/>
                </a:solidFill>
                <a:latin typeface="Arial"/>
                <a:ea typeface="Arial"/>
                <a:cs typeface="Arial"/>
                <a:sym typeface="Arial"/>
              </a:rPr>
              <a:t> de la République, cher M</a:t>
            </a:r>
            <a:r>
              <a:rPr lang="fr-FR" sz="1700" b="1">
                <a:solidFill>
                  <a:schemeClr val="dk1"/>
                </a:solidFill>
              </a:rPr>
              <a:t>onsieur</a:t>
            </a:r>
            <a:r>
              <a:rPr lang="fr-FR" sz="1700" b="1" i="0" u="none" strike="noStrike" cap="none">
                <a:solidFill>
                  <a:schemeClr val="dk1"/>
                </a:solidFill>
                <a:latin typeface="Arial"/>
                <a:ea typeface="Arial"/>
                <a:cs typeface="Arial"/>
                <a:sym typeface="Arial"/>
              </a:rPr>
              <a:t> Emmanuel Macron, notre association </a:t>
            </a:r>
            <a:r>
              <a:rPr lang="fr-FR" sz="1700" b="1">
                <a:solidFill>
                  <a:schemeClr val="dk1"/>
                </a:solidFill>
              </a:rPr>
              <a:t>fut</a:t>
            </a:r>
            <a:r>
              <a:rPr lang="fr-FR" sz="1700" b="1" i="0" u="none" strike="noStrike" cap="none">
                <a:solidFill>
                  <a:schemeClr val="dk1"/>
                </a:solidFill>
                <a:latin typeface="Arial"/>
                <a:ea typeface="Arial"/>
                <a:cs typeface="Arial"/>
                <a:sym typeface="Arial"/>
              </a:rPr>
              <a:t> créée en mars 2022, il a fallu le temps du constat, du recul nécessaire et de l'aptitude à faire.</a:t>
            </a:r>
            <a:endParaRPr sz="1700" b="1" i="0" u="none" strike="noStrike" cap="none">
              <a:solidFill>
                <a:schemeClr val="dk1"/>
              </a:solidFill>
              <a:latin typeface="Arial"/>
              <a:ea typeface="Arial"/>
              <a:cs typeface="Arial"/>
              <a:sym typeface="Arial"/>
            </a:endParaRPr>
          </a:p>
          <a:p>
            <a:pPr marL="0" marR="0" lvl="0" indent="0" algn="just" rtl="0">
              <a:lnSpc>
                <a:spcPct val="115000"/>
              </a:lnSpc>
              <a:spcBef>
                <a:spcPts val="1200"/>
              </a:spcBef>
              <a:spcAft>
                <a:spcPts val="0"/>
              </a:spcAft>
              <a:buClr>
                <a:srgbClr val="000000"/>
              </a:buClr>
              <a:buSzPts val="1700"/>
              <a:buFont typeface="Arial"/>
              <a:buNone/>
            </a:pPr>
            <a:r>
              <a:rPr lang="fr-FR" sz="1700" b="1">
                <a:solidFill>
                  <a:schemeClr val="dk1"/>
                </a:solidFill>
              </a:rPr>
              <a:t>Merci, car</a:t>
            </a:r>
            <a:r>
              <a:rPr lang="fr-FR" sz="1700" b="1" i="0" u="none" strike="noStrike" cap="none">
                <a:solidFill>
                  <a:schemeClr val="dk1"/>
                </a:solidFill>
              </a:rPr>
              <a:t> </a:t>
            </a:r>
            <a:r>
              <a:rPr lang="fr-FR" sz="1700" b="1">
                <a:solidFill>
                  <a:schemeClr val="dk1"/>
                </a:solidFill>
              </a:rPr>
              <a:t>pour tout vous dire, c’est à l’occasion de votre invitation du 11 Mars dernier, à Versailles, que m’est apparue cette volonté, cette force, de créer notre association, destinée à part entière aux enfants victimes et leurs familles.</a:t>
            </a:r>
            <a:endParaRPr sz="1700" b="1" i="0" u="none" strike="noStrike" cap="none">
              <a:solidFill>
                <a:schemeClr val="dk1"/>
              </a:solidFill>
            </a:endParaRPr>
          </a:p>
          <a:p>
            <a:pPr marL="0" marR="0" lvl="0" indent="0" algn="just" rtl="0">
              <a:lnSpc>
                <a:spcPct val="115000"/>
              </a:lnSpc>
              <a:spcBef>
                <a:spcPts val="1200"/>
              </a:spcBef>
              <a:spcAft>
                <a:spcPts val="0"/>
              </a:spcAft>
              <a:buClr>
                <a:srgbClr val="000000"/>
              </a:buClr>
              <a:buSzPts val="1700"/>
              <a:buFont typeface="Arial"/>
              <a:buNone/>
            </a:pPr>
            <a:r>
              <a:rPr lang="fr-FR" sz="1700" b="1">
                <a:solidFill>
                  <a:schemeClr val="dk1"/>
                </a:solidFill>
              </a:rPr>
              <a:t>Votre</a:t>
            </a:r>
            <a:r>
              <a:rPr lang="fr-FR" sz="1700" b="1" i="0" u="none" strike="noStrike" cap="none">
                <a:solidFill>
                  <a:schemeClr val="dk1"/>
                </a:solidFill>
                <a:latin typeface="Arial"/>
                <a:ea typeface="Arial"/>
                <a:cs typeface="Arial"/>
                <a:sym typeface="Arial"/>
              </a:rPr>
              <a:t> discours</a:t>
            </a:r>
            <a:r>
              <a:rPr lang="fr-FR" sz="1700" b="1">
                <a:solidFill>
                  <a:schemeClr val="dk1"/>
                </a:solidFill>
              </a:rPr>
              <a:t>, votre énergie, votre combativité et votre engagement dans ce lieu, ce jour-là m'ont permis de comprendre en tant que victime et en tant que maman d’une enfant victime, que c’est possible, que nous avions votre soutien, que cela a du sens et qu’il ne faut rien lâcher.</a:t>
            </a:r>
            <a:endParaRPr sz="1700" b="1" i="0" u="none" strike="noStrike" cap="none">
              <a:solidFill>
                <a:schemeClr val="dk1"/>
              </a:solidFill>
              <a:latin typeface="Arial"/>
              <a:ea typeface="Arial"/>
              <a:cs typeface="Arial"/>
              <a:sym typeface="Arial"/>
            </a:endParaRPr>
          </a:p>
          <a:p>
            <a:pPr marL="0" marR="0" lvl="0" indent="0" algn="just" rtl="0">
              <a:lnSpc>
                <a:spcPct val="115000"/>
              </a:lnSpc>
              <a:spcBef>
                <a:spcPts val="1200"/>
              </a:spcBef>
              <a:spcAft>
                <a:spcPts val="0"/>
              </a:spcAft>
              <a:buClr>
                <a:schemeClr val="dk1"/>
              </a:buClr>
              <a:buSzPts val="1100"/>
              <a:buFont typeface="Arial"/>
              <a:buNone/>
            </a:pPr>
            <a:r>
              <a:rPr lang="fr-FR" sz="1700" b="1" i="0" u="none" strike="noStrike" cap="none">
                <a:solidFill>
                  <a:schemeClr val="dk1"/>
                </a:solidFill>
                <a:latin typeface="Arial"/>
                <a:ea typeface="Arial"/>
                <a:cs typeface="Arial"/>
                <a:sym typeface="Arial"/>
              </a:rPr>
              <a:t>Ce terrible soir</a:t>
            </a:r>
            <a:r>
              <a:rPr lang="fr-FR" sz="1700" b="1">
                <a:solidFill>
                  <a:schemeClr val="dk1"/>
                </a:solidFill>
              </a:rPr>
              <a:t>, </a:t>
            </a:r>
            <a:r>
              <a:rPr lang="fr-FR" sz="1700" b="1" i="0" u="none" strike="noStrike" cap="none">
                <a:solidFill>
                  <a:schemeClr val="dk1"/>
                </a:solidFill>
                <a:latin typeface="Arial"/>
                <a:ea typeface="Arial"/>
                <a:cs typeface="Arial"/>
                <a:sym typeface="Arial"/>
              </a:rPr>
              <a:t>nos enfants ont vécu, ce que personne, ni vous, ni nous, ni les professionnels, quels que soient leurs</a:t>
            </a:r>
            <a:r>
              <a:rPr lang="fr-FR" sz="1700" b="1">
                <a:solidFill>
                  <a:schemeClr val="dk1"/>
                </a:solidFill>
              </a:rPr>
              <a:t> </a:t>
            </a:r>
            <a:r>
              <a:rPr lang="fr-FR" sz="1700" b="1" i="0" u="none" strike="noStrike" cap="none">
                <a:solidFill>
                  <a:schemeClr val="dk1"/>
                </a:solidFill>
                <a:latin typeface="Arial"/>
                <a:ea typeface="Arial"/>
                <a:cs typeface="Arial"/>
                <a:sym typeface="Arial"/>
              </a:rPr>
              <a:t>domaines, sommes préparés à vivre ou à affronter. </a:t>
            </a:r>
            <a:endParaRPr sz="1700" b="1" i="0" u="none" strike="noStrike" cap="none">
              <a:solidFill>
                <a:schemeClr val="dk1"/>
              </a:solidFill>
              <a:latin typeface="Arial"/>
              <a:ea typeface="Arial"/>
              <a:cs typeface="Arial"/>
              <a:sym typeface="Arial"/>
            </a:endParaRPr>
          </a:p>
          <a:p>
            <a:pPr marL="0" marR="0" lvl="0" indent="0" algn="just" rtl="0">
              <a:lnSpc>
                <a:spcPct val="115000"/>
              </a:lnSpc>
              <a:spcBef>
                <a:spcPts val="1200"/>
              </a:spcBef>
              <a:spcAft>
                <a:spcPts val="0"/>
              </a:spcAft>
              <a:buClr>
                <a:schemeClr val="dk1"/>
              </a:buClr>
              <a:buSzPts val="1100"/>
              <a:buFont typeface="Arial"/>
              <a:buNone/>
            </a:pPr>
            <a:r>
              <a:rPr lang="fr-FR" sz="1700" b="1" i="0" u="none" strike="noStrike" cap="none">
                <a:solidFill>
                  <a:schemeClr val="dk1"/>
                </a:solidFill>
                <a:latin typeface="Arial"/>
                <a:ea typeface="Arial"/>
                <a:cs typeface="Arial"/>
                <a:sym typeface="Arial"/>
              </a:rPr>
              <a:t>Ils ont vécu cette réalité effroyable dont les conséquences du psycho traumatisme constituent de</a:t>
            </a:r>
            <a:r>
              <a:rPr lang="fr-FR" sz="1700" b="1">
                <a:solidFill>
                  <a:schemeClr val="dk1"/>
                </a:solidFill>
              </a:rPr>
              <a:t> </a:t>
            </a:r>
            <a:r>
              <a:rPr lang="fr-FR" sz="1700" b="1" i="0" u="none" strike="noStrike" cap="none">
                <a:solidFill>
                  <a:schemeClr val="dk1"/>
                </a:solidFill>
                <a:latin typeface="Arial"/>
                <a:ea typeface="Arial"/>
                <a:cs typeface="Arial"/>
                <a:sym typeface="Arial"/>
              </a:rPr>
              <a:t>véritables fractures existentielles, qui bouleversent leur organisation psychique et qui créent des séquelles dans tous les domaines de la vie quotidienne, qui </a:t>
            </a:r>
            <a:r>
              <a:rPr lang="fr-FR" sz="1700" b="1">
                <a:solidFill>
                  <a:schemeClr val="dk1"/>
                </a:solidFill>
              </a:rPr>
              <a:t>handicapent</a:t>
            </a:r>
            <a:r>
              <a:rPr lang="fr-FR" sz="1700" b="1" i="0" u="none" strike="noStrike" cap="none">
                <a:solidFill>
                  <a:schemeClr val="dk1"/>
                </a:solidFill>
                <a:latin typeface="Arial"/>
                <a:ea typeface="Arial"/>
                <a:cs typeface="Arial"/>
                <a:sym typeface="Arial"/>
              </a:rPr>
              <a:t> lourdement leurs vies .</a:t>
            </a:r>
            <a:endParaRPr sz="1700" b="1" i="0" u="none" strike="noStrike" cap="none">
              <a:solidFill>
                <a:schemeClr val="dk1"/>
              </a:solidFill>
              <a:latin typeface="Arial"/>
              <a:ea typeface="Arial"/>
              <a:cs typeface="Arial"/>
              <a:sym typeface="Arial"/>
            </a:endParaRPr>
          </a:p>
          <a:p>
            <a:pPr marL="0" marR="0" lvl="0" indent="0" algn="just" rtl="0">
              <a:lnSpc>
                <a:spcPct val="115000"/>
              </a:lnSpc>
              <a:spcBef>
                <a:spcPts val="1200"/>
              </a:spcBef>
              <a:spcAft>
                <a:spcPts val="0"/>
              </a:spcAft>
              <a:buClr>
                <a:srgbClr val="000000"/>
              </a:buClr>
              <a:buSzPts val="1700"/>
              <a:buFont typeface="Arial"/>
              <a:buNone/>
            </a:pPr>
            <a:r>
              <a:rPr lang="fr-FR" sz="1700" b="1" i="0" u="none" strike="noStrike" cap="none">
                <a:solidFill>
                  <a:schemeClr val="dk1"/>
                </a:solidFill>
                <a:latin typeface="Arial"/>
                <a:ea typeface="Arial"/>
                <a:cs typeface="Arial"/>
                <a:sym typeface="Arial"/>
              </a:rPr>
              <a:t>Nous devons aider nos enfants, </a:t>
            </a:r>
            <a:r>
              <a:rPr lang="fr-FR" sz="1700" b="1">
                <a:solidFill>
                  <a:schemeClr val="dk1"/>
                </a:solidFill>
              </a:rPr>
              <a:t>nous devons tout mettre en œuvre afin de leur permettre de se reconstruire et qu’ils puissent un jour réussir à vivre et non survivre.</a:t>
            </a:r>
            <a:endParaRPr sz="1700" b="1">
              <a:solidFill>
                <a:schemeClr val="dk1"/>
              </a:solidFill>
            </a:endParaRPr>
          </a:p>
          <a:p>
            <a:pPr marL="0" marR="0" lvl="0" indent="0" algn="just" rtl="0">
              <a:lnSpc>
                <a:spcPct val="115000"/>
              </a:lnSpc>
              <a:spcBef>
                <a:spcPts val="1200"/>
              </a:spcBef>
              <a:spcAft>
                <a:spcPts val="0"/>
              </a:spcAft>
              <a:buClr>
                <a:srgbClr val="000000"/>
              </a:buClr>
              <a:buSzPts val="1700"/>
              <a:buFont typeface="Arial"/>
              <a:buNone/>
            </a:pPr>
            <a:r>
              <a:rPr lang="fr-FR" sz="1700" b="1">
                <a:solidFill>
                  <a:schemeClr val="dk1"/>
                </a:solidFill>
              </a:rPr>
              <a:t>Voilà l’objectif de notre association “Une Voie des Enfants: 14 juillet 2016”</a:t>
            </a:r>
            <a:endParaRPr sz="1700" b="1">
              <a:solidFill>
                <a:schemeClr val="dk1"/>
              </a:solidFill>
            </a:endParaRPr>
          </a:p>
          <a:p>
            <a:pPr marL="0" marR="0" lvl="0" indent="0" algn="just" rtl="0">
              <a:lnSpc>
                <a:spcPct val="115000"/>
              </a:lnSpc>
              <a:spcBef>
                <a:spcPts val="1200"/>
              </a:spcBef>
              <a:spcAft>
                <a:spcPts val="120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g217b0e7e24f_0_3"/>
          <p:cNvPicPr preferRelativeResize="0"/>
          <p:nvPr/>
        </p:nvPicPr>
        <p:blipFill>
          <a:blip r:embed="rId3">
            <a:alphaModFix/>
          </a:blip>
          <a:stretch>
            <a:fillRect/>
          </a:stretch>
        </p:blipFill>
        <p:spPr>
          <a:xfrm>
            <a:off x="760175" y="1995625"/>
            <a:ext cx="10510075" cy="4862376"/>
          </a:xfrm>
          <a:prstGeom prst="rect">
            <a:avLst/>
          </a:prstGeom>
          <a:noFill/>
          <a:ln>
            <a:noFill/>
          </a:ln>
        </p:spPr>
      </p:pic>
      <p:pic>
        <p:nvPicPr>
          <p:cNvPr id="290" name="Google Shape;290;g217b0e7e24f_0_3" descr="✨"/>
          <p:cNvPicPr preferRelativeResize="0"/>
          <p:nvPr/>
        </p:nvPicPr>
        <p:blipFill>
          <a:blip r:embed="rId4">
            <a:alphaModFix/>
          </a:blip>
          <a:stretch>
            <a:fillRect/>
          </a:stretch>
        </p:blipFill>
        <p:spPr>
          <a:xfrm>
            <a:off x="10290775" y="1843225"/>
            <a:ext cx="152400" cy="152400"/>
          </a:xfrm>
          <a:prstGeom prst="rect">
            <a:avLst/>
          </a:prstGeom>
          <a:noFill/>
          <a:ln>
            <a:noFill/>
          </a:ln>
        </p:spPr>
      </p:pic>
      <p:pic>
        <p:nvPicPr>
          <p:cNvPr id="291" name="Google Shape;291;g217b0e7e24f_0_3" descr="🥰"/>
          <p:cNvPicPr preferRelativeResize="0"/>
          <p:nvPr/>
        </p:nvPicPr>
        <p:blipFill>
          <a:blip r:embed="rId5">
            <a:alphaModFix/>
          </a:blip>
          <a:stretch>
            <a:fillRect/>
          </a:stretch>
        </p:blipFill>
        <p:spPr>
          <a:xfrm>
            <a:off x="472440" y="152400"/>
            <a:ext cx="167640" cy="167640"/>
          </a:xfrm>
          <a:prstGeom prst="rect">
            <a:avLst/>
          </a:prstGeom>
          <a:noFill/>
          <a:ln>
            <a:noFill/>
          </a:ln>
        </p:spPr>
      </p:pic>
      <p:sp>
        <p:nvSpPr>
          <p:cNvPr id="292" name="Google Shape;292;g217b0e7e24f_0_3"/>
          <p:cNvSpPr txBox="1"/>
          <p:nvPr/>
        </p:nvSpPr>
        <p:spPr>
          <a:xfrm>
            <a:off x="270425" y="320050"/>
            <a:ext cx="11635800" cy="191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500" b="1">
                <a:solidFill>
                  <a:srgbClr val="222222"/>
                </a:solidFill>
                <a:highlight>
                  <a:srgbClr val="FFFFFF"/>
                </a:highlight>
              </a:rPr>
              <a:t>4 février 2022 : journée à Monaco </a:t>
            </a:r>
            <a:endParaRPr sz="2500" b="1">
              <a:solidFill>
                <a:srgbClr val="222222"/>
              </a:solidFill>
              <a:highlight>
                <a:srgbClr val="FFFFFF"/>
              </a:highlight>
            </a:endParaRPr>
          </a:p>
          <a:p>
            <a:pPr marL="0" lvl="0" indent="0" algn="ctr" rtl="0">
              <a:spcBef>
                <a:spcPts val="0"/>
              </a:spcBef>
              <a:spcAft>
                <a:spcPts val="0"/>
              </a:spcAft>
              <a:buNone/>
            </a:pPr>
            <a:endParaRPr sz="1300"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 Relève de la garde </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 Visite de la cathédrale Notre-Dame-Immaculée</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 Pic-nique </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 Visite du musée océanographique </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 Une super journée de bonheur et de découverte avec les familles et nos enfants victimes de ce terrible attentat du 14 juillet.</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Il est important qu'on puisse les aider à réapprendre à vivre.</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Nos enfants doivent comprendre qu'il peut y avoir des moments de joie qu'on peut faire des sorties et que ça peut bien se passer, qu'ils peuvent reprendre confiance en eux, en la société... et vivre tout simplement.</a:t>
            </a:r>
            <a:endParaRPr b="1">
              <a:solidFill>
                <a:srgbClr val="222222"/>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g217b0e7e24f_0_8"/>
          <p:cNvPicPr preferRelativeResize="0"/>
          <p:nvPr/>
        </p:nvPicPr>
        <p:blipFill>
          <a:blip r:embed="rId3">
            <a:alphaModFix/>
          </a:blip>
          <a:stretch>
            <a:fillRect/>
          </a:stretch>
        </p:blipFill>
        <p:spPr>
          <a:xfrm>
            <a:off x="-34675" y="2032600"/>
            <a:ext cx="12191999" cy="5615900"/>
          </a:xfrm>
          <a:prstGeom prst="rect">
            <a:avLst/>
          </a:prstGeom>
          <a:noFill/>
          <a:ln>
            <a:noFill/>
          </a:ln>
        </p:spPr>
      </p:pic>
      <p:sp>
        <p:nvSpPr>
          <p:cNvPr id="298" name="Google Shape;298;g217b0e7e24f_0_8"/>
          <p:cNvSpPr txBox="1">
            <a:spLocks noGrp="1"/>
          </p:cNvSpPr>
          <p:nvPr>
            <p:ph type="title"/>
          </p:nvPr>
        </p:nvSpPr>
        <p:spPr>
          <a:xfrm>
            <a:off x="429650" y="157525"/>
            <a:ext cx="11414100" cy="734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fr-FR" sz="2200" b="1">
                <a:solidFill>
                  <a:srgbClr val="222222"/>
                </a:solidFill>
                <a:highlight>
                  <a:schemeClr val="lt1"/>
                </a:highlight>
                <a:latin typeface="Arial"/>
                <a:ea typeface="Arial"/>
                <a:cs typeface="Arial"/>
                <a:sym typeface="Arial"/>
              </a:rPr>
              <a:t>5 mars 2022 : </a:t>
            </a:r>
            <a:r>
              <a:rPr lang="fr-FR" sz="2380" b="1">
                <a:solidFill>
                  <a:srgbClr val="222222"/>
                </a:solidFill>
                <a:highlight>
                  <a:schemeClr val="lt1"/>
                </a:highlight>
                <a:latin typeface="Arial"/>
                <a:ea typeface="Arial"/>
                <a:cs typeface="Arial"/>
                <a:sym typeface="Arial"/>
              </a:rPr>
              <a:t>visite guidée de la magnifique expo du carnaval de Rio</a:t>
            </a:r>
            <a:endParaRPr sz="2920" b="1"/>
          </a:p>
          <a:p>
            <a:pPr marL="0" lvl="0" indent="0" algn="ctr" rtl="0">
              <a:lnSpc>
                <a:spcPct val="100000"/>
              </a:lnSpc>
              <a:spcBef>
                <a:spcPts val="0"/>
              </a:spcBef>
              <a:spcAft>
                <a:spcPts val="0"/>
              </a:spcAft>
              <a:buClr>
                <a:schemeClr val="dk1"/>
              </a:buClr>
              <a:buSzPts val="990"/>
              <a:buFont typeface="Arial"/>
              <a:buNone/>
            </a:pPr>
            <a:r>
              <a:rPr lang="fr-FR" sz="2380" b="1">
                <a:solidFill>
                  <a:srgbClr val="222222"/>
                </a:solidFill>
                <a:highlight>
                  <a:schemeClr val="lt1"/>
                </a:highlight>
                <a:latin typeface="Arial"/>
                <a:ea typeface="Arial"/>
                <a:cs typeface="Arial"/>
                <a:sym typeface="Arial"/>
              </a:rPr>
              <a:t>au Musée Masséna </a:t>
            </a:r>
            <a:endParaRPr sz="2920" b="1"/>
          </a:p>
        </p:txBody>
      </p:sp>
      <p:sp>
        <p:nvSpPr>
          <p:cNvPr id="299" name="Google Shape;299;g217b0e7e24f_0_8"/>
          <p:cNvSpPr txBox="1"/>
          <p:nvPr/>
        </p:nvSpPr>
        <p:spPr>
          <a:xfrm>
            <a:off x="2856925" y="1081750"/>
            <a:ext cx="625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300" name="Google Shape;300;g217b0e7e24f_0_8" descr="🎉"/>
          <p:cNvPicPr preferRelativeResize="0"/>
          <p:nvPr/>
        </p:nvPicPr>
        <p:blipFill>
          <a:blip r:embed="rId4">
            <a:alphaModFix/>
          </a:blip>
          <a:stretch>
            <a:fillRect/>
          </a:stretch>
        </p:blipFill>
        <p:spPr>
          <a:xfrm>
            <a:off x="152400" y="1478881"/>
            <a:ext cx="623203" cy="148037"/>
          </a:xfrm>
          <a:prstGeom prst="rect">
            <a:avLst/>
          </a:prstGeom>
          <a:noFill/>
          <a:ln>
            <a:noFill/>
          </a:ln>
        </p:spPr>
      </p:pic>
      <p:sp>
        <p:nvSpPr>
          <p:cNvPr id="301" name="Google Shape;301;g217b0e7e24f_0_8"/>
          <p:cNvSpPr txBox="1"/>
          <p:nvPr/>
        </p:nvSpPr>
        <p:spPr>
          <a:xfrm>
            <a:off x="691225" y="545325"/>
            <a:ext cx="11152500" cy="244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a:solidFill>
                  <a:srgbClr val="222222"/>
                </a:solidFill>
                <a:highlight>
                  <a:srgbClr val="FFFFFF"/>
                </a:highlight>
              </a:rPr>
              <a:t>Merci à Jean-Pierre Barbero, veilleur des lieux, passionné et passionnant pour cette visite guidée offerte aux enfants et familles de l’association </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Une occasion de permettre aux enfants, pour la plupart réfractaires à la foule du carnaval, d’admirer les costumes brésiliens féeriques. </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Ce, en acceptant de se rapprocher de la promenade des anglais, pour un moment culturel ludique, et de revenir au sein de cette villa Masséna, gardienne de trésors niçois, </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ayant servi à certains de refuge le soir du drame, et abritant le mémorial, dans son jardin. </a:t>
            </a:r>
            <a:endParaRPr b="1">
              <a:solidFill>
                <a:srgbClr val="222222"/>
              </a:solidFill>
              <a:highlight>
                <a:srgbClr val="FFFFFF"/>
              </a:highlight>
            </a:endParaRPr>
          </a:p>
          <a:p>
            <a:pPr marL="0" lvl="0" indent="0" algn="l" rtl="0">
              <a:spcBef>
                <a:spcPts val="0"/>
              </a:spcBef>
              <a:spcAft>
                <a:spcPts val="0"/>
              </a:spcAft>
              <a:buNone/>
            </a:pPr>
            <a:r>
              <a:rPr lang="fr-FR" b="1">
                <a:solidFill>
                  <a:srgbClr val="222222"/>
                </a:solidFill>
                <a:highlight>
                  <a:srgbClr val="FFFFFF"/>
                </a:highlight>
              </a:rPr>
              <a:t>Un grand merci à M. Barbero pour ce moment d’avancée sur le long chemin de la résilience</a:t>
            </a:r>
            <a:endParaRPr b="1">
              <a:solidFill>
                <a:srgbClr val="222222"/>
              </a:solidFill>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17b0e7e24f_0_21"/>
          <p:cNvSpPr txBox="1">
            <a:spLocks noGrp="1"/>
          </p:cNvSpPr>
          <p:nvPr>
            <p:ph type="title"/>
          </p:nvPr>
        </p:nvSpPr>
        <p:spPr>
          <a:xfrm>
            <a:off x="838200" y="269725"/>
            <a:ext cx="10515600" cy="11184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fr-FR" b="1"/>
              <a:t>Remerciements</a:t>
            </a:r>
            <a:endParaRPr b="1"/>
          </a:p>
          <a:p>
            <a:pPr marL="0" lvl="0" indent="0" algn="ctr" rtl="0">
              <a:spcBef>
                <a:spcPts val="0"/>
              </a:spcBef>
              <a:spcAft>
                <a:spcPts val="0"/>
              </a:spcAft>
              <a:buNone/>
            </a:pPr>
            <a:endParaRPr b="1"/>
          </a:p>
        </p:txBody>
      </p:sp>
      <p:pic>
        <p:nvPicPr>
          <p:cNvPr id="307" name="Google Shape;307;g217b0e7e24f_0_21"/>
          <p:cNvPicPr preferRelativeResize="0"/>
          <p:nvPr/>
        </p:nvPicPr>
        <p:blipFill>
          <a:blip r:embed="rId3">
            <a:alphaModFix/>
          </a:blip>
          <a:stretch>
            <a:fillRect/>
          </a:stretch>
        </p:blipFill>
        <p:spPr>
          <a:xfrm>
            <a:off x="276150" y="2645600"/>
            <a:ext cx="1686775" cy="4087201"/>
          </a:xfrm>
          <a:prstGeom prst="rect">
            <a:avLst/>
          </a:prstGeom>
          <a:noFill/>
          <a:ln>
            <a:noFill/>
          </a:ln>
        </p:spPr>
      </p:pic>
      <p:pic>
        <p:nvPicPr>
          <p:cNvPr id="308" name="Google Shape;308;g217b0e7e24f_0_21"/>
          <p:cNvPicPr preferRelativeResize="0"/>
          <p:nvPr/>
        </p:nvPicPr>
        <p:blipFill>
          <a:blip r:embed="rId4">
            <a:alphaModFix/>
          </a:blip>
          <a:stretch>
            <a:fillRect/>
          </a:stretch>
        </p:blipFill>
        <p:spPr>
          <a:xfrm flipH="1">
            <a:off x="276149" y="269722"/>
            <a:ext cx="2902949" cy="2177227"/>
          </a:xfrm>
          <a:prstGeom prst="rect">
            <a:avLst/>
          </a:prstGeom>
          <a:noFill/>
          <a:ln>
            <a:noFill/>
          </a:ln>
        </p:spPr>
      </p:pic>
      <p:pic>
        <p:nvPicPr>
          <p:cNvPr id="309" name="Google Shape;309;g217b0e7e24f_0_21"/>
          <p:cNvPicPr preferRelativeResize="0"/>
          <p:nvPr/>
        </p:nvPicPr>
        <p:blipFill>
          <a:blip r:embed="rId5">
            <a:alphaModFix/>
          </a:blip>
          <a:stretch>
            <a:fillRect/>
          </a:stretch>
        </p:blipFill>
        <p:spPr>
          <a:xfrm>
            <a:off x="8146150" y="4168675"/>
            <a:ext cx="3727409" cy="2540024"/>
          </a:xfrm>
          <a:prstGeom prst="rect">
            <a:avLst/>
          </a:prstGeom>
          <a:noFill/>
          <a:ln>
            <a:noFill/>
          </a:ln>
        </p:spPr>
      </p:pic>
      <p:pic>
        <p:nvPicPr>
          <p:cNvPr id="310" name="Google Shape;310;g217b0e7e24f_0_21"/>
          <p:cNvPicPr preferRelativeResize="0"/>
          <p:nvPr/>
        </p:nvPicPr>
        <p:blipFill>
          <a:blip r:embed="rId6">
            <a:alphaModFix/>
          </a:blip>
          <a:stretch>
            <a:fillRect/>
          </a:stretch>
        </p:blipFill>
        <p:spPr>
          <a:xfrm>
            <a:off x="2073500" y="4555575"/>
            <a:ext cx="2902959" cy="2177223"/>
          </a:xfrm>
          <a:prstGeom prst="rect">
            <a:avLst/>
          </a:prstGeom>
          <a:noFill/>
          <a:ln>
            <a:noFill/>
          </a:ln>
        </p:spPr>
      </p:pic>
      <p:pic>
        <p:nvPicPr>
          <p:cNvPr id="311" name="Google Shape;311;g217b0e7e24f_0_21"/>
          <p:cNvPicPr preferRelativeResize="0"/>
          <p:nvPr/>
        </p:nvPicPr>
        <p:blipFill>
          <a:blip r:embed="rId7">
            <a:alphaModFix/>
          </a:blip>
          <a:stretch>
            <a:fillRect/>
          </a:stretch>
        </p:blipFill>
        <p:spPr>
          <a:xfrm>
            <a:off x="9169900" y="893375"/>
            <a:ext cx="2703650" cy="2876924"/>
          </a:xfrm>
          <a:prstGeom prst="rect">
            <a:avLst/>
          </a:prstGeom>
          <a:noFill/>
          <a:ln>
            <a:noFill/>
          </a:ln>
        </p:spPr>
      </p:pic>
      <p:pic>
        <p:nvPicPr>
          <p:cNvPr id="312" name="Google Shape;312;g217b0e7e24f_0_21"/>
          <p:cNvPicPr preferRelativeResize="0"/>
          <p:nvPr/>
        </p:nvPicPr>
        <p:blipFill>
          <a:blip r:embed="rId8">
            <a:alphaModFix/>
          </a:blip>
          <a:stretch>
            <a:fillRect/>
          </a:stretch>
        </p:blipFill>
        <p:spPr>
          <a:xfrm>
            <a:off x="5146144" y="4579669"/>
            <a:ext cx="2830300" cy="2129031"/>
          </a:xfrm>
          <a:prstGeom prst="rect">
            <a:avLst/>
          </a:prstGeom>
          <a:noFill/>
          <a:ln>
            <a:noFill/>
          </a:ln>
        </p:spPr>
      </p:pic>
      <p:pic>
        <p:nvPicPr>
          <p:cNvPr id="313" name="Google Shape;313;g217b0e7e24f_0_21" descr="😉"/>
          <p:cNvPicPr preferRelativeResize="0"/>
          <p:nvPr/>
        </p:nvPicPr>
        <p:blipFill>
          <a:blip r:embed="rId9">
            <a:alphaModFix/>
          </a:blip>
          <a:stretch>
            <a:fillRect/>
          </a:stretch>
        </p:blipFill>
        <p:spPr>
          <a:xfrm>
            <a:off x="2115325" y="4264450"/>
            <a:ext cx="138726" cy="138726"/>
          </a:xfrm>
          <a:prstGeom prst="rect">
            <a:avLst/>
          </a:prstGeom>
          <a:noFill/>
          <a:ln>
            <a:noFill/>
          </a:ln>
        </p:spPr>
      </p:pic>
      <p:sp>
        <p:nvSpPr>
          <p:cNvPr id="314" name="Google Shape;314;g217b0e7e24f_0_21"/>
          <p:cNvSpPr txBox="1"/>
          <p:nvPr/>
        </p:nvSpPr>
        <p:spPr>
          <a:xfrm>
            <a:off x="3262100" y="1074150"/>
            <a:ext cx="5824800" cy="312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800" b="1"/>
              <a:t>Monsieur le Président de la République,</a:t>
            </a:r>
            <a:endParaRPr sz="1800" b="1"/>
          </a:p>
          <a:p>
            <a:pPr marL="0" lvl="0" indent="0" algn="ctr" rtl="0">
              <a:spcBef>
                <a:spcPts val="0"/>
              </a:spcBef>
              <a:spcAft>
                <a:spcPts val="0"/>
              </a:spcAft>
              <a:buNone/>
            </a:pPr>
            <a:r>
              <a:rPr lang="fr-FR" sz="1800" b="1"/>
              <a:t>Cher Emmanuel Macron, </a:t>
            </a:r>
            <a:endParaRPr sz="1800" b="1"/>
          </a:p>
          <a:p>
            <a:pPr marL="0" lvl="0" indent="0" algn="ctr" rtl="0">
              <a:spcBef>
                <a:spcPts val="0"/>
              </a:spcBef>
              <a:spcAft>
                <a:spcPts val="0"/>
              </a:spcAft>
              <a:buNone/>
            </a:pPr>
            <a:endParaRPr sz="1800" b="1"/>
          </a:p>
          <a:p>
            <a:pPr marL="0" lvl="0" indent="0" algn="ctr" rtl="0">
              <a:spcBef>
                <a:spcPts val="0"/>
              </a:spcBef>
              <a:spcAft>
                <a:spcPts val="0"/>
              </a:spcAft>
              <a:buNone/>
            </a:pPr>
            <a:r>
              <a:rPr lang="fr-FR" sz="1800" b="1"/>
              <a:t>Merci de votre attention. </a:t>
            </a:r>
            <a:endParaRPr sz="1800" b="1"/>
          </a:p>
          <a:p>
            <a:pPr marL="0" lvl="0" indent="0" algn="ctr" rtl="0">
              <a:spcBef>
                <a:spcPts val="0"/>
              </a:spcBef>
              <a:spcAft>
                <a:spcPts val="0"/>
              </a:spcAft>
              <a:buNone/>
            </a:pPr>
            <a:r>
              <a:rPr lang="fr-FR" sz="1800" b="1"/>
              <a:t>Merci de cette reconnaissance que vous nous accordez et qui est tellement importante pour nous. </a:t>
            </a:r>
            <a:endParaRPr sz="1800" b="1"/>
          </a:p>
          <a:p>
            <a:pPr marL="0" lvl="0" indent="0" algn="ctr" rtl="0">
              <a:spcBef>
                <a:spcPts val="0"/>
              </a:spcBef>
              <a:spcAft>
                <a:spcPts val="0"/>
              </a:spcAft>
              <a:buNone/>
            </a:pPr>
            <a:r>
              <a:rPr lang="fr-FR" sz="1800" b="1"/>
              <a:t>Merci de votre soutien et d'être depuis le début toujours là à nos côtés. </a:t>
            </a:r>
            <a:endParaRPr sz="1800" b="1"/>
          </a:p>
          <a:p>
            <a:pPr marL="0" lvl="0" indent="0" algn="ctr" rtl="0">
              <a:spcBef>
                <a:spcPts val="0"/>
              </a:spcBef>
              <a:spcAft>
                <a:spcPts val="0"/>
              </a:spcAft>
              <a:buNone/>
            </a:pPr>
            <a:endParaRPr sz="1800" b="1"/>
          </a:p>
          <a:p>
            <a:pPr marL="0" lvl="0" indent="0" algn="ctr" rtl="0">
              <a:spcBef>
                <a:spcPts val="0"/>
              </a:spcBef>
              <a:spcAft>
                <a:spcPts val="0"/>
              </a:spcAft>
              <a:buNone/>
            </a:pPr>
            <a:r>
              <a:rPr lang="fr-FR" sz="1600" b="1"/>
              <a:t>PS : sur ces photos vous êtes avec nous dès juillet 2017 </a:t>
            </a:r>
            <a:endParaRPr sz="1600" b="1"/>
          </a:p>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214b1ee8d15_0_5"/>
          <p:cNvSpPr txBox="1">
            <a:spLocks noGrp="1"/>
          </p:cNvSpPr>
          <p:nvPr>
            <p:ph type="title"/>
          </p:nvPr>
        </p:nvSpPr>
        <p:spPr>
          <a:xfrm>
            <a:off x="838200" y="99150"/>
            <a:ext cx="10515600" cy="1503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fr-FR" sz="2400" b="1" u="sng">
                <a:solidFill>
                  <a:srgbClr val="050505"/>
                </a:solidFill>
                <a:highlight>
                  <a:srgbClr val="FFFFFF"/>
                </a:highlight>
                <a:latin typeface="Arial"/>
                <a:ea typeface="Arial"/>
                <a:cs typeface="Arial"/>
                <a:sym typeface="Arial"/>
              </a:rPr>
              <a:t>11 Mars 2022</a:t>
            </a:r>
            <a:endParaRPr sz="2400" b="1" u="sng">
              <a:solidFill>
                <a:srgbClr val="050505"/>
              </a:solidFill>
              <a:highlight>
                <a:srgbClr val="FFFFFF"/>
              </a:highlight>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fr-FR" sz="2400" b="1">
                <a:solidFill>
                  <a:srgbClr val="050505"/>
                </a:solidFill>
                <a:highlight>
                  <a:srgbClr val="FFFFFF"/>
                </a:highlight>
                <a:latin typeface="Arial"/>
                <a:ea typeface="Arial"/>
                <a:cs typeface="Arial"/>
                <a:sym typeface="Arial"/>
              </a:rPr>
              <a:t> Journée Nationale d'hommage aux</a:t>
            </a:r>
            <a:endParaRPr sz="2400" b="1">
              <a:solidFill>
                <a:srgbClr val="050505"/>
              </a:solidFill>
              <a:highlight>
                <a:srgbClr val="FFFFFF"/>
              </a:highlight>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fr-FR" sz="2400" b="1">
                <a:solidFill>
                  <a:srgbClr val="050505"/>
                </a:solidFill>
                <a:highlight>
                  <a:srgbClr val="FFFFFF"/>
                </a:highlight>
                <a:latin typeface="Arial"/>
                <a:ea typeface="Arial"/>
                <a:cs typeface="Arial"/>
                <a:sym typeface="Arial"/>
              </a:rPr>
              <a:t> </a:t>
            </a:r>
            <a:r>
              <a:rPr lang="fr-FR" sz="2200" b="1">
                <a:solidFill>
                  <a:srgbClr val="050505"/>
                </a:solidFill>
                <a:highlight>
                  <a:srgbClr val="FFFFFF"/>
                </a:highlight>
                <a:latin typeface="Arial"/>
                <a:ea typeface="Arial"/>
                <a:cs typeface="Arial"/>
                <a:sym typeface="Arial"/>
              </a:rPr>
              <a:t>VICTIMES D'ACTES DE TERRORISME</a:t>
            </a:r>
            <a:endParaRPr sz="2200" b="1"/>
          </a:p>
        </p:txBody>
      </p:sp>
      <p:sp>
        <p:nvSpPr>
          <p:cNvPr id="96" name="Google Shape;96;g214b1ee8d15_0_5"/>
          <p:cNvSpPr txBox="1"/>
          <p:nvPr/>
        </p:nvSpPr>
        <p:spPr>
          <a:xfrm>
            <a:off x="1233725" y="4252125"/>
            <a:ext cx="9953700" cy="2490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b="1">
                <a:solidFill>
                  <a:srgbClr val="050505"/>
                </a:solidFill>
                <a:highlight>
                  <a:srgbClr val="FFFFFF"/>
                </a:highlight>
              </a:rPr>
              <a:t>Comme je vous le disais précédemment, t</a:t>
            </a:r>
            <a:r>
              <a:rPr lang="fr-FR" sz="1600" b="1" i="0" u="none" strike="noStrike" cap="none">
                <a:solidFill>
                  <a:srgbClr val="050505"/>
                </a:solidFill>
                <a:highlight>
                  <a:srgbClr val="FFFFFF"/>
                </a:highlight>
                <a:latin typeface="Arial"/>
                <a:ea typeface="Arial"/>
                <a:cs typeface="Arial"/>
                <a:sym typeface="Arial"/>
              </a:rPr>
              <a:t>out a commencé le 11 mars 2022 lorsque nous avons été invité à Versailles pour l’hommage. </a:t>
            </a:r>
            <a:endParaRPr sz="160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50505"/>
                </a:solidFill>
                <a:highlight>
                  <a:srgbClr val="FFFFFF"/>
                </a:highlight>
                <a:latin typeface="Arial"/>
                <a:ea typeface="Arial"/>
                <a:cs typeface="Arial"/>
                <a:sym typeface="Arial"/>
              </a:rPr>
              <a:t>Merci</a:t>
            </a:r>
            <a:r>
              <a:rPr lang="fr-FR" sz="1600" b="1" i="0" u="none" strike="noStrike" cap="none">
                <a:solidFill>
                  <a:srgbClr val="050505"/>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cher </a:t>
            </a:r>
            <a:r>
              <a:rPr lang="fr-FR" sz="1600" b="1" i="0" u="none" strike="noStrike" cap="none">
                <a:solidFill>
                  <a:schemeClr val="hlink"/>
                </a:solidFill>
                <a:highlight>
                  <a:srgbClr val="FFFFFF"/>
                </a:highlight>
                <a:uFill>
                  <a:noFill/>
                </a:uFill>
                <a:latin typeface="Arial"/>
                <a:ea typeface="Arial"/>
                <a:cs typeface="Arial"/>
                <a:sym typeface="Arial"/>
                <a:hlinkClick r:id="rId3"/>
              </a:rPr>
              <a:t>Emmanuel Macron</a:t>
            </a:r>
            <a:r>
              <a:rPr lang="fr-FR" sz="1600" b="1" i="0" u="none" strike="noStrike" cap="none">
                <a:solidFill>
                  <a:srgbClr val="050505"/>
                </a:solidFill>
                <a:highlight>
                  <a:srgbClr val="FFFFFF"/>
                </a:highlight>
                <a:latin typeface="Arial"/>
                <a:ea typeface="Arial"/>
                <a:cs typeface="Arial"/>
                <a:sym typeface="Arial"/>
              </a:rPr>
              <a:t> pour cette cérémonie. </a:t>
            </a:r>
            <a:endParaRPr sz="160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50505"/>
                </a:solidFill>
                <a:highlight>
                  <a:srgbClr val="FFFFFF"/>
                </a:highlight>
                <a:latin typeface="Arial"/>
                <a:ea typeface="Arial"/>
                <a:cs typeface="Arial"/>
                <a:sym typeface="Arial"/>
              </a:rPr>
              <a:t>C’est lors de cette cérémonie que j’ai compris que l’on devait créer une association à part entière pour les enfants victimes en nombre de ce terrible attentat.  </a:t>
            </a:r>
            <a:endParaRPr sz="160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50505"/>
                </a:solidFill>
                <a:highlight>
                  <a:srgbClr val="FFFFFF"/>
                </a:highlight>
                <a:latin typeface="Arial"/>
                <a:ea typeface="Arial"/>
                <a:cs typeface="Arial"/>
                <a:sym typeface="Arial"/>
              </a:rPr>
              <a:t>Merci d’avoir prévu cette journée Nationale dédiée. </a:t>
            </a:r>
            <a:endParaRPr sz="160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50505"/>
                </a:solidFill>
                <a:highlight>
                  <a:srgbClr val="FFFFFF"/>
                </a:highlight>
                <a:latin typeface="Arial"/>
                <a:ea typeface="Arial"/>
                <a:cs typeface="Arial"/>
                <a:sym typeface="Arial"/>
              </a:rPr>
              <a:t>Merci de nous avoir montré que nous sommes tous unis face au terrorisme français, européens, cette cérémonie a tellement de sens.</a:t>
            </a:r>
            <a:endParaRPr sz="160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50505"/>
                </a:solidFill>
                <a:highlight>
                  <a:srgbClr val="FFFFFF"/>
                </a:highlight>
                <a:latin typeface="Arial"/>
                <a:ea typeface="Arial"/>
                <a:cs typeface="Arial"/>
                <a:sym typeface="Arial"/>
              </a:rPr>
              <a:t>Nous ne devons pas oublier nos morts.</a:t>
            </a:r>
            <a:endParaRPr sz="160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a:solidFill>
                  <a:srgbClr val="050505"/>
                </a:solidFill>
                <a:highlight>
                  <a:srgbClr val="FFFFFF"/>
                </a:highlight>
                <a:latin typeface="Arial"/>
                <a:ea typeface="Arial"/>
                <a:cs typeface="Arial"/>
                <a:sym typeface="Arial"/>
              </a:rPr>
              <a:t>Nous devons aider ceux qui ont survécu et surtout nos enfants rescapés</a:t>
            </a:r>
            <a:endParaRPr sz="1600" b="1" i="0" u="none" strike="noStrike" cap="none">
              <a:solidFill>
                <a:srgbClr val="050505"/>
              </a:solidFill>
              <a:highlight>
                <a:srgbClr val="FFFFFF"/>
              </a:highlight>
              <a:latin typeface="Arial"/>
              <a:ea typeface="Arial"/>
              <a:cs typeface="Arial"/>
              <a:sym typeface="Arial"/>
            </a:endParaRPr>
          </a:p>
        </p:txBody>
      </p:sp>
      <p:pic>
        <p:nvPicPr>
          <p:cNvPr id="97" name="Google Shape;97;g214b1ee8d15_0_5"/>
          <p:cNvPicPr preferRelativeResize="0"/>
          <p:nvPr/>
        </p:nvPicPr>
        <p:blipFill rotWithShape="1">
          <a:blip r:embed="rId4">
            <a:alphaModFix/>
          </a:blip>
          <a:srcRect/>
          <a:stretch/>
        </p:blipFill>
        <p:spPr>
          <a:xfrm>
            <a:off x="755575" y="1509050"/>
            <a:ext cx="4516001" cy="2490075"/>
          </a:xfrm>
          <a:prstGeom prst="rect">
            <a:avLst/>
          </a:prstGeom>
          <a:noFill/>
          <a:ln>
            <a:noFill/>
          </a:ln>
        </p:spPr>
      </p:pic>
      <p:pic>
        <p:nvPicPr>
          <p:cNvPr id="98" name="Google Shape;98;g214b1ee8d15_0_5"/>
          <p:cNvPicPr preferRelativeResize="0"/>
          <p:nvPr/>
        </p:nvPicPr>
        <p:blipFill rotWithShape="1">
          <a:blip r:embed="rId5">
            <a:alphaModFix/>
          </a:blip>
          <a:srcRect/>
          <a:stretch/>
        </p:blipFill>
        <p:spPr>
          <a:xfrm>
            <a:off x="5860000" y="1509050"/>
            <a:ext cx="4887928" cy="24900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14b1ee8d15_0_86"/>
          <p:cNvSpPr txBox="1">
            <a:spLocks noGrp="1"/>
          </p:cNvSpPr>
          <p:nvPr>
            <p:ph type="title"/>
          </p:nvPr>
        </p:nvSpPr>
        <p:spPr>
          <a:xfrm>
            <a:off x="838200" y="99150"/>
            <a:ext cx="10515600" cy="1206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15000"/>
              </a:lnSpc>
              <a:spcBef>
                <a:spcPts val="0"/>
              </a:spcBef>
              <a:spcAft>
                <a:spcPts val="0"/>
              </a:spcAft>
              <a:buClr>
                <a:schemeClr val="dk1"/>
              </a:buClr>
              <a:buSzPct val="45833"/>
              <a:buFont typeface="Arial"/>
              <a:buNone/>
            </a:pPr>
            <a:r>
              <a:rPr lang="fr-FR" sz="2400" b="1">
                <a:solidFill>
                  <a:srgbClr val="050505"/>
                </a:solidFill>
                <a:highlight>
                  <a:srgbClr val="FFFFFF"/>
                </a:highlight>
                <a:latin typeface="Arial"/>
                <a:ea typeface="Arial"/>
                <a:cs typeface="Arial"/>
                <a:sym typeface="Arial"/>
              </a:rPr>
              <a:t>Présentation de l'œuvre mémorielle du 14 juillet </a:t>
            </a:r>
            <a:endParaRPr sz="2400" b="1">
              <a:solidFill>
                <a:srgbClr val="050505"/>
              </a:solidFill>
              <a:highlight>
                <a:srgbClr val="FFFFFF"/>
              </a:highlight>
              <a:latin typeface="Arial"/>
              <a:ea typeface="Arial"/>
              <a:cs typeface="Arial"/>
              <a:sym typeface="Arial"/>
            </a:endParaRPr>
          </a:p>
          <a:p>
            <a:pPr marL="0" lvl="0" indent="0" algn="ctr" rtl="0">
              <a:lnSpc>
                <a:spcPct val="115000"/>
              </a:lnSpc>
              <a:spcBef>
                <a:spcPts val="0"/>
              </a:spcBef>
              <a:spcAft>
                <a:spcPts val="0"/>
              </a:spcAft>
              <a:buClr>
                <a:schemeClr val="dk1"/>
              </a:buClr>
              <a:buSzPct val="45833"/>
              <a:buFont typeface="Arial"/>
              <a:buNone/>
            </a:pPr>
            <a:r>
              <a:rPr lang="fr-FR" sz="2400" b="1">
                <a:solidFill>
                  <a:srgbClr val="050505"/>
                </a:solidFill>
                <a:highlight>
                  <a:srgbClr val="FFFFFF"/>
                </a:highlight>
                <a:latin typeface="Arial"/>
                <a:ea typeface="Arial"/>
                <a:cs typeface="Arial"/>
                <a:sym typeface="Arial"/>
              </a:rPr>
              <a:t>« L’ange de la baie » </a:t>
            </a:r>
            <a:endParaRPr sz="2400" b="1">
              <a:solidFill>
                <a:srgbClr val="050505"/>
              </a:solidFill>
              <a:highlight>
                <a:srgbClr val="FFFFFF"/>
              </a:highlight>
              <a:latin typeface="Arial"/>
              <a:ea typeface="Arial"/>
              <a:cs typeface="Arial"/>
              <a:sym typeface="Arial"/>
            </a:endParaRPr>
          </a:p>
          <a:p>
            <a:pPr marL="0" lvl="0" indent="0" algn="ctr" rtl="0">
              <a:lnSpc>
                <a:spcPct val="115000"/>
              </a:lnSpc>
              <a:spcBef>
                <a:spcPts val="0"/>
              </a:spcBef>
              <a:spcAft>
                <a:spcPts val="0"/>
              </a:spcAft>
              <a:buClr>
                <a:schemeClr val="dk1"/>
              </a:buClr>
              <a:buSzPct val="45833"/>
              <a:buFont typeface="Arial"/>
              <a:buNone/>
            </a:pPr>
            <a:r>
              <a:rPr lang="fr-FR" sz="2400" b="1">
                <a:solidFill>
                  <a:srgbClr val="050505"/>
                </a:solidFill>
                <a:highlight>
                  <a:srgbClr val="FFFFFF"/>
                </a:highlight>
                <a:latin typeface="Arial"/>
                <a:ea typeface="Arial"/>
                <a:cs typeface="Arial"/>
                <a:sym typeface="Arial"/>
              </a:rPr>
              <a:t>de l’artiste-sculpteur niçois Jean-Marie Fondacaro</a:t>
            </a:r>
            <a:endParaRPr sz="2400" b="1"/>
          </a:p>
        </p:txBody>
      </p:sp>
      <p:sp>
        <p:nvSpPr>
          <p:cNvPr id="104" name="Google Shape;104;g214b1ee8d15_0_86"/>
          <p:cNvSpPr txBox="1"/>
          <p:nvPr/>
        </p:nvSpPr>
        <p:spPr>
          <a:xfrm>
            <a:off x="479225" y="3404200"/>
            <a:ext cx="11286900" cy="34539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Tant d'émotions, mais heureuse, fière et reconnaissante, d’avoir participé à ce choix et à cette présentation de l'œuvre mémorielle du 14 juillet </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 L’ange de la baie » de l’artiste-sculpteur niçois Jean-Marie Fondacaro : une nouvelle étape dans le chemin de reconstruction.</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C'est une œuvre qui inspire et qui symbolise l'Espoir, la Résilience, l'Union, la Solidarité, la Force, le fait que Nice, les Niçois et surtout que ses victimes blessées et endeuillées se relèvent doucement mais sûrement.</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Nous ne serons plus jamais les mêmes, mais nous allons absolument rester debout</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Merci à Jean-Marie Fondacaro, pour cette œuvre qui a su répondre à nos attentes et à nos aspirations à tous à "l'unanimité", Une œuvre Protectrice et Rassurante, qui au-delà va parler à tous ces enfants aussi, malheureusement nombreux blessés ce soir là.</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Elle sera dévoilée le 14 juillet 2022, lors du 6e anniversaire de la tragédie et sera installée sur la Promenade des Anglais, trottoir Sud, à hauteur du Palais de la Méditerranée. Avec encore plus de sens à cet endroit même ou l'indicible s'est arrêté.</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Merci à la ville de Nice, à monsieur le Maire Christian Estrosi et à ses équipes de nous avoir permis cela et accompagnés dans cette épreuve importante, de la manière la plus fidèle possible à nos aspirations.</a:t>
            </a:r>
            <a:endParaRPr sz="1250" b="1" i="0" u="none" strike="noStrike" cap="none">
              <a:solidFill>
                <a:srgbClr val="050505"/>
              </a:solidFill>
              <a:highlight>
                <a:srgbClr val="FFFFFF"/>
              </a:highlight>
              <a:latin typeface="Arial"/>
              <a:ea typeface="Arial"/>
              <a:cs typeface="Arial"/>
              <a:sym typeface="Arial"/>
            </a:endParaRPr>
          </a:p>
        </p:txBody>
      </p:sp>
      <p:pic>
        <p:nvPicPr>
          <p:cNvPr id="105" name="Google Shape;105;g214b1ee8d15_0_86"/>
          <p:cNvPicPr preferRelativeResize="0"/>
          <p:nvPr/>
        </p:nvPicPr>
        <p:blipFill rotWithShape="1">
          <a:blip r:embed="rId3">
            <a:alphaModFix/>
          </a:blip>
          <a:srcRect/>
          <a:stretch/>
        </p:blipFill>
        <p:spPr>
          <a:xfrm>
            <a:off x="1048700" y="1553450"/>
            <a:ext cx="3003900" cy="1934950"/>
          </a:xfrm>
          <a:prstGeom prst="rect">
            <a:avLst/>
          </a:prstGeom>
          <a:noFill/>
          <a:ln>
            <a:noFill/>
          </a:ln>
        </p:spPr>
      </p:pic>
      <p:pic>
        <p:nvPicPr>
          <p:cNvPr id="106" name="Google Shape;106;g214b1ee8d15_0_86"/>
          <p:cNvPicPr preferRelativeResize="0"/>
          <p:nvPr/>
        </p:nvPicPr>
        <p:blipFill rotWithShape="1">
          <a:blip r:embed="rId4">
            <a:alphaModFix/>
          </a:blip>
          <a:srcRect/>
          <a:stretch/>
        </p:blipFill>
        <p:spPr>
          <a:xfrm>
            <a:off x="7682900" y="1574101"/>
            <a:ext cx="3198374" cy="2027834"/>
          </a:xfrm>
          <a:prstGeom prst="rect">
            <a:avLst/>
          </a:prstGeom>
          <a:noFill/>
          <a:ln>
            <a:noFill/>
          </a:ln>
        </p:spPr>
      </p:pic>
      <p:pic>
        <p:nvPicPr>
          <p:cNvPr id="107" name="Google Shape;107;g214b1ee8d15_0_86"/>
          <p:cNvPicPr preferRelativeResize="0"/>
          <p:nvPr/>
        </p:nvPicPr>
        <p:blipFill rotWithShape="1">
          <a:blip r:embed="rId5">
            <a:alphaModFix/>
          </a:blip>
          <a:srcRect/>
          <a:stretch/>
        </p:blipFill>
        <p:spPr>
          <a:xfrm>
            <a:off x="5089800" y="1574112"/>
            <a:ext cx="1555899" cy="189363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14b1ee8d15_0_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fr-FR" sz="2400" b="1">
                <a:solidFill>
                  <a:srgbClr val="050505"/>
                </a:solidFill>
                <a:highlight>
                  <a:srgbClr val="FFFFFF"/>
                </a:highlight>
                <a:latin typeface="Arial"/>
                <a:ea typeface="Arial"/>
                <a:cs typeface="Arial"/>
                <a:sym typeface="Arial"/>
              </a:rPr>
              <a:t>Vernissage de l’exposition «Regard de l’Aube» de L’Artiste Jean Marie Fondacaro</a:t>
            </a:r>
            <a:endParaRPr sz="2400" b="1"/>
          </a:p>
        </p:txBody>
      </p:sp>
      <p:sp>
        <p:nvSpPr>
          <p:cNvPr id="113" name="Google Shape;113;g214b1ee8d15_0_91"/>
          <p:cNvSpPr txBox="1"/>
          <p:nvPr/>
        </p:nvSpPr>
        <p:spPr>
          <a:xfrm>
            <a:off x="914400" y="4674225"/>
            <a:ext cx="10439400" cy="1612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50"/>
              <a:buFont typeface="Arial"/>
              <a:buNone/>
            </a:pPr>
            <a:r>
              <a:rPr lang="fr-FR" sz="1550" b="1" i="0" u="none" strike="noStrike" cap="none">
                <a:solidFill>
                  <a:srgbClr val="050505"/>
                </a:solidFill>
                <a:highlight>
                  <a:srgbClr val="FFFFFF"/>
                </a:highlight>
                <a:latin typeface="Arial"/>
                <a:ea typeface="Arial"/>
                <a:cs typeface="Arial"/>
                <a:sym typeface="Arial"/>
              </a:rPr>
              <a:t>Heureuse d'avoir pu représenter notre association et d'avoir pu soutenir Jean Marie Fondacaro qui s'est investi pour nous les victimes de l'attentat.</a:t>
            </a:r>
            <a:endParaRPr sz="155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fr-FR" sz="1550" b="1" i="0" u="none" strike="noStrike" cap="none">
                <a:solidFill>
                  <a:srgbClr val="050505"/>
                </a:solidFill>
                <a:highlight>
                  <a:srgbClr val="FFFFFF"/>
                </a:highlight>
                <a:latin typeface="Arial"/>
                <a:ea typeface="Arial"/>
                <a:cs typeface="Arial"/>
                <a:sym typeface="Arial"/>
              </a:rPr>
              <a:t>Vernissage de l’exposition «Regard de l’Aube» de L’Artiste Jean Marie Fondacaro</a:t>
            </a:r>
            <a:endParaRPr sz="155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fr-FR" sz="1550" b="1" i="0" u="none" strike="noStrike" cap="none">
                <a:solidFill>
                  <a:srgbClr val="050505"/>
                </a:solidFill>
                <a:highlight>
                  <a:srgbClr val="FFFFFF"/>
                </a:highlight>
                <a:latin typeface="Arial"/>
                <a:ea typeface="Arial"/>
                <a:cs typeface="Arial"/>
                <a:sym typeface="Arial"/>
              </a:rPr>
              <a:t>Avec la présentation de la sculpture «L’Ange de la Baie» en hommage au victimes de l'attentat du 14 juillet 2016</a:t>
            </a:r>
            <a:endParaRPr sz="1550" b="1" i="0" u="none" strike="noStrike" cap="none">
              <a:solidFill>
                <a:srgbClr val="050505"/>
              </a:solidFill>
              <a:highlight>
                <a:srgbClr val="FFFFFF"/>
              </a:highlight>
              <a:latin typeface="Arial"/>
              <a:ea typeface="Arial"/>
              <a:cs typeface="Arial"/>
              <a:sym typeface="Arial"/>
            </a:endParaRPr>
          </a:p>
        </p:txBody>
      </p:sp>
      <p:pic>
        <p:nvPicPr>
          <p:cNvPr id="114" name="Google Shape;114;g214b1ee8d15_0_91"/>
          <p:cNvPicPr preferRelativeResize="0"/>
          <p:nvPr/>
        </p:nvPicPr>
        <p:blipFill rotWithShape="1">
          <a:blip r:embed="rId3">
            <a:alphaModFix/>
          </a:blip>
          <a:srcRect/>
          <a:stretch/>
        </p:blipFill>
        <p:spPr>
          <a:xfrm>
            <a:off x="914399" y="1428475"/>
            <a:ext cx="2419300" cy="3162024"/>
          </a:xfrm>
          <a:prstGeom prst="rect">
            <a:avLst/>
          </a:prstGeom>
          <a:noFill/>
          <a:ln>
            <a:noFill/>
          </a:ln>
        </p:spPr>
      </p:pic>
      <p:pic>
        <p:nvPicPr>
          <p:cNvPr id="115" name="Google Shape;115;g214b1ee8d15_0_91"/>
          <p:cNvPicPr preferRelativeResize="0"/>
          <p:nvPr/>
        </p:nvPicPr>
        <p:blipFill rotWithShape="1">
          <a:blip r:embed="rId4">
            <a:alphaModFix/>
          </a:blip>
          <a:srcRect/>
          <a:stretch/>
        </p:blipFill>
        <p:spPr>
          <a:xfrm>
            <a:off x="3858470" y="1428475"/>
            <a:ext cx="4951973" cy="3162026"/>
          </a:xfrm>
          <a:prstGeom prst="rect">
            <a:avLst/>
          </a:prstGeom>
          <a:noFill/>
          <a:ln>
            <a:noFill/>
          </a:ln>
        </p:spPr>
      </p:pic>
      <p:pic>
        <p:nvPicPr>
          <p:cNvPr id="116" name="Google Shape;116;g214b1ee8d15_0_91"/>
          <p:cNvPicPr preferRelativeResize="0"/>
          <p:nvPr/>
        </p:nvPicPr>
        <p:blipFill rotWithShape="1">
          <a:blip r:embed="rId5">
            <a:alphaModFix/>
          </a:blip>
          <a:srcRect/>
          <a:stretch/>
        </p:blipFill>
        <p:spPr>
          <a:xfrm>
            <a:off x="9120851" y="1428475"/>
            <a:ext cx="2223880" cy="31620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14b1ee8d15_0_147"/>
          <p:cNvSpPr txBox="1">
            <a:spLocks noGrp="1"/>
          </p:cNvSpPr>
          <p:nvPr>
            <p:ph type="title"/>
          </p:nvPr>
        </p:nvSpPr>
        <p:spPr>
          <a:xfrm>
            <a:off x="838200" y="99150"/>
            <a:ext cx="10515600" cy="95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fr-FR" sz="2400" b="1"/>
              <a:t>Mai 2022 </a:t>
            </a:r>
            <a:r>
              <a:rPr lang="fr-FR" sz="2400" b="1">
                <a:solidFill>
                  <a:srgbClr val="050505"/>
                </a:solidFill>
                <a:highlight>
                  <a:srgbClr val="FFFFFF"/>
                </a:highlight>
                <a:latin typeface="Arial"/>
                <a:ea typeface="Arial"/>
                <a:cs typeface="Arial"/>
                <a:sym typeface="Arial"/>
              </a:rPr>
              <a:t>tournoi de football caritatif organisé par Christophe Lenoble Président de l'association “Le Chemin des Rêves”.</a:t>
            </a:r>
            <a:endParaRPr sz="2400" b="1"/>
          </a:p>
        </p:txBody>
      </p:sp>
      <p:sp>
        <p:nvSpPr>
          <p:cNvPr id="122" name="Google Shape;122;g214b1ee8d15_0_147"/>
          <p:cNvSpPr txBox="1"/>
          <p:nvPr/>
        </p:nvSpPr>
        <p:spPr>
          <a:xfrm>
            <a:off x="2164825" y="3852800"/>
            <a:ext cx="7866000" cy="30051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Fière en tant que Présidente de l'association "Une Voie des Enfants:14 juillet 2016" de participer et soutenir avec 2 équipes constituées de 20 de nos membres actifs, au tournoi de football caritatif organisé par Christophe Lenoble Président de l'association “Le Chemin des Rêves”.</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Avec les Hospitaliers venus des 4 coins de la France pour cette belle et importante cause du Handicap.</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Un weekend dans la convivialité, l'échange et le soutien d'une cause tellement importante.</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Une mise en avant des personnels des hôpitaux français lors de la manifestation sera faite pour leur dévouement et leur engagement de tous les jours.</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Les récoltes de fonds permettront la mise en place de projets en faveur des personnes en situation de handicap.</a:t>
            </a:r>
            <a:endParaRPr sz="12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250" b="1" i="0" u="none" strike="noStrike" cap="none">
                <a:solidFill>
                  <a:srgbClr val="050505"/>
                </a:solidFill>
                <a:highlight>
                  <a:srgbClr val="FFFFFF"/>
                </a:highlight>
                <a:latin typeface="Arial"/>
                <a:ea typeface="Arial"/>
                <a:cs typeface="Arial"/>
                <a:sym typeface="Arial"/>
              </a:rPr>
              <a:t>Merci à eux</a:t>
            </a:r>
            <a:endParaRPr sz="1250" b="1" i="0" u="none" strike="noStrike" cap="none">
              <a:solidFill>
                <a:srgbClr val="050505"/>
              </a:solidFill>
              <a:highlight>
                <a:srgbClr val="FFFFFF"/>
              </a:highlight>
              <a:latin typeface="Arial"/>
              <a:ea typeface="Arial"/>
              <a:cs typeface="Arial"/>
              <a:sym typeface="Arial"/>
            </a:endParaRPr>
          </a:p>
        </p:txBody>
      </p:sp>
      <p:pic>
        <p:nvPicPr>
          <p:cNvPr id="123" name="Google Shape;123;g214b1ee8d15_0_147"/>
          <p:cNvPicPr preferRelativeResize="0"/>
          <p:nvPr/>
        </p:nvPicPr>
        <p:blipFill rotWithShape="1">
          <a:blip r:embed="rId3">
            <a:alphaModFix/>
          </a:blip>
          <a:srcRect/>
          <a:stretch/>
        </p:blipFill>
        <p:spPr>
          <a:xfrm>
            <a:off x="307100" y="771625"/>
            <a:ext cx="1669075" cy="879925"/>
          </a:xfrm>
          <a:prstGeom prst="rect">
            <a:avLst/>
          </a:prstGeom>
          <a:noFill/>
          <a:ln>
            <a:noFill/>
          </a:ln>
        </p:spPr>
      </p:pic>
      <p:pic>
        <p:nvPicPr>
          <p:cNvPr id="124" name="Google Shape;124;g214b1ee8d15_0_147"/>
          <p:cNvPicPr preferRelativeResize="0"/>
          <p:nvPr/>
        </p:nvPicPr>
        <p:blipFill rotWithShape="1">
          <a:blip r:embed="rId4">
            <a:alphaModFix/>
          </a:blip>
          <a:srcRect/>
          <a:stretch/>
        </p:blipFill>
        <p:spPr>
          <a:xfrm>
            <a:off x="10330500" y="628350"/>
            <a:ext cx="1597874" cy="749650"/>
          </a:xfrm>
          <a:prstGeom prst="rect">
            <a:avLst/>
          </a:prstGeom>
          <a:noFill/>
          <a:ln>
            <a:noFill/>
          </a:ln>
        </p:spPr>
      </p:pic>
      <p:pic>
        <p:nvPicPr>
          <p:cNvPr id="125" name="Google Shape;125;g214b1ee8d15_0_147"/>
          <p:cNvPicPr preferRelativeResize="0"/>
          <p:nvPr/>
        </p:nvPicPr>
        <p:blipFill rotWithShape="1">
          <a:blip r:embed="rId5">
            <a:alphaModFix/>
          </a:blip>
          <a:srcRect/>
          <a:stretch/>
        </p:blipFill>
        <p:spPr>
          <a:xfrm>
            <a:off x="5297063" y="1285651"/>
            <a:ext cx="1597876" cy="2336451"/>
          </a:xfrm>
          <a:prstGeom prst="rect">
            <a:avLst/>
          </a:prstGeom>
          <a:noFill/>
          <a:ln>
            <a:noFill/>
          </a:ln>
        </p:spPr>
      </p:pic>
      <p:pic>
        <p:nvPicPr>
          <p:cNvPr id="126" name="Google Shape;126;g214b1ee8d15_0_147"/>
          <p:cNvPicPr preferRelativeResize="0"/>
          <p:nvPr/>
        </p:nvPicPr>
        <p:blipFill rotWithShape="1">
          <a:blip r:embed="rId6">
            <a:alphaModFix/>
          </a:blip>
          <a:srcRect/>
          <a:stretch/>
        </p:blipFill>
        <p:spPr>
          <a:xfrm>
            <a:off x="1008050" y="1690025"/>
            <a:ext cx="3387701" cy="2152602"/>
          </a:xfrm>
          <a:prstGeom prst="rect">
            <a:avLst/>
          </a:prstGeom>
          <a:noFill/>
          <a:ln>
            <a:noFill/>
          </a:ln>
        </p:spPr>
      </p:pic>
      <p:pic>
        <p:nvPicPr>
          <p:cNvPr id="127" name="Google Shape;127;g214b1ee8d15_0_147"/>
          <p:cNvPicPr preferRelativeResize="0"/>
          <p:nvPr/>
        </p:nvPicPr>
        <p:blipFill rotWithShape="1">
          <a:blip r:embed="rId7">
            <a:alphaModFix/>
          </a:blip>
          <a:srcRect/>
          <a:stretch/>
        </p:blipFill>
        <p:spPr>
          <a:xfrm>
            <a:off x="10106250" y="4131325"/>
            <a:ext cx="2046374" cy="2594949"/>
          </a:xfrm>
          <a:prstGeom prst="rect">
            <a:avLst/>
          </a:prstGeom>
          <a:noFill/>
          <a:ln>
            <a:noFill/>
          </a:ln>
        </p:spPr>
      </p:pic>
      <p:pic>
        <p:nvPicPr>
          <p:cNvPr id="128" name="Google Shape;128;g214b1ee8d15_0_147"/>
          <p:cNvPicPr preferRelativeResize="0"/>
          <p:nvPr/>
        </p:nvPicPr>
        <p:blipFill rotWithShape="1">
          <a:blip r:embed="rId8">
            <a:alphaModFix/>
          </a:blip>
          <a:srcRect/>
          <a:stretch/>
        </p:blipFill>
        <p:spPr>
          <a:xfrm>
            <a:off x="118450" y="4454400"/>
            <a:ext cx="2046377" cy="2271877"/>
          </a:xfrm>
          <a:prstGeom prst="rect">
            <a:avLst/>
          </a:prstGeom>
          <a:noFill/>
          <a:ln>
            <a:noFill/>
          </a:ln>
        </p:spPr>
      </p:pic>
      <p:pic>
        <p:nvPicPr>
          <p:cNvPr id="129" name="Google Shape;129;g214b1ee8d15_0_147"/>
          <p:cNvPicPr preferRelativeResize="0"/>
          <p:nvPr/>
        </p:nvPicPr>
        <p:blipFill rotWithShape="1">
          <a:blip r:embed="rId9">
            <a:alphaModFix/>
          </a:blip>
          <a:srcRect/>
          <a:stretch/>
        </p:blipFill>
        <p:spPr>
          <a:xfrm>
            <a:off x="7437300" y="1457190"/>
            <a:ext cx="3916498" cy="2271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14b1ee8d15_0_1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fr-FR" b="1"/>
              <a:t>Mai 2022 Perte d’une femme extraordinaire</a:t>
            </a:r>
            <a:endParaRPr b="1"/>
          </a:p>
        </p:txBody>
      </p:sp>
      <p:sp>
        <p:nvSpPr>
          <p:cNvPr id="135" name="Google Shape;135;g214b1ee8d15_0_152"/>
          <p:cNvSpPr txBox="1"/>
          <p:nvPr/>
        </p:nvSpPr>
        <p:spPr>
          <a:xfrm>
            <a:off x="5982150" y="2297025"/>
            <a:ext cx="5535900" cy="3470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500" b="1" i="0" u="none" strike="noStrike" cap="none">
                <a:solidFill>
                  <a:srgbClr val="050505"/>
                </a:solidFill>
                <a:highlight>
                  <a:srgbClr val="FFFFFF"/>
                </a:highlight>
                <a:latin typeface="Arial"/>
                <a:ea typeface="Arial"/>
                <a:cs typeface="Arial"/>
                <a:sym typeface="Arial"/>
              </a:rPr>
              <a:t>Notre Association tient à rendre hommage à cette femme formidable qui vient de nous quitter Françoise Rudetzki qui fut blessée dans l’attentat du grand Vefour en 1983 à Paris.</a:t>
            </a:r>
            <a:endParaRPr sz="1500" b="1" i="0" u="none" strike="noStrike" cap="none">
              <a:solidFill>
                <a:srgbClr val="050505"/>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500" b="1" i="0" u="none" strike="noStrike" cap="none">
                <a:solidFill>
                  <a:srgbClr val="050505"/>
                </a:solidFill>
                <a:highlight>
                  <a:srgbClr val="FFFFFF"/>
                </a:highlight>
                <a:latin typeface="Arial"/>
                <a:ea typeface="Arial"/>
                <a:cs typeface="Arial"/>
                <a:sym typeface="Arial"/>
              </a:rPr>
              <a:t>Elle consacra sa vie à la défense des victimes du terrorisme en créant sos attentats et le Fonds de garantie des victimes d’actes de terrorisme.</a:t>
            </a:r>
            <a:endParaRPr sz="1500" b="1" i="0" u="none" strike="noStrike" cap="none">
              <a:solidFill>
                <a:srgbClr val="050505"/>
              </a:solidFill>
              <a:highlight>
                <a:srgbClr val="FFFFFF"/>
              </a:highlight>
              <a:latin typeface="Arial"/>
              <a:ea typeface="Arial"/>
              <a:cs typeface="Arial"/>
              <a:sym typeface="Arial"/>
            </a:endParaRPr>
          </a:p>
        </p:txBody>
      </p:sp>
      <p:pic>
        <p:nvPicPr>
          <p:cNvPr id="136" name="Google Shape;136;g214b1ee8d15_0_152"/>
          <p:cNvPicPr preferRelativeResize="0"/>
          <p:nvPr/>
        </p:nvPicPr>
        <p:blipFill rotWithShape="1">
          <a:blip r:embed="rId3">
            <a:alphaModFix/>
          </a:blip>
          <a:srcRect/>
          <a:stretch/>
        </p:blipFill>
        <p:spPr>
          <a:xfrm>
            <a:off x="783125" y="1690825"/>
            <a:ext cx="4690167" cy="48623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14b1ee8d15_0_195"/>
          <p:cNvSpPr txBox="1">
            <a:spLocks noGrp="1"/>
          </p:cNvSpPr>
          <p:nvPr>
            <p:ph type="title"/>
          </p:nvPr>
        </p:nvSpPr>
        <p:spPr>
          <a:xfrm>
            <a:off x="446175" y="313975"/>
            <a:ext cx="11435400" cy="679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52941"/>
              <a:buNone/>
            </a:pPr>
            <a:r>
              <a:rPr lang="fr-FR" sz="3400" b="1"/>
              <a:t>Juin 2022 </a:t>
            </a:r>
            <a:endParaRPr sz="3400" b="1"/>
          </a:p>
          <a:p>
            <a:pPr marL="0" lvl="0" indent="0" algn="ctr" rtl="0">
              <a:lnSpc>
                <a:spcPct val="90000"/>
              </a:lnSpc>
              <a:spcBef>
                <a:spcPts val="0"/>
              </a:spcBef>
              <a:spcAft>
                <a:spcPts val="0"/>
              </a:spcAft>
              <a:buSzPct val="52941"/>
              <a:buNone/>
            </a:pPr>
            <a:r>
              <a:rPr lang="fr-FR" sz="3400" b="1"/>
              <a:t> Journée pour ABY</a:t>
            </a:r>
            <a:endParaRPr sz="3400" b="1"/>
          </a:p>
          <a:p>
            <a:pPr marL="0" lvl="0" indent="0" algn="ctr" rtl="0">
              <a:lnSpc>
                <a:spcPct val="90000"/>
              </a:lnSpc>
              <a:spcBef>
                <a:spcPts val="0"/>
              </a:spcBef>
              <a:spcAft>
                <a:spcPts val="0"/>
              </a:spcAft>
              <a:buSzPct val="52941"/>
              <a:buNone/>
            </a:pPr>
            <a:endParaRPr sz="3400" b="1"/>
          </a:p>
        </p:txBody>
      </p:sp>
      <p:sp>
        <p:nvSpPr>
          <p:cNvPr id="142" name="Google Shape;142;g214b1ee8d15_0_195"/>
          <p:cNvSpPr txBox="1"/>
          <p:nvPr/>
        </p:nvSpPr>
        <p:spPr>
          <a:xfrm>
            <a:off x="3189225" y="1203025"/>
            <a:ext cx="5949300" cy="2793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Notre association soutiendra toujours les causes importantes et surtout lorsqu'il s'agit des enfants</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Une belle journée, une merveilleuse cause, familiale et solidaire, notre association est fière d'avoir participé à la confection du plus long pan bagnat du monde 300 m (merci Laetitia et Amal)</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Tous les bénéfices seront reversés à la famille d'Aby pour l'achat d'un véhicule adapté à son handicap l'arthrogrypose.</a:t>
            </a:r>
            <a:endParaRPr sz="13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350" b="1" i="0" u="none" strike="noStrike" cap="none">
                <a:solidFill>
                  <a:srgbClr val="050505"/>
                </a:solidFill>
                <a:highlight>
                  <a:srgbClr val="FFFFFF"/>
                </a:highlight>
                <a:latin typeface="Arial"/>
                <a:ea typeface="Arial"/>
                <a:cs typeface="Arial"/>
                <a:sym typeface="Arial"/>
              </a:rPr>
              <a:t>Bravo à Leo Mallo et Younes Zouine et son asso “don du temps” pour cette initiative, vous êtes formidables et l'organisation parfaite</a:t>
            </a:r>
            <a:endParaRPr sz="1350" b="1" i="0" u="none" strike="noStrike" cap="none">
              <a:solidFill>
                <a:srgbClr val="050505"/>
              </a:solidFill>
              <a:highlight>
                <a:srgbClr val="FFFFFF"/>
              </a:highlight>
              <a:latin typeface="Arial"/>
              <a:ea typeface="Arial"/>
              <a:cs typeface="Arial"/>
              <a:sym typeface="Arial"/>
            </a:endParaRPr>
          </a:p>
        </p:txBody>
      </p:sp>
      <p:pic>
        <p:nvPicPr>
          <p:cNvPr id="143" name="Google Shape;143;g214b1ee8d15_0_195"/>
          <p:cNvPicPr preferRelativeResize="0"/>
          <p:nvPr/>
        </p:nvPicPr>
        <p:blipFill rotWithShape="1">
          <a:blip r:embed="rId3">
            <a:alphaModFix/>
          </a:blip>
          <a:srcRect/>
          <a:stretch/>
        </p:blipFill>
        <p:spPr>
          <a:xfrm>
            <a:off x="48175" y="993850"/>
            <a:ext cx="3201101" cy="2010051"/>
          </a:xfrm>
          <a:prstGeom prst="rect">
            <a:avLst/>
          </a:prstGeom>
          <a:noFill/>
          <a:ln>
            <a:noFill/>
          </a:ln>
        </p:spPr>
      </p:pic>
      <p:pic>
        <p:nvPicPr>
          <p:cNvPr id="144" name="Google Shape;144;g214b1ee8d15_0_195"/>
          <p:cNvPicPr preferRelativeResize="0"/>
          <p:nvPr/>
        </p:nvPicPr>
        <p:blipFill rotWithShape="1">
          <a:blip r:embed="rId4">
            <a:alphaModFix/>
          </a:blip>
          <a:srcRect/>
          <a:stretch/>
        </p:blipFill>
        <p:spPr>
          <a:xfrm>
            <a:off x="9138525" y="1356725"/>
            <a:ext cx="3053476" cy="1742776"/>
          </a:xfrm>
          <a:prstGeom prst="rect">
            <a:avLst/>
          </a:prstGeom>
          <a:noFill/>
          <a:ln>
            <a:noFill/>
          </a:ln>
        </p:spPr>
      </p:pic>
      <p:pic>
        <p:nvPicPr>
          <p:cNvPr id="145" name="Google Shape;145;g214b1ee8d15_0_195"/>
          <p:cNvPicPr preferRelativeResize="0"/>
          <p:nvPr/>
        </p:nvPicPr>
        <p:blipFill rotWithShape="1">
          <a:blip r:embed="rId5">
            <a:alphaModFix/>
          </a:blip>
          <a:srcRect/>
          <a:stretch/>
        </p:blipFill>
        <p:spPr>
          <a:xfrm>
            <a:off x="137775" y="4008975"/>
            <a:ext cx="2801823" cy="2833800"/>
          </a:xfrm>
          <a:prstGeom prst="rect">
            <a:avLst/>
          </a:prstGeom>
          <a:noFill/>
          <a:ln>
            <a:noFill/>
          </a:ln>
        </p:spPr>
      </p:pic>
      <p:pic>
        <p:nvPicPr>
          <p:cNvPr id="146" name="Google Shape;146;g214b1ee8d15_0_195"/>
          <p:cNvPicPr preferRelativeResize="0"/>
          <p:nvPr/>
        </p:nvPicPr>
        <p:blipFill>
          <a:blip r:embed="rId6">
            <a:alphaModFix/>
          </a:blip>
          <a:stretch>
            <a:fillRect/>
          </a:stretch>
        </p:blipFill>
        <p:spPr>
          <a:xfrm>
            <a:off x="3519150" y="4029113"/>
            <a:ext cx="4354273" cy="2793524"/>
          </a:xfrm>
          <a:prstGeom prst="rect">
            <a:avLst/>
          </a:prstGeom>
          <a:noFill/>
          <a:ln>
            <a:noFill/>
          </a:ln>
        </p:spPr>
      </p:pic>
      <p:pic>
        <p:nvPicPr>
          <p:cNvPr id="147" name="Google Shape;147;g214b1ee8d15_0_195"/>
          <p:cNvPicPr preferRelativeResize="0"/>
          <p:nvPr/>
        </p:nvPicPr>
        <p:blipFill>
          <a:blip r:embed="rId7">
            <a:alphaModFix/>
          </a:blip>
          <a:stretch>
            <a:fillRect/>
          </a:stretch>
        </p:blipFill>
        <p:spPr>
          <a:xfrm rot="-5400000">
            <a:off x="8900163" y="3549336"/>
            <a:ext cx="2805976" cy="37003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14b1ee8d15_0_200"/>
          <p:cNvSpPr txBox="1">
            <a:spLocks noGrp="1"/>
          </p:cNvSpPr>
          <p:nvPr>
            <p:ph type="title"/>
          </p:nvPr>
        </p:nvSpPr>
        <p:spPr>
          <a:xfrm>
            <a:off x="856650" y="97475"/>
            <a:ext cx="10478700" cy="5469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15000"/>
              </a:lnSpc>
              <a:spcBef>
                <a:spcPts val="0"/>
              </a:spcBef>
              <a:spcAft>
                <a:spcPts val="0"/>
              </a:spcAft>
              <a:buClr>
                <a:schemeClr val="dk1"/>
              </a:buClr>
              <a:buSzPct val="30554"/>
              <a:buFont typeface="Arial"/>
              <a:buNone/>
            </a:pPr>
            <a:r>
              <a:rPr lang="fr-FR" sz="3600" b="1">
                <a:solidFill>
                  <a:srgbClr val="050505"/>
                </a:solidFill>
                <a:highlight>
                  <a:srgbClr val="FFFFFF"/>
                </a:highlight>
                <a:latin typeface="Arial"/>
                <a:ea typeface="Arial"/>
                <a:cs typeface="Arial"/>
                <a:sym typeface="Arial"/>
              </a:rPr>
              <a:t>Pique-nique partagé et convivial </a:t>
            </a:r>
            <a:endParaRPr sz="3600" b="1"/>
          </a:p>
        </p:txBody>
      </p:sp>
      <p:sp>
        <p:nvSpPr>
          <p:cNvPr id="153" name="Google Shape;153;g214b1ee8d15_0_200"/>
          <p:cNvSpPr txBox="1"/>
          <p:nvPr/>
        </p:nvSpPr>
        <p:spPr>
          <a:xfrm>
            <a:off x="1013050" y="2755850"/>
            <a:ext cx="9174900" cy="28848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150"/>
              <a:buFont typeface="Arial"/>
              <a:buNone/>
            </a:pPr>
            <a:r>
              <a:rPr lang="fr-FR" sz="1150" b="1" i="0" u="none" strike="noStrike" cap="none">
                <a:solidFill>
                  <a:srgbClr val="050505"/>
                </a:solidFill>
                <a:highlight>
                  <a:srgbClr val="FFFFFF"/>
                </a:highlight>
                <a:latin typeface="Arial"/>
                <a:ea typeface="Arial"/>
                <a:cs typeface="Arial"/>
                <a:sym typeface="Arial"/>
              </a:rPr>
              <a:t>En cette magnifique journée de Pentecôte notre association "Une Voie des Enfants" à organisé son premier pique-nique partagé et convivial.</a:t>
            </a:r>
            <a:endParaRPr sz="11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150" b="1" i="0" u="none" strike="noStrike" cap="none">
                <a:solidFill>
                  <a:srgbClr val="050505"/>
                </a:solidFill>
                <a:highlight>
                  <a:srgbClr val="FFFFFF"/>
                </a:highlight>
                <a:latin typeface="Arial"/>
                <a:ea typeface="Arial"/>
                <a:cs typeface="Arial"/>
                <a:sym typeface="Arial"/>
              </a:rPr>
              <a:t>Une occasion pour que nos membres victimes de tous se rencontrent pour la première fois, dans un esprit d'échange et de solidarité.</a:t>
            </a:r>
            <a:endParaRPr sz="11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150" b="1" i="0" u="none" strike="noStrike" cap="none">
                <a:solidFill>
                  <a:srgbClr val="050505"/>
                </a:solidFill>
                <a:highlight>
                  <a:srgbClr val="FFFFFF"/>
                </a:highlight>
                <a:latin typeface="Arial"/>
                <a:ea typeface="Arial"/>
                <a:cs typeface="Arial"/>
                <a:sym typeface="Arial"/>
              </a:rPr>
              <a:t>- l'après-midi a été merveilleuse sous le signe de la fraternité et de la solidarité</a:t>
            </a:r>
            <a:endParaRPr sz="11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150" b="1" i="0" u="none" strike="noStrike" cap="none">
                <a:solidFill>
                  <a:srgbClr val="050505"/>
                </a:solidFill>
                <a:highlight>
                  <a:srgbClr val="FFFFFF"/>
                </a:highlight>
                <a:latin typeface="Arial"/>
                <a:ea typeface="Arial"/>
                <a:cs typeface="Arial"/>
                <a:sym typeface="Arial"/>
              </a:rPr>
              <a:t>- les familles étaient heureuses</a:t>
            </a:r>
            <a:endParaRPr sz="11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150"/>
              <a:buFont typeface="Arial"/>
              <a:buNone/>
            </a:pPr>
            <a:r>
              <a:rPr lang="fr-FR" sz="1150" b="1" i="0" u="none" strike="noStrike" cap="none">
                <a:solidFill>
                  <a:srgbClr val="050505"/>
                </a:solidFill>
                <a:highlight>
                  <a:srgbClr val="FFFFFF"/>
                </a:highlight>
                <a:latin typeface="Arial"/>
                <a:ea typeface="Arial"/>
                <a:cs typeface="Arial"/>
                <a:sym typeface="Arial"/>
              </a:rPr>
              <a:t>- nos enfants ont vécu des moments de joie.</a:t>
            </a:r>
            <a:endParaRPr sz="11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150" b="1" i="0" u="none" strike="noStrike" cap="none">
                <a:solidFill>
                  <a:srgbClr val="050505"/>
                </a:solidFill>
                <a:highlight>
                  <a:srgbClr val="FFFFFF"/>
                </a:highlight>
                <a:latin typeface="Arial"/>
                <a:ea typeface="Arial"/>
                <a:cs typeface="Arial"/>
                <a:sym typeface="Arial"/>
              </a:rPr>
              <a:t>C'est notre mission, celle de tout faire pour que nos enfants se réapproprient leur vie.</a:t>
            </a:r>
            <a:endParaRPr sz="11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150" b="1" i="0" u="none" strike="noStrike" cap="none">
                <a:solidFill>
                  <a:srgbClr val="050505"/>
                </a:solidFill>
                <a:highlight>
                  <a:srgbClr val="FFFFFF"/>
                </a:highlight>
                <a:latin typeface="Arial"/>
                <a:ea typeface="Arial"/>
                <a:cs typeface="Arial"/>
                <a:sym typeface="Arial"/>
              </a:rPr>
              <a:t>Merci à tous qui vous êtes impliqué</a:t>
            </a:r>
            <a:endParaRPr sz="1150" b="1" i="0" u="none" strike="noStrike" cap="none">
              <a:solidFill>
                <a:srgbClr val="050505"/>
              </a:solidFill>
              <a:highlight>
                <a:srgbClr val="FFFFFF"/>
              </a:highlight>
              <a:latin typeface="Arial"/>
              <a:ea typeface="Arial"/>
              <a:cs typeface="Arial"/>
              <a:sym typeface="Arial"/>
            </a:endParaRPr>
          </a:p>
          <a:p>
            <a:pPr marL="0" marR="0" lvl="0" indent="0" algn="ctr" rtl="0">
              <a:lnSpc>
                <a:spcPct val="115000"/>
              </a:lnSpc>
              <a:spcBef>
                <a:spcPts val="600"/>
              </a:spcBef>
              <a:spcAft>
                <a:spcPts val="0"/>
              </a:spcAft>
              <a:buClr>
                <a:srgbClr val="000000"/>
              </a:buClr>
              <a:buSzPts val="1150"/>
              <a:buFont typeface="Arial"/>
              <a:buNone/>
            </a:pPr>
            <a:r>
              <a:rPr lang="fr-FR" sz="1150" b="1" i="0" u="none" strike="noStrike" cap="none">
                <a:solidFill>
                  <a:srgbClr val="050505"/>
                </a:solidFill>
                <a:highlight>
                  <a:srgbClr val="FFFFFF"/>
                </a:highlight>
                <a:latin typeface="Arial"/>
                <a:ea typeface="Arial"/>
                <a:cs typeface="Arial"/>
                <a:sym typeface="Arial"/>
              </a:rPr>
              <a:t>Merci à Anthony Ciattoni,</a:t>
            </a:r>
            <a:r>
              <a:rPr lang="fr-FR" sz="1150" b="1" i="0" u="none" strike="noStrike" cap="none">
                <a:solidFill>
                  <a:srgbClr val="050505"/>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fr-FR" sz="1150" b="1" i="0" u="none" strike="noStrike" cap="none">
                <a:solidFill>
                  <a:schemeClr val="hlink"/>
                </a:solidFill>
                <a:highlight>
                  <a:srgbClr val="FFFFFF"/>
                </a:highlight>
                <a:uFill>
                  <a:noFill/>
                </a:uFill>
                <a:latin typeface="Arial"/>
                <a:ea typeface="Arial"/>
                <a:cs typeface="Arial"/>
                <a:sym typeface="Arial"/>
                <a:hlinkClick r:id="rId3"/>
              </a:rPr>
              <a:t>Philippe Galets de Nice</a:t>
            </a:r>
            <a:r>
              <a:rPr lang="fr-FR" sz="1400" b="0" i="0" u="none" strike="noStrike" cap="none">
                <a:solidFill>
                  <a:srgbClr val="000000"/>
                </a:solidFill>
                <a:latin typeface="Arial"/>
                <a:ea typeface="Arial"/>
                <a:cs typeface="Arial"/>
                <a:sym typeface="Arial"/>
              </a:rPr>
              <a:t>,</a:t>
            </a:r>
            <a:r>
              <a:rPr lang="fr-FR" sz="1150" b="1" i="0" u="none" strike="noStrike" cap="none">
                <a:solidFill>
                  <a:srgbClr val="050505"/>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fr-FR" sz="1150" b="1" i="0" u="none" strike="noStrike" cap="none">
                <a:solidFill>
                  <a:schemeClr val="hlink"/>
                </a:solidFill>
                <a:highlight>
                  <a:srgbClr val="FFFFFF"/>
                </a:highlight>
                <a:uFill>
                  <a:noFill/>
                </a:uFill>
                <a:latin typeface="Arial"/>
                <a:ea typeface="Arial"/>
                <a:cs typeface="Arial"/>
                <a:sym typeface="Arial"/>
                <a:hlinkClick r:id="rId4"/>
              </a:rPr>
              <a:t>Leo Mallo_</a:t>
            </a:r>
            <a:r>
              <a:rPr lang="fr-FR" sz="1150" b="1" i="0" u="none" strike="noStrike" cap="none">
                <a:solidFill>
                  <a:srgbClr val="050505"/>
                </a:solidFill>
                <a:highlight>
                  <a:srgbClr val="FFFFFF"/>
                </a:highlight>
                <a:latin typeface="Arial"/>
                <a:ea typeface="Arial"/>
                <a:cs typeface="Arial"/>
                <a:sym typeface="Arial"/>
              </a:rPr>
              <a:t>, Zouine Younes (DON DU TEMPS), Mohamed Hamrouni et son académique foot06, à Patricia Natal (ARTFUSION), ASTAM FOOT,</a:t>
            </a:r>
            <a:r>
              <a:rPr lang="fr-FR" sz="1150" b="1" i="0" u="none" strike="noStrike" cap="none">
                <a:solidFill>
                  <a:srgbClr val="050505"/>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fr-FR" sz="1150" b="1" i="0" u="none" strike="noStrike" cap="none">
                <a:solidFill>
                  <a:schemeClr val="hlink"/>
                </a:solidFill>
                <a:highlight>
                  <a:srgbClr val="FFFFFF"/>
                </a:highlight>
                <a:uFill>
                  <a:noFill/>
                </a:uFill>
                <a:latin typeface="Arial"/>
                <a:ea typeface="Arial"/>
                <a:cs typeface="Arial"/>
                <a:sym typeface="Arial"/>
                <a:hlinkClick r:id="rId5"/>
              </a:rPr>
              <a:t>Philippe Pradal</a:t>
            </a:r>
            <a:r>
              <a:rPr lang="fr-FR" sz="1150" b="1" i="0" u="none" strike="noStrike" cap="none">
                <a:solidFill>
                  <a:srgbClr val="050505"/>
                </a:solidFill>
                <a:highlight>
                  <a:srgbClr val="FFFFFF"/>
                </a:highlight>
                <a:latin typeface="Arial"/>
                <a:ea typeface="Arial"/>
                <a:cs typeface="Arial"/>
                <a:sym typeface="Arial"/>
              </a:rPr>
              <a:t> , Jennifer Salles Barbosa... et tous ceux qui ont contribué à ce magnifique après midi</a:t>
            </a:r>
            <a:endParaRPr sz="1150" b="1" i="0" u="none" strike="noStrike" cap="none">
              <a:solidFill>
                <a:srgbClr val="050505"/>
              </a:solidFill>
              <a:highlight>
                <a:srgbClr val="FFFFFF"/>
              </a:highlight>
              <a:latin typeface="Arial"/>
              <a:ea typeface="Arial"/>
              <a:cs typeface="Arial"/>
              <a:sym typeface="Arial"/>
            </a:endParaRPr>
          </a:p>
        </p:txBody>
      </p:sp>
      <p:pic>
        <p:nvPicPr>
          <p:cNvPr id="154" name="Google Shape;154;g214b1ee8d15_0_200"/>
          <p:cNvPicPr preferRelativeResize="0"/>
          <p:nvPr/>
        </p:nvPicPr>
        <p:blipFill rotWithShape="1">
          <a:blip r:embed="rId6">
            <a:alphaModFix/>
          </a:blip>
          <a:srcRect/>
          <a:stretch/>
        </p:blipFill>
        <p:spPr>
          <a:xfrm>
            <a:off x="1787312" y="5633575"/>
            <a:ext cx="1806737" cy="1202625"/>
          </a:xfrm>
          <a:prstGeom prst="rect">
            <a:avLst/>
          </a:prstGeom>
          <a:noFill/>
          <a:ln>
            <a:noFill/>
          </a:ln>
        </p:spPr>
      </p:pic>
      <p:pic>
        <p:nvPicPr>
          <p:cNvPr id="155" name="Google Shape;155;g214b1ee8d15_0_200"/>
          <p:cNvPicPr preferRelativeResize="0"/>
          <p:nvPr/>
        </p:nvPicPr>
        <p:blipFill rotWithShape="1">
          <a:blip r:embed="rId7">
            <a:alphaModFix/>
          </a:blip>
          <a:srcRect/>
          <a:stretch/>
        </p:blipFill>
        <p:spPr>
          <a:xfrm>
            <a:off x="6137550" y="809750"/>
            <a:ext cx="2470532" cy="1852899"/>
          </a:xfrm>
          <a:prstGeom prst="rect">
            <a:avLst/>
          </a:prstGeom>
          <a:noFill/>
          <a:ln>
            <a:noFill/>
          </a:ln>
        </p:spPr>
      </p:pic>
      <p:pic>
        <p:nvPicPr>
          <p:cNvPr id="156" name="Google Shape;156;g214b1ee8d15_0_200"/>
          <p:cNvPicPr preferRelativeResize="0"/>
          <p:nvPr/>
        </p:nvPicPr>
        <p:blipFill rotWithShape="1">
          <a:blip r:embed="rId8">
            <a:alphaModFix/>
          </a:blip>
          <a:srcRect/>
          <a:stretch/>
        </p:blipFill>
        <p:spPr>
          <a:xfrm>
            <a:off x="9387576" y="5640575"/>
            <a:ext cx="708626" cy="1202625"/>
          </a:xfrm>
          <a:prstGeom prst="rect">
            <a:avLst/>
          </a:prstGeom>
          <a:noFill/>
          <a:ln>
            <a:noFill/>
          </a:ln>
        </p:spPr>
      </p:pic>
      <p:pic>
        <p:nvPicPr>
          <p:cNvPr id="157" name="Google Shape;157;g214b1ee8d15_0_200"/>
          <p:cNvPicPr preferRelativeResize="0"/>
          <p:nvPr/>
        </p:nvPicPr>
        <p:blipFill rotWithShape="1">
          <a:blip r:embed="rId9">
            <a:alphaModFix/>
          </a:blip>
          <a:srcRect/>
          <a:stretch/>
        </p:blipFill>
        <p:spPr>
          <a:xfrm>
            <a:off x="8644863" y="810475"/>
            <a:ext cx="1423076" cy="1851451"/>
          </a:xfrm>
          <a:prstGeom prst="rect">
            <a:avLst/>
          </a:prstGeom>
          <a:noFill/>
          <a:ln>
            <a:noFill/>
          </a:ln>
        </p:spPr>
      </p:pic>
      <p:pic>
        <p:nvPicPr>
          <p:cNvPr id="158" name="Google Shape;158;g214b1ee8d15_0_200"/>
          <p:cNvPicPr preferRelativeResize="0"/>
          <p:nvPr/>
        </p:nvPicPr>
        <p:blipFill rotWithShape="1">
          <a:blip r:embed="rId10">
            <a:alphaModFix/>
          </a:blip>
          <a:srcRect/>
          <a:stretch/>
        </p:blipFill>
        <p:spPr>
          <a:xfrm>
            <a:off x="3631625" y="5633575"/>
            <a:ext cx="901974" cy="1202627"/>
          </a:xfrm>
          <a:prstGeom prst="rect">
            <a:avLst/>
          </a:prstGeom>
          <a:noFill/>
          <a:ln>
            <a:noFill/>
          </a:ln>
        </p:spPr>
      </p:pic>
      <p:pic>
        <p:nvPicPr>
          <p:cNvPr id="159" name="Google Shape;159;g214b1ee8d15_0_200"/>
          <p:cNvPicPr preferRelativeResize="0"/>
          <p:nvPr/>
        </p:nvPicPr>
        <p:blipFill rotWithShape="1">
          <a:blip r:embed="rId11">
            <a:alphaModFix/>
          </a:blip>
          <a:srcRect/>
          <a:stretch/>
        </p:blipFill>
        <p:spPr>
          <a:xfrm>
            <a:off x="8418875" y="5640575"/>
            <a:ext cx="901963" cy="1202627"/>
          </a:xfrm>
          <a:prstGeom prst="rect">
            <a:avLst/>
          </a:prstGeom>
          <a:noFill/>
          <a:ln>
            <a:noFill/>
          </a:ln>
        </p:spPr>
      </p:pic>
      <p:pic>
        <p:nvPicPr>
          <p:cNvPr id="160" name="Google Shape;160;g214b1ee8d15_0_200"/>
          <p:cNvPicPr preferRelativeResize="0"/>
          <p:nvPr/>
        </p:nvPicPr>
        <p:blipFill rotWithShape="1">
          <a:blip r:embed="rId12">
            <a:alphaModFix/>
          </a:blip>
          <a:srcRect/>
          <a:stretch/>
        </p:blipFill>
        <p:spPr>
          <a:xfrm>
            <a:off x="-26300" y="5646880"/>
            <a:ext cx="864501" cy="1152668"/>
          </a:xfrm>
          <a:prstGeom prst="rect">
            <a:avLst/>
          </a:prstGeom>
          <a:noFill/>
          <a:ln>
            <a:noFill/>
          </a:ln>
        </p:spPr>
      </p:pic>
      <p:pic>
        <p:nvPicPr>
          <p:cNvPr id="161" name="Google Shape;161;g214b1ee8d15_0_200"/>
          <p:cNvPicPr preferRelativeResize="0"/>
          <p:nvPr/>
        </p:nvPicPr>
        <p:blipFill rotWithShape="1">
          <a:blip r:embed="rId13">
            <a:alphaModFix/>
          </a:blip>
          <a:srcRect/>
          <a:stretch/>
        </p:blipFill>
        <p:spPr>
          <a:xfrm>
            <a:off x="0" y="2755850"/>
            <a:ext cx="1107201" cy="1350752"/>
          </a:xfrm>
          <a:prstGeom prst="rect">
            <a:avLst/>
          </a:prstGeom>
          <a:noFill/>
          <a:ln>
            <a:noFill/>
          </a:ln>
        </p:spPr>
      </p:pic>
      <p:pic>
        <p:nvPicPr>
          <p:cNvPr id="162" name="Google Shape;162;g214b1ee8d15_0_200"/>
          <p:cNvPicPr preferRelativeResize="0"/>
          <p:nvPr/>
        </p:nvPicPr>
        <p:blipFill rotWithShape="1">
          <a:blip r:embed="rId14">
            <a:alphaModFix/>
          </a:blip>
          <a:srcRect/>
          <a:stretch/>
        </p:blipFill>
        <p:spPr>
          <a:xfrm>
            <a:off x="7450175" y="5640575"/>
            <a:ext cx="901974" cy="1202627"/>
          </a:xfrm>
          <a:prstGeom prst="rect">
            <a:avLst/>
          </a:prstGeom>
          <a:noFill/>
          <a:ln>
            <a:noFill/>
          </a:ln>
        </p:spPr>
      </p:pic>
      <p:pic>
        <p:nvPicPr>
          <p:cNvPr id="163" name="Google Shape;163;g214b1ee8d15_0_200"/>
          <p:cNvPicPr preferRelativeResize="0"/>
          <p:nvPr/>
        </p:nvPicPr>
        <p:blipFill rotWithShape="1">
          <a:blip r:embed="rId15">
            <a:alphaModFix/>
          </a:blip>
          <a:srcRect/>
          <a:stretch/>
        </p:blipFill>
        <p:spPr>
          <a:xfrm>
            <a:off x="6467725" y="5662850"/>
            <a:ext cx="943067" cy="1202627"/>
          </a:xfrm>
          <a:prstGeom prst="rect">
            <a:avLst/>
          </a:prstGeom>
          <a:noFill/>
          <a:ln>
            <a:noFill/>
          </a:ln>
        </p:spPr>
      </p:pic>
      <p:pic>
        <p:nvPicPr>
          <p:cNvPr id="164" name="Google Shape;164;g214b1ee8d15_0_200"/>
          <p:cNvPicPr preferRelativeResize="0"/>
          <p:nvPr/>
        </p:nvPicPr>
        <p:blipFill rotWithShape="1">
          <a:blip r:embed="rId16">
            <a:alphaModFix/>
          </a:blip>
          <a:srcRect/>
          <a:stretch/>
        </p:blipFill>
        <p:spPr>
          <a:xfrm>
            <a:off x="-26300" y="809750"/>
            <a:ext cx="2328199" cy="1852901"/>
          </a:xfrm>
          <a:prstGeom prst="rect">
            <a:avLst/>
          </a:prstGeom>
          <a:noFill/>
          <a:ln>
            <a:noFill/>
          </a:ln>
        </p:spPr>
      </p:pic>
      <p:pic>
        <p:nvPicPr>
          <p:cNvPr id="165" name="Google Shape;165;g214b1ee8d15_0_200"/>
          <p:cNvPicPr preferRelativeResize="0"/>
          <p:nvPr/>
        </p:nvPicPr>
        <p:blipFill rotWithShape="1">
          <a:blip r:embed="rId17">
            <a:alphaModFix/>
          </a:blip>
          <a:srcRect/>
          <a:stretch/>
        </p:blipFill>
        <p:spPr>
          <a:xfrm>
            <a:off x="10188000" y="3125075"/>
            <a:ext cx="2003999" cy="1807150"/>
          </a:xfrm>
          <a:prstGeom prst="rect">
            <a:avLst/>
          </a:prstGeom>
          <a:noFill/>
          <a:ln>
            <a:noFill/>
          </a:ln>
        </p:spPr>
      </p:pic>
      <p:pic>
        <p:nvPicPr>
          <p:cNvPr id="166" name="Google Shape;166;g214b1ee8d15_0_200"/>
          <p:cNvPicPr preferRelativeResize="0"/>
          <p:nvPr/>
        </p:nvPicPr>
        <p:blipFill rotWithShape="1">
          <a:blip r:embed="rId18">
            <a:alphaModFix/>
          </a:blip>
          <a:srcRect/>
          <a:stretch/>
        </p:blipFill>
        <p:spPr>
          <a:xfrm>
            <a:off x="5510725" y="5655332"/>
            <a:ext cx="901974" cy="1202668"/>
          </a:xfrm>
          <a:prstGeom prst="rect">
            <a:avLst/>
          </a:prstGeom>
          <a:noFill/>
          <a:ln>
            <a:noFill/>
          </a:ln>
        </p:spPr>
      </p:pic>
      <p:pic>
        <p:nvPicPr>
          <p:cNvPr id="167" name="Google Shape;167;g214b1ee8d15_0_200"/>
          <p:cNvPicPr preferRelativeResize="0"/>
          <p:nvPr/>
        </p:nvPicPr>
        <p:blipFill rotWithShape="1">
          <a:blip r:embed="rId19">
            <a:alphaModFix/>
          </a:blip>
          <a:srcRect/>
          <a:stretch/>
        </p:blipFill>
        <p:spPr>
          <a:xfrm flipH="1">
            <a:off x="10188001" y="1057175"/>
            <a:ext cx="2003999" cy="2003999"/>
          </a:xfrm>
          <a:prstGeom prst="rect">
            <a:avLst/>
          </a:prstGeom>
          <a:noFill/>
          <a:ln>
            <a:noFill/>
          </a:ln>
        </p:spPr>
      </p:pic>
      <p:pic>
        <p:nvPicPr>
          <p:cNvPr id="168" name="Google Shape;168;g214b1ee8d15_0_200"/>
          <p:cNvPicPr preferRelativeResize="0"/>
          <p:nvPr/>
        </p:nvPicPr>
        <p:blipFill rotWithShape="1">
          <a:blip r:embed="rId20">
            <a:alphaModFix/>
          </a:blip>
          <a:srcRect/>
          <a:stretch/>
        </p:blipFill>
        <p:spPr>
          <a:xfrm>
            <a:off x="4571175" y="5640523"/>
            <a:ext cx="901974" cy="1202677"/>
          </a:xfrm>
          <a:prstGeom prst="rect">
            <a:avLst/>
          </a:prstGeom>
          <a:noFill/>
          <a:ln>
            <a:noFill/>
          </a:ln>
        </p:spPr>
      </p:pic>
      <p:pic>
        <p:nvPicPr>
          <p:cNvPr id="169" name="Google Shape;169;g214b1ee8d15_0_200"/>
          <p:cNvPicPr preferRelativeResize="0"/>
          <p:nvPr/>
        </p:nvPicPr>
        <p:blipFill rotWithShape="1">
          <a:blip r:embed="rId21">
            <a:alphaModFix/>
          </a:blip>
          <a:srcRect/>
          <a:stretch/>
        </p:blipFill>
        <p:spPr>
          <a:xfrm>
            <a:off x="-26300" y="4199800"/>
            <a:ext cx="1034225" cy="1378967"/>
          </a:xfrm>
          <a:prstGeom prst="rect">
            <a:avLst/>
          </a:prstGeom>
          <a:noFill/>
          <a:ln>
            <a:noFill/>
          </a:ln>
        </p:spPr>
      </p:pic>
      <p:pic>
        <p:nvPicPr>
          <p:cNvPr id="170" name="Google Shape;170;g214b1ee8d15_0_200"/>
          <p:cNvPicPr preferRelativeResize="0"/>
          <p:nvPr/>
        </p:nvPicPr>
        <p:blipFill rotWithShape="1">
          <a:blip r:embed="rId22">
            <a:alphaModFix/>
          </a:blip>
          <a:srcRect l="3947"/>
          <a:stretch/>
        </p:blipFill>
        <p:spPr>
          <a:xfrm>
            <a:off x="2369575" y="619775"/>
            <a:ext cx="3700300" cy="2121400"/>
          </a:xfrm>
          <a:prstGeom prst="rect">
            <a:avLst/>
          </a:prstGeom>
          <a:noFill/>
          <a:ln>
            <a:noFill/>
          </a:ln>
        </p:spPr>
      </p:pic>
      <p:pic>
        <p:nvPicPr>
          <p:cNvPr id="171" name="Google Shape;171;g214b1ee8d15_0_200"/>
          <p:cNvPicPr preferRelativeResize="0"/>
          <p:nvPr/>
        </p:nvPicPr>
        <p:blipFill rotWithShape="1">
          <a:blip r:embed="rId23">
            <a:alphaModFix/>
          </a:blip>
          <a:srcRect/>
          <a:stretch/>
        </p:blipFill>
        <p:spPr>
          <a:xfrm>
            <a:off x="885225" y="5621525"/>
            <a:ext cx="864501" cy="1202650"/>
          </a:xfrm>
          <a:prstGeom prst="rect">
            <a:avLst/>
          </a:prstGeom>
          <a:noFill/>
          <a:ln>
            <a:noFill/>
          </a:ln>
        </p:spPr>
      </p:pic>
      <p:pic>
        <p:nvPicPr>
          <p:cNvPr id="172" name="Google Shape;172;g214b1ee8d15_0_200"/>
          <p:cNvPicPr preferRelativeResize="0"/>
          <p:nvPr/>
        </p:nvPicPr>
        <p:blipFill rotWithShape="1">
          <a:blip r:embed="rId24">
            <a:alphaModFix/>
          </a:blip>
          <a:srcRect t="6919" b="-6917"/>
          <a:stretch/>
        </p:blipFill>
        <p:spPr>
          <a:xfrm>
            <a:off x="10188000" y="4996150"/>
            <a:ext cx="2003999" cy="2003999"/>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3009</Words>
  <Application>Microsoft Office PowerPoint</Application>
  <PresentationFormat>Grand écran</PresentationFormat>
  <Paragraphs>159</Paragraphs>
  <Slides>22</Slides>
  <Notes>22</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22</vt:i4>
      </vt:variant>
    </vt:vector>
  </HeadingPairs>
  <TitlesOfParts>
    <vt:vector size="25" baseType="lpstr">
      <vt:lpstr>Arial</vt:lpstr>
      <vt:lpstr>Calibri</vt:lpstr>
      <vt:lpstr>Thème Office</vt:lpstr>
      <vt:lpstr>Présentation PowerPoint</vt:lpstr>
      <vt:lpstr>Présentation PowerPoint</vt:lpstr>
      <vt:lpstr>11 Mars 2022  Journée Nationale d'hommage aux  VICTIMES D'ACTES DE TERRORISME</vt:lpstr>
      <vt:lpstr>Présentation de l'œuvre mémorielle du 14 juillet  « L’ange de la baie »  de l’artiste-sculpteur niçois Jean-Marie Fondacaro</vt:lpstr>
      <vt:lpstr>Vernissage de l’exposition «Regard de l’Aube» de L’Artiste Jean Marie Fondacaro</vt:lpstr>
      <vt:lpstr>Mai 2022 tournoi de football caritatif organisé par Christophe Lenoble Président de l'association “Le Chemin des Rêves”.</vt:lpstr>
      <vt:lpstr>Mai 2022 Perte d’une femme extraordinaire</vt:lpstr>
      <vt:lpstr>Juin 2022   Journée pour ABY </vt:lpstr>
      <vt:lpstr>Pique-nique partagé et convivial </vt:lpstr>
      <vt:lpstr>11 Juin 2022 avec le collectif des avocats 14-07 </vt:lpstr>
      <vt:lpstr>Remise de cadeaux aux enfants</vt:lpstr>
      <vt:lpstr>26 Juin 2022 : Tous A L’eau</vt:lpstr>
      <vt:lpstr>14 Juillet 2022 : Discours de la Présidente de l’association</vt:lpstr>
      <vt:lpstr>1 septembre 2022  Visite du Tribunal de Nice avec les enfants avant le Procès</vt:lpstr>
      <vt:lpstr>Super moment avec les "Aigles de Nice" lors de ce  magnifique match de Hockey sur glace. </vt:lpstr>
      <vt:lpstr>Mercredi 7 décembre à partir de 13h30 Sapin de Noël des enfants victimes de l'attentat en hommage à nos 86 Anges</vt:lpstr>
      <vt:lpstr>Présentation PowerPoint</vt:lpstr>
      <vt:lpstr>14 décembre 2022 Moment dédié aux enfants pour leur expliquer le verdicte du procès</vt:lpstr>
      <vt:lpstr>Semaine du 14 au 20 Novembre  Droits de l’enfant : DROIT A LA PAIX</vt:lpstr>
      <vt:lpstr>Présentation PowerPoint</vt:lpstr>
      <vt:lpstr>5 mars 2022 : visite guidée de la magnifique expo du carnaval de Rio au Musée Masséna </vt:lpstr>
      <vt:lpstr>Remerciements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Bruno FOSSARD</dc:creator>
  <cp:lastModifiedBy>Bruno FOSSARD</cp:lastModifiedBy>
  <cp:revision>1</cp:revision>
  <dcterms:created xsi:type="dcterms:W3CDTF">2023-03-03T17:41:27Z</dcterms:created>
  <dcterms:modified xsi:type="dcterms:W3CDTF">2023-03-10T12:46:19Z</dcterms:modified>
</cp:coreProperties>
</file>