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colors1.xml" ContentType="application/vnd.openxmlformats-officedocument.drawingml.diagramColors+xml"/>
  <Override PartName="/ppt/diagrams/quickStyle1.xml" ContentType="application/vnd.openxmlformats-officedocument.drawingml.diagramStyle+xml"/>
  <Override PartName="/ppt/diagrams/drawing1.xml" ContentType="application/vnd.ms-office.drawingml.diagramDrawing+xml"/>
  <Override PartName="/ppt/diagrams/layout1.xml" ContentType="application/vnd.openxmlformats-officedocument.drawingml.diagramLayout+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sldIdLst>
    <p:sldId id="260" r:id="rId3"/>
    <p:sldId id="272" r:id="rId4"/>
    <p:sldId id="324" r:id="rId5"/>
    <p:sldId id="325" r:id="rId6"/>
    <p:sldId id="345" r:id="rId7"/>
    <p:sldId id="332" r:id="rId8"/>
    <p:sldId id="326" r:id="rId9"/>
    <p:sldId id="293" r:id="rId10"/>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BBD5"/>
    <a:srgbClr val="202C4D"/>
    <a:srgbClr val="2C5584"/>
    <a:srgbClr val="F8E2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40" autoAdjust="0"/>
    <p:restoredTop sz="95256" autoAdjust="0"/>
  </p:normalViewPr>
  <p:slideViewPr>
    <p:cSldViewPr>
      <p:cViewPr>
        <p:scale>
          <a:sx n="80" d="100"/>
          <a:sy n="80" d="100"/>
        </p:scale>
        <p:origin x="1003" y="197"/>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99EAFA-4F81-4877-82C2-025EF9AC1640}" type="doc">
      <dgm:prSet loTypeId="urn:microsoft.com/office/officeart/2005/8/layout/cycle3" loCatId="cycle" qsTypeId="urn:microsoft.com/office/officeart/2005/8/quickstyle/simple1" qsCatId="simple" csTypeId="urn:microsoft.com/office/officeart/2005/8/colors/colorful1#1" csCatId="colorful" phldr="1"/>
      <dgm:spPr/>
      <dgm:t>
        <a:bodyPr/>
        <a:lstStyle/>
        <a:p>
          <a:endParaRPr lang="en-GB"/>
        </a:p>
      </dgm:t>
    </dgm:pt>
    <dgm:pt modelId="{DD367E94-6607-4D70-BA8B-1E3052B7C90F}">
      <dgm:prSet phldrT="[Text]" custT="1"/>
      <dgm:spPr/>
      <dgm:t>
        <a:bodyPr/>
        <a:lstStyle/>
        <a:p>
          <a:r>
            <a:rPr lang="en-US" sz="1100" b="1">
              <a:solidFill>
                <a:schemeClr val="tx1"/>
              </a:solidFill>
              <a:latin typeface="Montserrat" panose="00000500000000000000" pitchFamily="2" charset="0"/>
            </a:rPr>
            <a:t>1. RVP Planning</a:t>
          </a:r>
          <a:endParaRPr lang="en-GB" sz="1100" b="1" dirty="0">
            <a:solidFill>
              <a:schemeClr val="tx1"/>
            </a:solidFill>
            <a:latin typeface="Montserrat" panose="00000500000000000000" pitchFamily="2" charset="0"/>
          </a:endParaRPr>
        </a:p>
      </dgm:t>
    </dgm:pt>
    <dgm:pt modelId="{4F3704B0-4A6E-4C04-9F4A-0F3569AE7323}" type="parTrans" cxnId="{97119F47-1845-45E7-8D70-A0C1D9B5984A}">
      <dgm:prSet/>
      <dgm:spPr/>
      <dgm:t>
        <a:bodyPr/>
        <a:lstStyle/>
        <a:p>
          <a:endParaRPr lang="en-GB"/>
        </a:p>
      </dgm:t>
    </dgm:pt>
    <dgm:pt modelId="{1A5743F8-A115-4232-A100-A79988948D2F}" type="sibTrans" cxnId="{97119F47-1845-45E7-8D70-A0C1D9B5984A}">
      <dgm:prSet/>
      <dgm:spPr/>
      <dgm:t>
        <a:bodyPr/>
        <a:lstStyle/>
        <a:p>
          <a:endParaRPr lang="en-GB" sz="1100" b="1">
            <a:solidFill>
              <a:schemeClr val="tx1"/>
            </a:solidFill>
            <a:latin typeface="Montserrat" panose="00000500000000000000" pitchFamily="2" charset="0"/>
          </a:endParaRPr>
        </a:p>
      </dgm:t>
    </dgm:pt>
    <dgm:pt modelId="{EB51D742-A50F-4DB6-973B-F78296103827}">
      <dgm:prSet phldrT="[Text]" custT="1"/>
      <dgm:spPr/>
      <dgm:t>
        <a:bodyPr/>
        <a:lstStyle/>
        <a:p>
          <a:r>
            <a:rPr lang="en-US" sz="1100" b="1">
              <a:solidFill>
                <a:schemeClr val="tx1"/>
              </a:solidFill>
              <a:latin typeface="Montserrat" panose="00000500000000000000" pitchFamily="2" charset="0"/>
            </a:rPr>
            <a:t>2. Launch of the CfA</a:t>
          </a:r>
          <a:endParaRPr lang="en-GB" sz="1100" b="1" dirty="0">
            <a:solidFill>
              <a:schemeClr val="tx1"/>
            </a:solidFill>
            <a:latin typeface="Montserrat" panose="00000500000000000000" pitchFamily="2" charset="0"/>
          </a:endParaRPr>
        </a:p>
      </dgm:t>
    </dgm:pt>
    <dgm:pt modelId="{1270EB27-6469-4520-B061-63CF55CEA706}" type="parTrans" cxnId="{0E8948BC-4189-4028-8AAC-83C20538743D}">
      <dgm:prSet/>
      <dgm:spPr/>
      <dgm:t>
        <a:bodyPr/>
        <a:lstStyle/>
        <a:p>
          <a:endParaRPr lang="en-GB"/>
        </a:p>
      </dgm:t>
    </dgm:pt>
    <dgm:pt modelId="{6354B90C-9DE2-4832-BE94-23CC5AAA5EE9}" type="sibTrans" cxnId="{0E8948BC-4189-4028-8AAC-83C20538743D}">
      <dgm:prSet/>
      <dgm:spPr/>
      <dgm:t>
        <a:bodyPr/>
        <a:lstStyle/>
        <a:p>
          <a:endParaRPr lang="en-GB"/>
        </a:p>
      </dgm:t>
    </dgm:pt>
    <dgm:pt modelId="{341F302A-38F9-4E51-9C44-EB1EF0CCB44D}">
      <dgm:prSet phldrT="[Text]" custT="1"/>
      <dgm:spPr/>
      <dgm:t>
        <a:bodyPr/>
        <a:lstStyle/>
        <a:p>
          <a:r>
            <a:rPr lang="en-US" sz="1100" b="1" dirty="0">
              <a:solidFill>
                <a:schemeClr val="tx1"/>
              </a:solidFill>
              <a:latin typeface="Montserrat" panose="00000500000000000000" pitchFamily="2" charset="0"/>
            </a:rPr>
            <a:t>3. </a:t>
          </a:r>
          <a:r>
            <a:rPr lang="en-US" sz="1100" b="1" dirty="0" err="1">
              <a:solidFill>
                <a:schemeClr val="tx1"/>
              </a:solidFill>
              <a:latin typeface="Montserrat" panose="00000500000000000000" pitchFamily="2" charset="0"/>
            </a:rPr>
            <a:t>InfoDay</a:t>
          </a:r>
          <a:endParaRPr lang="en-US" sz="1100" b="1" dirty="0">
            <a:solidFill>
              <a:schemeClr val="tx1"/>
            </a:solidFill>
            <a:latin typeface="Montserrat" panose="00000500000000000000" pitchFamily="2" charset="0"/>
          </a:endParaRPr>
        </a:p>
      </dgm:t>
    </dgm:pt>
    <dgm:pt modelId="{5B720AA2-65C6-4B66-8ED3-8A4B3A78B6B5}" type="parTrans" cxnId="{610D9AAB-31B6-4DBB-AAB2-D4C4FF6509C5}">
      <dgm:prSet/>
      <dgm:spPr/>
      <dgm:t>
        <a:bodyPr/>
        <a:lstStyle/>
        <a:p>
          <a:endParaRPr lang="en-GB"/>
        </a:p>
      </dgm:t>
    </dgm:pt>
    <dgm:pt modelId="{588F5350-3A1F-4EA0-BC15-FA42786F88E7}" type="sibTrans" cxnId="{610D9AAB-31B6-4DBB-AAB2-D4C4FF6509C5}">
      <dgm:prSet/>
      <dgm:spPr/>
      <dgm:t>
        <a:bodyPr/>
        <a:lstStyle/>
        <a:p>
          <a:endParaRPr lang="en-GB"/>
        </a:p>
      </dgm:t>
    </dgm:pt>
    <dgm:pt modelId="{3EB877C0-D09C-4809-AD70-67363DF20DE7}">
      <dgm:prSet phldrT="[Text]" custT="1"/>
      <dgm:spPr/>
      <dgm:t>
        <a:bodyPr/>
        <a:lstStyle/>
        <a:p>
          <a:r>
            <a:rPr lang="en-US" sz="1100" b="1">
              <a:solidFill>
                <a:schemeClr val="tx1"/>
              </a:solidFill>
              <a:latin typeface="Montserrat" panose="00000500000000000000" pitchFamily="2" charset="0"/>
            </a:rPr>
            <a:t>4. Evaluation of Applications</a:t>
          </a:r>
          <a:endParaRPr lang="en-GB" sz="1100" b="1" dirty="0">
            <a:solidFill>
              <a:schemeClr val="tx1"/>
            </a:solidFill>
            <a:latin typeface="Montserrat" panose="00000500000000000000" pitchFamily="2" charset="0"/>
          </a:endParaRPr>
        </a:p>
      </dgm:t>
    </dgm:pt>
    <dgm:pt modelId="{33C0985E-C134-44A8-840D-AA769D25B2FA}" type="parTrans" cxnId="{C0A8BD7B-EF5D-4862-8D77-C46253513247}">
      <dgm:prSet/>
      <dgm:spPr/>
      <dgm:t>
        <a:bodyPr/>
        <a:lstStyle/>
        <a:p>
          <a:endParaRPr lang="en-GB"/>
        </a:p>
      </dgm:t>
    </dgm:pt>
    <dgm:pt modelId="{EA8B9D65-7516-4574-A794-8C2FA8EDE12F}" type="sibTrans" cxnId="{C0A8BD7B-EF5D-4862-8D77-C46253513247}">
      <dgm:prSet/>
      <dgm:spPr/>
      <dgm:t>
        <a:bodyPr/>
        <a:lstStyle/>
        <a:p>
          <a:endParaRPr lang="en-GB"/>
        </a:p>
      </dgm:t>
    </dgm:pt>
    <dgm:pt modelId="{881AF01F-EB35-440B-844E-D3A81D6D7416}">
      <dgm:prSet phldrT="[Text]" custT="1"/>
      <dgm:spPr/>
      <dgm:t>
        <a:bodyPr/>
        <a:lstStyle/>
        <a:p>
          <a:r>
            <a:rPr lang="en-US" sz="1100" b="1">
              <a:solidFill>
                <a:schemeClr val="tx1"/>
              </a:solidFill>
              <a:latin typeface="Montserrat" panose="00000500000000000000" pitchFamily="2" charset="0"/>
            </a:rPr>
            <a:t>5. Commercialization Workshop </a:t>
          </a:r>
          <a:endParaRPr lang="en-GB" sz="1100" b="1" dirty="0">
            <a:solidFill>
              <a:schemeClr val="tx1"/>
            </a:solidFill>
            <a:latin typeface="Montserrat" panose="00000500000000000000" pitchFamily="2" charset="0"/>
          </a:endParaRPr>
        </a:p>
      </dgm:t>
    </dgm:pt>
    <dgm:pt modelId="{4C3149BE-F9CB-41C1-A989-C6E1D959D4DA}" type="parTrans" cxnId="{0229E9FD-8407-48E3-9819-F25C89F164E2}">
      <dgm:prSet/>
      <dgm:spPr/>
      <dgm:t>
        <a:bodyPr/>
        <a:lstStyle/>
        <a:p>
          <a:endParaRPr lang="en-GB"/>
        </a:p>
      </dgm:t>
    </dgm:pt>
    <dgm:pt modelId="{6B4EC0C3-AB91-46E6-AE6C-5E01ED53A05A}" type="sibTrans" cxnId="{0229E9FD-8407-48E3-9819-F25C89F164E2}">
      <dgm:prSet/>
      <dgm:spPr/>
      <dgm:t>
        <a:bodyPr/>
        <a:lstStyle/>
        <a:p>
          <a:endParaRPr lang="en-GB"/>
        </a:p>
      </dgm:t>
    </dgm:pt>
    <dgm:pt modelId="{D59F9D86-255E-44DA-982C-AB7F6948CF52}">
      <dgm:prSet phldrT="[Text]" custT="1"/>
      <dgm:spPr/>
      <dgm:t>
        <a:bodyPr/>
        <a:lstStyle/>
        <a:p>
          <a:r>
            <a:rPr lang="en-US" sz="1100" b="1" dirty="0">
              <a:solidFill>
                <a:schemeClr val="tx1"/>
              </a:solidFill>
              <a:latin typeface="Montserrat" panose="00000500000000000000" pitchFamily="2" charset="0"/>
            </a:rPr>
            <a:t>10. </a:t>
          </a:r>
          <a:r>
            <a:rPr lang="en-US" sz="1100" b="1" dirty="0" err="1">
              <a:solidFill>
                <a:schemeClr val="tx1"/>
              </a:solidFill>
              <a:latin typeface="Montserrat" panose="00000500000000000000" pitchFamily="2" charset="0"/>
            </a:rPr>
            <a:t>DemoDay</a:t>
          </a:r>
          <a:endParaRPr lang="en-GB" sz="1100" b="1" dirty="0">
            <a:solidFill>
              <a:schemeClr val="tx1"/>
            </a:solidFill>
            <a:latin typeface="Montserrat" panose="00000500000000000000" pitchFamily="2" charset="0"/>
          </a:endParaRPr>
        </a:p>
      </dgm:t>
    </dgm:pt>
    <dgm:pt modelId="{E0804436-6061-4369-BC4A-7D8344D53683}" type="parTrans" cxnId="{FBB220B0-1D66-4D17-8336-41EEA1B29874}">
      <dgm:prSet/>
      <dgm:spPr/>
      <dgm:t>
        <a:bodyPr/>
        <a:lstStyle/>
        <a:p>
          <a:endParaRPr lang="en-GB"/>
        </a:p>
      </dgm:t>
    </dgm:pt>
    <dgm:pt modelId="{7AA10B75-5C2B-4DF6-B0A4-D67CA8136736}" type="sibTrans" cxnId="{FBB220B0-1D66-4D17-8336-41EEA1B29874}">
      <dgm:prSet/>
      <dgm:spPr/>
      <dgm:t>
        <a:bodyPr/>
        <a:lstStyle/>
        <a:p>
          <a:endParaRPr lang="en-GB"/>
        </a:p>
      </dgm:t>
    </dgm:pt>
    <dgm:pt modelId="{DB011DBF-24C4-4A3B-AC08-86325744F7F0}">
      <dgm:prSet phldrT="[Text]" custT="1"/>
      <dgm:spPr/>
      <dgm:t>
        <a:bodyPr/>
        <a:lstStyle/>
        <a:p>
          <a:r>
            <a:rPr lang="en-US" sz="1100" b="1" dirty="0">
              <a:solidFill>
                <a:schemeClr val="tx1"/>
              </a:solidFill>
              <a:latin typeface="Montserrat" panose="00000500000000000000" pitchFamily="2" charset="0"/>
            </a:rPr>
            <a:t>6. Coaching/Mentoring Sessions</a:t>
          </a:r>
          <a:endParaRPr lang="en-GB" sz="1100" b="1" dirty="0">
            <a:solidFill>
              <a:schemeClr val="tx1"/>
            </a:solidFill>
            <a:latin typeface="Montserrat" panose="00000500000000000000" pitchFamily="2" charset="0"/>
          </a:endParaRPr>
        </a:p>
      </dgm:t>
    </dgm:pt>
    <dgm:pt modelId="{82F26747-315B-4576-AB4E-05B412459D3A}" type="parTrans" cxnId="{B54D0611-4AAC-49A1-ADB6-B04C2CBF20EC}">
      <dgm:prSet/>
      <dgm:spPr/>
      <dgm:t>
        <a:bodyPr/>
        <a:lstStyle/>
        <a:p>
          <a:endParaRPr lang="en-GB"/>
        </a:p>
      </dgm:t>
    </dgm:pt>
    <dgm:pt modelId="{1D03067F-B905-4B9F-BF54-84B857F6B280}" type="sibTrans" cxnId="{B54D0611-4AAC-49A1-ADB6-B04C2CBF20EC}">
      <dgm:prSet/>
      <dgm:spPr/>
      <dgm:t>
        <a:bodyPr/>
        <a:lstStyle/>
        <a:p>
          <a:endParaRPr lang="en-GB"/>
        </a:p>
      </dgm:t>
    </dgm:pt>
    <dgm:pt modelId="{F6176A75-2945-462C-91D6-104F3DCC7C42}">
      <dgm:prSet phldrT="[Text]" custT="1"/>
      <dgm:spPr/>
      <dgm:t>
        <a:bodyPr/>
        <a:lstStyle/>
        <a:p>
          <a:r>
            <a:rPr lang="en-US" sz="1100" b="1">
              <a:solidFill>
                <a:schemeClr val="tx1"/>
              </a:solidFill>
              <a:latin typeface="Montserrat" panose="00000500000000000000" pitchFamily="2" charset="0"/>
            </a:rPr>
            <a:t>7. Pitching Workshop</a:t>
          </a:r>
          <a:endParaRPr lang="en-GB" sz="1100" b="1" dirty="0">
            <a:solidFill>
              <a:schemeClr val="tx1"/>
            </a:solidFill>
            <a:latin typeface="Montserrat" panose="00000500000000000000" pitchFamily="2" charset="0"/>
          </a:endParaRPr>
        </a:p>
      </dgm:t>
    </dgm:pt>
    <dgm:pt modelId="{F6D203CC-62DE-4CAC-B927-DEE6A5A4638A}" type="parTrans" cxnId="{59E84FEC-870A-429B-A3E4-4DACF43C033A}">
      <dgm:prSet/>
      <dgm:spPr/>
      <dgm:t>
        <a:bodyPr/>
        <a:lstStyle/>
        <a:p>
          <a:endParaRPr lang="en-GB"/>
        </a:p>
      </dgm:t>
    </dgm:pt>
    <dgm:pt modelId="{AD1B6C71-A1C2-4E25-B558-B9995F8468F0}" type="sibTrans" cxnId="{59E84FEC-870A-429B-A3E4-4DACF43C033A}">
      <dgm:prSet/>
      <dgm:spPr/>
      <dgm:t>
        <a:bodyPr/>
        <a:lstStyle/>
        <a:p>
          <a:endParaRPr lang="en-GB"/>
        </a:p>
      </dgm:t>
    </dgm:pt>
    <dgm:pt modelId="{8DECEEAA-FEC4-4EC9-99CE-F6E92F50DC91}">
      <dgm:prSet phldrT="[Text]" custT="1"/>
      <dgm:spPr/>
      <dgm:t>
        <a:bodyPr/>
        <a:lstStyle/>
        <a:p>
          <a:r>
            <a:rPr lang="en-US" sz="1100" b="1">
              <a:solidFill>
                <a:schemeClr val="tx1"/>
              </a:solidFill>
              <a:latin typeface="Montserrat" panose="00000500000000000000" pitchFamily="2" charset="0"/>
            </a:rPr>
            <a:t>8. DemoDay Planning</a:t>
          </a:r>
          <a:endParaRPr lang="en-GB" sz="1100" b="1" dirty="0">
            <a:solidFill>
              <a:schemeClr val="tx1"/>
            </a:solidFill>
            <a:latin typeface="Montserrat" panose="00000500000000000000" pitchFamily="2" charset="0"/>
          </a:endParaRPr>
        </a:p>
      </dgm:t>
    </dgm:pt>
    <dgm:pt modelId="{F1F3563B-C403-48B9-AC10-6F045E6DA81B}" type="parTrans" cxnId="{F5F57614-B649-4D4D-9AB0-08F0C3B966EA}">
      <dgm:prSet/>
      <dgm:spPr/>
      <dgm:t>
        <a:bodyPr/>
        <a:lstStyle/>
        <a:p>
          <a:endParaRPr lang="en-GB"/>
        </a:p>
      </dgm:t>
    </dgm:pt>
    <dgm:pt modelId="{1C60EF39-5CAB-4F36-9779-F9960C7D72BC}" type="sibTrans" cxnId="{F5F57614-B649-4D4D-9AB0-08F0C3B966EA}">
      <dgm:prSet/>
      <dgm:spPr/>
      <dgm:t>
        <a:bodyPr/>
        <a:lstStyle/>
        <a:p>
          <a:endParaRPr lang="en-GB"/>
        </a:p>
      </dgm:t>
    </dgm:pt>
    <dgm:pt modelId="{028F31F4-CB56-4549-A358-E8FF3E768DB4}">
      <dgm:prSet phldrT="[Text]" custT="1"/>
      <dgm:spPr/>
      <dgm:t>
        <a:bodyPr/>
        <a:lstStyle/>
        <a:p>
          <a:r>
            <a:rPr lang="en-US" sz="1100" b="1">
              <a:solidFill>
                <a:schemeClr val="tx1"/>
              </a:solidFill>
              <a:latin typeface="Montserrat" panose="00000500000000000000" pitchFamily="2" charset="0"/>
            </a:rPr>
            <a:t>9. PrepDay</a:t>
          </a:r>
          <a:endParaRPr lang="en-GB" sz="1100" b="1" dirty="0">
            <a:solidFill>
              <a:schemeClr val="tx1"/>
            </a:solidFill>
            <a:latin typeface="Montserrat" panose="00000500000000000000" pitchFamily="2" charset="0"/>
          </a:endParaRPr>
        </a:p>
      </dgm:t>
    </dgm:pt>
    <dgm:pt modelId="{CC31D4DC-19DC-4F87-9E72-F9669A53947D}" type="parTrans" cxnId="{69F41115-DEC8-46ED-A2C8-B58492E73CAB}">
      <dgm:prSet/>
      <dgm:spPr/>
      <dgm:t>
        <a:bodyPr/>
        <a:lstStyle/>
        <a:p>
          <a:endParaRPr lang="en-GB"/>
        </a:p>
      </dgm:t>
    </dgm:pt>
    <dgm:pt modelId="{6542AA08-DD53-4363-885D-A5405A90063D}" type="sibTrans" cxnId="{69F41115-DEC8-46ED-A2C8-B58492E73CAB}">
      <dgm:prSet/>
      <dgm:spPr/>
      <dgm:t>
        <a:bodyPr/>
        <a:lstStyle/>
        <a:p>
          <a:endParaRPr lang="en-GB"/>
        </a:p>
      </dgm:t>
    </dgm:pt>
    <dgm:pt modelId="{3DD05854-5247-4156-8D7F-D776AFCBCD50}" type="pres">
      <dgm:prSet presAssocID="{6B99EAFA-4F81-4877-82C2-025EF9AC1640}" presName="Name0" presStyleCnt="0">
        <dgm:presLayoutVars>
          <dgm:dir/>
          <dgm:resizeHandles val="exact"/>
        </dgm:presLayoutVars>
      </dgm:prSet>
      <dgm:spPr/>
    </dgm:pt>
    <dgm:pt modelId="{FBB104FD-0259-44D9-B6F2-FBEA75A456FF}" type="pres">
      <dgm:prSet presAssocID="{6B99EAFA-4F81-4877-82C2-025EF9AC1640}" presName="cycle" presStyleCnt="0"/>
      <dgm:spPr/>
    </dgm:pt>
    <dgm:pt modelId="{5ADFC8C3-ABFD-45FA-82D6-71B73D4FBBD2}" type="pres">
      <dgm:prSet presAssocID="{DD367E94-6607-4D70-BA8B-1E3052B7C90F}" presName="nodeFirstNode" presStyleLbl="node1" presStyleIdx="0" presStyleCnt="10">
        <dgm:presLayoutVars>
          <dgm:bulletEnabled val="1"/>
        </dgm:presLayoutVars>
      </dgm:prSet>
      <dgm:spPr/>
    </dgm:pt>
    <dgm:pt modelId="{39B26157-1B29-4962-A209-1D2A7B3E565D}" type="pres">
      <dgm:prSet presAssocID="{1A5743F8-A115-4232-A100-A79988948D2F}" presName="sibTransFirstNode" presStyleLbl="bgShp" presStyleIdx="0" presStyleCnt="1"/>
      <dgm:spPr/>
    </dgm:pt>
    <dgm:pt modelId="{A3C877F6-459C-4924-AA86-38E3C7A564E5}" type="pres">
      <dgm:prSet presAssocID="{EB51D742-A50F-4DB6-973B-F78296103827}" presName="nodeFollowingNodes" presStyleLbl="node1" presStyleIdx="1" presStyleCnt="10">
        <dgm:presLayoutVars>
          <dgm:bulletEnabled val="1"/>
        </dgm:presLayoutVars>
      </dgm:prSet>
      <dgm:spPr/>
    </dgm:pt>
    <dgm:pt modelId="{003131F4-9BBE-4B42-BB85-12E4DFAE4742}" type="pres">
      <dgm:prSet presAssocID="{341F302A-38F9-4E51-9C44-EB1EF0CCB44D}" presName="nodeFollowingNodes" presStyleLbl="node1" presStyleIdx="2" presStyleCnt="10">
        <dgm:presLayoutVars>
          <dgm:bulletEnabled val="1"/>
        </dgm:presLayoutVars>
      </dgm:prSet>
      <dgm:spPr/>
    </dgm:pt>
    <dgm:pt modelId="{2A71FABA-B03E-4F70-B9F8-50AD57AE9EA3}" type="pres">
      <dgm:prSet presAssocID="{3EB877C0-D09C-4809-AD70-67363DF20DE7}" presName="nodeFollowingNodes" presStyleLbl="node1" presStyleIdx="3" presStyleCnt="10">
        <dgm:presLayoutVars>
          <dgm:bulletEnabled val="1"/>
        </dgm:presLayoutVars>
      </dgm:prSet>
      <dgm:spPr/>
    </dgm:pt>
    <dgm:pt modelId="{4DAECC90-9BCE-4A98-8D44-062C754634EA}" type="pres">
      <dgm:prSet presAssocID="{881AF01F-EB35-440B-844E-D3A81D6D7416}" presName="nodeFollowingNodes" presStyleLbl="node1" presStyleIdx="4" presStyleCnt="10">
        <dgm:presLayoutVars>
          <dgm:bulletEnabled val="1"/>
        </dgm:presLayoutVars>
      </dgm:prSet>
      <dgm:spPr/>
    </dgm:pt>
    <dgm:pt modelId="{C1AEB177-DFA2-4307-93E0-2AC5C0C62131}" type="pres">
      <dgm:prSet presAssocID="{DB011DBF-24C4-4A3B-AC08-86325744F7F0}" presName="nodeFollowingNodes" presStyleLbl="node1" presStyleIdx="5" presStyleCnt="10">
        <dgm:presLayoutVars>
          <dgm:bulletEnabled val="1"/>
        </dgm:presLayoutVars>
      </dgm:prSet>
      <dgm:spPr/>
    </dgm:pt>
    <dgm:pt modelId="{E63065CB-C4CD-4689-BE40-AE743505CFDE}" type="pres">
      <dgm:prSet presAssocID="{F6176A75-2945-462C-91D6-104F3DCC7C42}" presName="nodeFollowingNodes" presStyleLbl="node1" presStyleIdx="6" presStyleCnt="10">
        <dgm:presLayoutVars>
          <dgm:bulletEnabled val="1"/>
        </dgm:presLayoutVars>
      </dgm:prSet>
      <dgm:spPr/>
    </dgm:pt>
    <dgm:pt modelId="{C824A1E3-8303-4703-B47F-415A9E5BEC70}" type="pres">
      <dgm:prSet presAssocID="{8DECEEAA-FEC4-4EC9-99CE-F6E92F50DC91}" presName="nodeFollowingNodes" presStyleLbl="node1" presStyleIdx="7" presStyleCnt="10">
        <dgm:presLayoutVars>
          <dgm:bulletEnabled val="1"/>
        </dgm:presLayoutVars>
      </dgm:prSet>
      <dgm:spPr/>
    </dgm:pt>
    <dgm:pt modelId="{91A4F19E-C531-4604-814F-243AEFD97457}" type="pres">
      <dgm:prSet presAssocID="{028F31F4-CB56-4549-A358-E8FF3E768DB4}" presName="nodeFollowingNodes" presStyleLbl="node1" presStyleIdx="8" presStyleCnt="10">
        <dgm:presLayoutVars>
          <dgm:bulletEnabled val="1"/>
        </dgm:presLayoutVars>
      </dgm:prSet>
      <dgm:spPr/>
    </dgm:pt>
    <dgm:pt modelId="{D8507845-1BF8-45D9-B938-185533393269}" type="pres">
      <dgm:prSet presAssocID="{D59F9D86-255E-44DA-982C-AB7F6948CF52}" presName="nodeFollowingNodes" presStyleLbl="node1" presStyleIdx="9" presStyleCnt="10">
        <dgm:presLayoutVars>
          <dgm:bulletEnabled val="1"/>
        </dgm:presLayoutVars>
      </dgm:prSet>
      <dgm:spPr/>
    </dgm:pt>
  </dgm:ptLst>
  <dgm:cxnLst>
    <dgm:cxn modelId="{227D2800-8805-44BD-ADCE-BE82D15FBD56}" type="presOf" srcId="{028F31F4-CB56-4549-A358-E8FF3E768DB4}" destId="{91A4F19E-C531-4604-814F-243AEFD97457}" srcOrd="0" destOrd="0" presId="urn:microsoft.com/office/officeart/2005/8/layout/cycle3"/>
    <dgm:cxn modelId="{DBF0FF05-D608-456A-97BD-7FE5D52FD858}" type="presOf" srcId="{D59F9D86-255E-44DA-982C-AB7F6948CF52}" destId="{D8507845-1BF8-45D9-B938-185533393269}" srcOrd="0" destOrd="0" presId="urn:microsoft.com/office/officeart/2005/8/layout/cycle3"/>
    <dgm:cxn modelId="{BB1C1507-2FC2-451F-B7F2-98694E5565D2}" type="presOf" srcId="{F6176A75-2945-462C-91D6-104F3DCC7C42}" destId="{E63065CB-C4CD-4689-BE40-AE743505CFDE}" srcOrd="0" destOrd="0" presId="urn:microsoft.com/office/officeart/2005/8/layout/cycle3"/>
    <dgm:cxn modelId="{B54D0611-4AAC-49A1-ADB6-B04C2CBF20EC}" srcId="{6B99EAFA-4F81-4877-82C2-025EF9AC1640}" destId="{DB011DBF-24C4-4A3B-AC08-86325744F7F0}" srcOrd="5" destOrd="0" parTransId="{82F26747-315B-4576-AB4E-05B412459D3A}" sibTransId="{1D03067F-B905-4B9F-BF54-84B857F6B280}"/>
    <dgm:cxn modelId="{3A4EB512-6D70-4270-A227-A8DB2AFBA60C}" type="presOf" srcId="{8DECEEAA-FEC4-4EC9-99CE-F6E92F50DC91}" destId="{C824A1E3-8303-4703-B47F-415A9E5BEC70}" srcOrd="0" destOrd="0" presId="urn:microsoft.com/office/officeart/2005/8/layout/cycle3"/>
    <dgm:cxn modelId="{F5F57614-B649-4D4D-9AB0-08F0C3B966EA}" srcId="{6B99EAFA-4F81-4877-82C2-025EF9AC1640}" destId="{8DECEEAA-FEC4-4EC9-99CE-F6E92F50DC91}" srcOrd="7" destOrd="0" parTransId="{F1F3563B-C403-48B9-AC10-6F045E6DA81B}" sibTransId="{1C60EF39-5CAB-4F36-9779-F9960C7D72BC}"/>
    <dgm:cxn modelId="{69F41115-DEC8-46ED-A2C8-B58492E73CAB}" srcId="{6B99EAFA-4F81-4877-82C2-025EF9AC1640}" destId="{028F31F4-CB56-4549-A358-E8FF3E768DB4}" srcOrd="8" destOrd="0" parTransId="{CC31D4DC-19DC-4F87-9E72-F9669A53947D}" sibTransId="{6542AA08-DD53-4363-885D-A5405A90063D}"/>
    <dgm:cxn modelId="{342DB71F-5A7C-4101-B7B2-51757A5CB521}" type="presOf" srcId="{1A5743F8-A115-4232-A100-A79988948D2F}" destId="{39B26157-1B29-4962-A209-1D2A7B3E565D}" srcOrd="0" destOrd="0" presId="urn:microsoft.com/office/officeart/2005/8/layout/cycle3"/>
    <dgm:cxn modelId="{EA98DB25-914C-489B-A8D6-5C827EAD959B}" type="presOf" srcId="{881AF01F-EB35-440B-844E-D3A81D6D7416}" destId="{4DAECC90-9BCE-4A98-8D44-062C754634EA}" srcOrd="0" destOrd="0" presId="urn:microsoft.com/office/officeart/2005/8/layout/cycle3"/>
    <dgm:cxn modelId="{2C31DA28-AA7A-484C-A9A1-20C8B704F9C0}" type="presOf" srcId="{6B99EAFA-4F81-4877-82C2-025EF9AC1640}" destId="{3DD05854-5247-4156-8D7F-D776AFCBCD50}" srcOrd="0" destOrd="0" presId="urn:microsoft.com/office/officeart/2005/8/layout/cycle3"/>
    <dgm:cxn modelId="{0151C637-7025-4A54-BD33-44E7C9161BB9}" type="presOf" srcId="{DD367E94-6607-4D70-BA8B-1E3052B7C90F}" destId="{5ADFC8C3-ABFD-45FA-82D6-71B73D4FBBD2}" srcOrd="0" destOrd="0" presId="urn:microsoft.com/office/officeart/2005/8/layout/cycle3"/>
    <dgm:cxn modelId="{97119F47-1845-45E7-8D70-A0C1D9B5984A}" srcId="{6B99EAFA-4F81-4877-82C2-025EF9AC1640}" destId="{DD367E94-6607-4D70-BA8B-1E3052B7C90F}" srcOrd="0" destOrd="0" parTransId="{4F3704B0-4A6E-4C04-9F4A-0F3569AE7323}" sibTransId="{1A5743F8-A115-4232-A100-A79988948D2F}"/>
    <dgm:cxn modelId="{D6474B69-EF8A-4D35-AF74-98B9730EAD09}" type="presOf" srcId="{341F302A-38F9-4E51-9C44-EB1EF0CCB44D}" destId="{003131F4-9BBE-4B42-BB85-12E4DFAE4742}" srcOrd="0" destOrd="0" presId="urn:microsoft.com/office/officeart/2005/8/layout/cycle3"/>
    <dgm:cxn modelId="{C0A8BD7B-EF5D-4862-8D77-C46253513247}" srcId="{6B99EAFA-4F81-4877-82C2-025EF9AC1640}" destId="{3EB877C0-D09C-4809-AD70-67363DF20DE7}" srcOrd="3" destOrd="0" parTransId="{33C0985E-C134-44A8-840D-AA769D25B2FA}" sibTransId="{EA8B9D65-7516-4574-A794-8C2FA8EDE12F}"/>
    <dgm:cxn modelId="{2203D085-3A60-40F1-8156-162FC634C8E7}" type="presOf" srcId="{EB51D742-A50F-4DB6-973B-F78296103827}" destId="{A3C877F6-459C-4924-AA86-38E3C7A564E5}" srcOrd="0" destOrd="0" presId="urn:microsoft.com/office/officeart/2005/8/layout/cycle3"/>
    <dgm:cxn modelId="{610D9AAB-31B6-4DBB-AAB2-D4C4FF6509C5}" srcId="{6B99EAFA-4F81-4877-82C2-025EF9AC1640}" destId="{341F302A-38F9-4E51-9C44-EB1EF0CCB44D}" srcOrd="2" destOrd="0" parTransId="{5B720AA2-65C6-4B66-8ED3-8A4B3A78B6B5}" sibTransId="{588F5350-3A1F-4EA0-BC15-FA42786F88E7}"/>
    <dgm:cxn modelId="{FBB220B0-1D66-4D17-8336-41EEA1B29874}" srcId="{6B99EAFA-4F81-4877-82C2-025EF9AC1640}" destId="{D59F9D86-255E-44DA-982C-AB7F6948CF52}" srcOrd="9" destOrd="0" parTransId="{E0804436-6061-4369-BC4A-7D8344D53683}" sibTransId="{7AA10B75-5C2B-4DF6-B0A4-D67CA8136736}"/>
    <dgm:cxn modelId="{69BB3AB0-3F83-4F1E-86D8-CA46C58D6042}" type="presOf" srcId="{3EB877C0-D09C-4809-AD70-67363DF20DE7}" destId="{2A71FABA-B03E-4F70-B9F8-50AD57AE9EA3}" srcOrd="0" destOrd="0" presId="urn:microsoft.com/office/officeart/2005/8/layout/cycle3"/>
    <dgm:cxn modelId="{0E8948BC-4189-4028-8AAC-83C20538743D}" srcId="{6B99EAFA-4F81-4877-82C2-025EF9AC1640}" destId="{EB51D742-A50F-4DB6-973B-F78296103827}" srcOrd="1" destOrd="0" parTransId="{1270EB27-6469-4520-B061-63CF55CEA706}" sibTransId="{6354B90C-9DE2-4832-BE94-23CC5AAA5EE9}"/>
    <dgm:cxn modelId="{59E84FEC-870A-429B-A3E4-4DACF43C033A}" srcId="{6B99EAFA-4F81-4877-82C2-025EF9AC1640}" destId="{F6176A75-2945-462C-91D6-104F3DCC7C42}" srcOrd="6" destOrd="0" parTransId="{F6D203CC-62DE-4CAC-B927-DEE6A5A4638A}" sibTransId="{AD1B6C71-A1C2-4E25-B558-B9995F8468F0}"/>
    <dgm:cxn modelId="{8DFB78FA-D675-4501-B90D-9714453069C0}" type="presOf" srcId="{DB011DBF-24C4-4A3B-AC08-86325744F7F0}" destId="{C1AEB177-DFA2-4307-93E0-2AC5C0C62131}" srcOrd="0" destOrd="0" presId="urn:microsoft.com/office/officeart/2005/8/layout/cycle3"/>
    <dgm:cxn modelId="{0229E9FD-8407-48E3-9819-F25C89F164E2}" srcId="{6B99EAFA-4F81-4877-82C2-025EF9AC1640}" destId="{881AF01F-EB35-440B-844E-D3A81D6D7416}" srcOrd="4" destOrd="0" parTransId="{4C3149BE-F9CB-41C1-A989-C6E1D959D4DA}" sibTransId="{6B4EC0C3-AB91-46E6-AE6C-5E01ED53A05A}"/>
    <dgm:cxn modelId="{47734C6B-63A1-48A5-9621-66485F9AA3B3}" type="presParOf" srcId="{3DD05854-5247-4156-8D7F-D776AFCBCD50}" destId="{FBB104FD-0259-44D9-B6F2-FBEA75A456FF}" srcOrd="0" destOrd="0" presId="urn:microsoft.com/office/officeart/2005/8/layout/cycle3"/>
    <dgm:cxn modelId="{CF369E17-B7D1-4CAC-B8CC-38FC5C84DE11}" type="presParOf" srcId="{FBB104FD-0259-44D9-B6F2-FBEA75A456FF}" destId="{5ADFC8C3-ABFD-45FA-82D6-71B73D4FBBD2}" srcOrd="0" destOrd="0" presId="urn:microsoft.com/office/officeart/2005/8/layout/cycle3"/>
    <dgm:cxn modelId="{78B780A4-8587-4958-9884-03EC5366F52C}" type="presParOf" srcId="{FBB104FD-0259-44D9-B6F2-FBEA75A456FF}" destId="{39B26157-1B29-4962-A209-1D2A7B3E565D}" srcOrd="1" destOrd="0" presId="urn:microsoft.com/office/officeart/2005/8/layout/cycle3"/>
    <dgm:cxn modelId="{FE5B551D-C50E-4F55-8F45-AFC853B4C409}" type="presParOf" srcId="{FBB104FD-0259-44D9-B6F2-FBEA75A456FF}" destId="{A3C877F6-459C-4924-AA86-38E3C7A564E5}" srcOrd="2" destOrd="0" presId="urn:microsoft.com/office/officeart/2005/8/layout/cycle3"/>
    <dgm:cxn modelId="{100B9834-F1C8-4E72-98AC-441C8EE9D5CD}" type="presParOf" srcId="{FBB104FD-0259-44D9-B6F2-FBEA75A456FF}" destId="{003131F4-9BBE-4B42-BB85-12E4DFAE4742}" srcOrd="3" destOrd="0" presId="urn:microsoft.com/office/officeart/2005/8/layout/cycle3"/>
    <dgm:cxn modelId="{2C9A3FDC-F718-46CC-A67D-A2DB78DD0A1C}" type="presParOf" srcId="{FBB104FD-0259-44D9-B6F2-FBEA75A456FF}" destId="{2A71FABA-B03E-4F70-B9F8-50AD57AE9EA3}" srcOrd="4" destOrd="0" presId="urn:microsoft.com/office/officeart/2005/8/layout/cycle3"/>
    <dgm:cxn modelId="{8B90645D-DF5F-4E7C-BA73-F38BD71F0E8C}" type="presParOf" srcId="{FBB104FD-0259-44D9-B6F2-FBEA75A456FF}" destId="{4DAECC90-9BCE-4A98-8D44-062C754634EA}" srcOrd="5" destOrd="0" presId="urn:microsoft.com/office/officeart/2005/8/layout/cycle3"/>
    <dgm:cxn modelId="{749F852D-23E0-46EA-BE1B-00A6ABD9A5DC}" type="presParOf" srcId="{FBB104FD-0259-44D9-B6F2-FBEA75A456FF}" destId="{C1AEB177-DFA2-4307-93E0-2AC5C0C62131}" srcOrd="6" destOrd="0" presId="urn:microsoft.com/office/officeart/2005/8/layout/cycle3"/>
    <dgm:cxn modelId="{2A9605D3-C536-4036-856B-CD040EBA35AB}" type="presParOf" srcId="{FBB104FD-0259-44D9-B6F2-FBEA75A456FF}" destId="{E63065CB-C4CD-4689-BE40-AE743505CFDE}" srcOrd="7" destOrd="0" presId="urn:microsoft.com/office/officeart/2005/8/layout/cycle3"/>
    <dgm:cxn modelId="{8D4B64FE-C671-4E93-AF38-8D966206E035}" type="presParOf" srcId="{FBB104FD-0259-44D9-B6F2-FBEA75A456FF}" destId="{C824A1E3-8303-4703-B47F-415A9E5BEC70}" srcOrd="8" destOrd="0" presId="urn:microsoft.com/office/officeart/2005/8/layout/cycle3"/>
    <dgm:cxn modelId="{9D98AC01-FB38-4824-8DCE-E339397533C7}" type="presParOf" srcId="{FBB104FD-0259-44D9-B6F2-FBEA75A456FF}" destId="{91A4F19E-C531-4604-814F-243AEFD97457}" srcOrd="9" destOrd="0" presId="urn:microsoft.com/office/officeart/2005/8/layout/cycle3"/>
    <dgm:cxn modelId="{623F0213-D525-4880-807D-04830E9BC510}" type="presParOf" srcId="{FBB104FD-0259-44D9-B6F2-FBEA75A456FF}" destId="{D8507845-1BF8-45D9-B938-185533393269}" srcOrd="10" destOrd="0" presId="urn:microsoft.com/office/officeart/2005/8/layout/cycle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26157-1B29-4962-A209-1D2A7B3E565D}">
      <dsp:nvSpPr>
        <dsp:cNvPr id="0" name=""/>
        <dsp:cNvSpPr/>
      </dsp:nvSpPr>
      <dsp:spPr>
        <a:xfrm>
          <a:off x="1221837" y="-70631"/>
          <a:ext cx="5377193" cy="5377193"/>
        </a:xfrm>
        <a:prstGeom prst="circularArrow">
          <a:avLst>
            <a:gd name="adj1" fmla="val 5544"/>
            <a:gd name="adj2" fmla="val 330680"/>
            <a:gd name="adj3" fmla="val 14856129"/>
            <a:gd name="adj4" fmla="val 16757657"/>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DFC8C3-ABFD-45FA-82D6-71B73D4FBBD2}">
      <dsp:nvSpPr>
        <dsp:cNvPr id="0" name=""/>
        <dsp:cNvSpPr/>
      </dsp:nvSpPr>
      <dsp:spPr>
        <a:xfrm>
          <a:off x="3278425" y="2464"/>
          <a:ext cx="1264017" cy="63200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latin typeface="Montserrat" panose="00000500000000000000" pitchFamily="2" charset="0"/>
            </a:rPr>
            <a:t>1. RVP Planning</a:t>
          </a:r>
          <a:endParaRPr lang="en-GB" sz="1100" b="1" kern="1200" dirty="0">
            <a:solidFill>
              <a:schemeClr val="tx1"/>
            </a:solidFill>
            <a:latin typeface="Montserrat" panose="00000500000000000000" pitchFamily="2" charset="0"/>
          </a:endParaRPr>
        </a:p>
      </dsp:txBody>
      <dsp:txXfrm>
        <a:off x="3309277" y="33316"/>
        <a:ext cx="1202313" cy="570304"/>
      </dsp:txXfrm>
    </dsp:sp>
    <dsp:sp modelId="{A3C877F6-459C-4924-AA86-38E3C7A564E5}">
      <dsp:nvSpPr>
        <dsp:cNvPr id="0" name=""/>
        <dsp:cNvSpPr/>
      </dsp:nvSpPr>
      <dsp:spPr>
        <a:xfrm>
          <a:off x="4626244" y="440396"/>
          <a:ext cx="1264017" cy="63200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latin typeface="Montserrat" panose="00000500000000000000" pitchFamily="2" charset="0"/>
            </a:rPr>
            <a:t>2. Launch of the CfA</a:t>
          </a:r>
          <a:endParaRPr lang="en-GB" sz="1100" b="1" kern="1200" dirty="0">
            <a:solidFill>
              <a:schemeClr val="tx1"/>
            </a:solidFill>
            <a:latin typeface="Montserrat" panose="00000500000000000000" pitchFamily="2" charset="0"/>
          </a:endParaRPr>
        </a:p>
      </dsp:txBody>
      <dsp:txXfrm>
        <a:off x="4657096" y="471248"/>
        <a:ext cx="1202313" cy="570304"/>
      </dsp:txXfrm>
    </dsp:sp>
    <dsp:sp modelId="{003131F4-9BBE-4B42-BB85-12E4DFAE4742}">
      <dsp:nvSpPr>
        <dsp:cNvPr id="0" name=""/>
        <dsp:cNvSpPr/>
      </dsp:nvSpPr>
      <dsp:spPr>
        <a:xfrm>
          <a:off x="5459241" y="1586919"/>
          <a:ext cx="1264017" cy="63200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latin typeface="Montserrat" panose="00000500000000000000" pitchFamily="2" charset="0"/>
            </a:rPr>
            <a:t>3. </a:t>
          </a:r>
          <a:r>
            <a:rPr lang="en-US" sz="1100" b="1" kern="1200" dirty="0" err="1">
              <a:solidFill>
                <a:schemeClr val="tx1"/>
              </a:solidFill>
              <a:latin typeface="Montserrat" panose="00000500000000000000" pitchFamily="2" charset="0"/>
            </a:rPr>
            <a:t>InfoDay</a:t>
          </a:r>
          <a:endParaRPr lang="en-US" sz="1100" b="1" kern="1200" dirty="0">
            <a:solidFill>
              <a:schemeClr val="tx1"/>
            </a:solidFill>
            <a:latin typeface="Montserrat" panose="00000500000000000000" pitchFamily="2" charset="0"/>
          </a:endParaRPr>
        </a:p>
      </dsp:txBody>
      <dsp:txXfrm>
        <a:off x="5490093" y="1617771"/>
        <a:ext cx="1202313" cy="570304"/>
      </dsp:txXfrm>
    </dsp:sp>
    <dsp:sp modelId="{2A71FABA-B03E-4F70-B9F8-50AD57AE9EA3}">
      <dsp:nvSpPr>
        <dsp:cNvPr id="0" name=""/>
        <dsp:cNvSpPr/>
      </dsp:nvSpPr>
      <dsp:spPr>
        <a:xfrm>
          <a:off x="5459241" y="3004100"/>
          <a:ext cx="1264017" cy="63200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latin typeface="Montserrat" panose="00000500000000000000" pitchFamily="2" charset="0"/>
            </a:rPr>
            <a:t>4. Evaluation of Applications</a:t>
          </a:r>
          <a:endParaRPr lang="en-GB" sz="1100" b="1" kern="1200" dirty="0">
            <a:solidFill>
              <a:schemeClr val="tx1"/>
            </a:solidFill>
            <a:latin typeface="Montserrat" panose="00000500000000000000" pitchFamily="2" charset="0"/>
          </a:endParaRPr>
        </a:p>
      </dsp:txBody>
      <dsp:txXfrm>
        <a:off x="5490093" y="3034952"/>
        <a:ext cx="1202313" cy="570304"/>
      </dsp:txXfrm>
    </dsp:sp>
    <dsp:sp modelId="{4DAECC90-9BCE-4A98-8D44-062C754634EA}">
      <dsp:nvSpPr>
        <dsp:cNvPr id="0" name=""/>
        <dsp:cNvSpPr/>
      </dsp:nvSpPr>
      <dsp:spPr>
        <a:xfrm>
          <a:off x="4626244" y="4150623"/>
          <a:ext cx="1264017" cy="632008"/>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latin typeface="Montserrat" panose="00000500000000000000" pitchFamily="2" charset="0"/>
            </a:rPr>
            <a:t>5. Commercialization Workshop </a:t>
          </a:r>
          <a:endParaRPr lang="en-GB" sz="1100" b="1" kern="1200" dirty="0">
            <a:solidFill>
              <a:schemeClr val="tx1"/>
            </a:solidFill>
            <a:latin typeface="Montserrat" panose="00000500000000000000" pitchFamily="2" charset="0"/>
          </a:endParaRPr>
        </a:p>
      </dsp:txBody>
      <dsp:txXfrm>
        <a:off x="4657096" y="4181475"/>
        <a:ext cx="1202313" cy="570304"/>
      </dsp:txXfrm>
    </dsp:sp>
    <dsp:sp modelId="{C1AEB177-DFA2-4307-93E0-2AC5C0C62131}">
      <dsp:nvSpPr>
        <dsp:cNvPr id="0" name=""/>
        <dsp:cNvSpPr/>
      </dsp:nvSpPr>
      <dsp:spPr>
        <a:xfrm>
          <a:off x="3278425" y="4588556"/>
          <a:ext cx="1264017" cy="63200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latin typeface="Montserrat" panose="00000500000000000000" pitchFamily="2" charset="0"/>
            </a:rPr>
            <a:t>6. Coaching/Mentoring Sessions</a:t>
          </a:r>
          <a:endParaRPr lang="en-GB" sz="1100" b="1" kern="1200" dirty="0">
            <a:solidFill>
              <a:schemeClr val="tx1"/>
            </a:solidFill>
            <a:latin typeface="Montserrat" panose="00000500000000000000" pitchFamily="2" charset="0"/>
          </a:endParaRPr>
        </a:p>
      </dsp:txBody>
      <dsp:txXfrm>
        <a:off x="3309277" y="4619408"/>
        <a:ext cx="1202313" cy="570304"/>
      </dsp:txXfrm>
    </dsp:sp>
    <dsp:sp modelId="{E63065CB-C4CD-4689-BE40-AE743505CFDE}">
      <dsp:nvSpPr>
        <dsp:cNvPr id="0" name=""/>
        <dsp:cNvSpPr/>
      </dsp:nvSpPr>
      <dsp:spPr>
        <a:xfrm>
          <a:off x="1930606" y="4150623"/>
          <a:ext cx="1264017" cy="63200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latin typeface="Montserrat" panose="00000500000000000000" pitchFamily="2" charset="0"/>
            </a:rPr>
            <a:t>7. Pitching Workshop</a:t>
          </a:r>
          <a:endParaRPr lang="en-GB" sz="1100" b="1" kern="1200" dirty="0">
            <a:solidFill>
              <a:schemeClr val="tx1"/>
            </a:solidFill>
            <a:latin typeface="Montserrat" panose="00000500000000000000" pitchFamily="2" charset="0"/>
          </a:endParaRPr>
        </a:p>
      </dsp:txBody>
      <dsp:txXfrm>
        <a:off x="1961458" y="4181475"/>
        <a:ext cx="1202313" cy="570304"/>
      </dsp:txXfrm>
    </dsp:sp>
    <dsp:sp modelId="{C824A1E3-8303-4703-B47F-415A9E5BEC70}">
      <dsp:nvSpPr>
        <dsp:cNvPr id="0" name=""/>
        <dsp:cNvSpPr/>
      </dsp:nvSpPr>
      <dsp:spPr>
        <a:xfrm>
          <a:off x="1097608" y="3004100"/>
          <a:ext cx="1264017" cy="63200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latin typeface="Montserrat" panose="00000500000000000000" pitchFamily="2" charset="0"/>
            </a:rPr>
            <a:t>8. DemoDay Planning</a:t>
          </a:r>
          <a:endParaRPr lang="en-GB" sz="1100" b="1" kern="1200" dirty="0">
            <a:solidFill>
              <a:schemeClr val="tx1"/>
            </a:solidFill>
            <a:latin typeface="Montserrat" panose="00000500000000000000" pitchFamily="2" charset="0"/>
          </a:endParaRPr>
        </a:p>
      </dsp:txBody>
      <dsp:txXfrm>
        <a:off x="1128460" y="3034952"/>
        <a:ext cx="1202313" cy="570304"/>
      </dsp:txXfrm>
    </dsp:sp>
    <dsp:sp modelId="{91A4F19E-C531-4604-814F-243AEFD97457}">
      <dsp:nvSpPr>
        <dsp:cNvPr id="0" name=""/>
        <dsp:cNvSpPr/>
      </dsp:nvSpPr>
      <dsp:spPr>
        <a:xfrm>
          <a:off x="1097608" y="1586919"/>
          <a:ext cx="1264017" cy="63200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latin typeface="Montserrat" panose="00000500000000000000" pitchFamily="2" charset="0"/>
            </a:rPr>
            <a:t>9. PrepDay</a:t>
          </a:r>
          <a:endParaRPr lang="en-GB" sz="1100" b="1" kern="1200" dirty="0">
            <a:solidFill>
              <a:schemeClr val="tx1"/>
            </a:solidFill>
            <a:latin typeface="Montserrat" panose="00000500000000000000" pitchFamily="2" charset="0"/>
          </a:endParaRPr>
        </a:p>
      </dsp:txBody>
      <dsp:txXfrm>
        <a:off x="1128460" y="1617771"/>
        <a:ext cx="1202313" cy="570304"/>
      </dsp:txXfrm>
    </dsp:sp>
    <dsp:sp modelId="{D8507845-1BF8-45D9-B938-185533393269}">
      <dsp:nvSpPr>
        <dsp:cNvPr id="0" name=""/>
        <dsp:cNvSpPr/>
      </dsp:nvSpPr>
      <dsp:spPr>
        <a:xfrm>
          <a:off x="1930606" y="440396"/>
          <a:ext cx="1264017" cy="632008"/>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latin typeface="Montserrat" panose="00000500000000000000" pitchFamily="2" charset="0"/>
            </a:rPr>
            <a:t>10. </a:t>
          </a:r>
          <a:r>
            <a:rPr lang="en-US" sz="1100" b="1" kern="1200" dirty="0" err="1">
              <a:solidFill>
                <a:schemeClr val="tx1"/>
              </a:solidFill>
              <a:latin typeface="Montserrat" panose="00000500000000000000" pitchFamily="2" charset="0"/>
            </a:rPr>
            <a:t>DemoDay</a:t>
          </a:r>
          <a:endParaRPr lang="en-GB" sz="1100" b="1" kern="1200" dirty="0">
            <a:solidFill>
              <a:schemeClr val="tx1"/>
            </a:solidFill>
            <a:latin typeface="Montserrat" panose="00000500000000000000" pitchFamily="2" charset="0"/>
          </a:endParaRPr>
        </a:p>
      </dsp:txBody>
      <dsp:txXfrm>
        <a:off x="1961458" y="471248"/>
        <a:ext cx="1202313" cy="570304"/>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697B2FF-0B88-9350-522F-F817BDC479A5}"/>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3075" name="Rectangle 3">
            <a:extLst>
              <a:ext uri="{FF2B5EF4-FFF2-40B4-BE49-F238E27FC236}">
                <a16:creationId xmlns:a16="http://schemas.microsoft.com/office/drawing/2014/main" id="{F2450909-70A8-7C66-98AF-FF918C65B1FD}"/>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5604" name="Rectangle 4">
            <a:extLst>
              <a:ext uri="{FF2B5EF4-FFF2-40B4-BE49-F238E27FC236}">
                <a16:creationId xmlns:a16="http://schemas.microsoft.com/office/drawing/2014/main" id="{2486D6F7-CD3F-556F-6AC8-AAC5F4961A17}"/>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AE128629-0DAF-B85D-4AF9-F31E7D221E7B}"/>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a:extLst>
              <a:ext uri="{FF2B5EF4-FFF2-40B4-BE49-F238E27FC236}">
                <a16:creationId xmlns:a16="http://schemas.microsoft.com/office/drawing/2014/main" id="{0662BAAE-0775-CA3F-D078-50E53968DA85}"/>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3079" name="Rectangle 7">
            <a:extLst>
              <a:ext uri="{FF2B5EF4-FFF2-40B4-BE49-F238E27FC236}">
                <a16:creationId xmlns:a16="http://schemas.microsoft.com/office/drawing/2014/main" id="{673D368F-2280-70A9-AD03-EA90CBDB07AD}"/>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0AEBA6F-C2BF-F94C-8E5F-C94DCF99356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E8F93744-C1A7-2AD1-BFAC-9BBC93A4B714}"/>
              </a:ext>
            </a:extLst>
          </p:cNvPr>
          <p:cNvSpPr>
            <a:spLocks noGrp="1" noRot="1" noChangeAspect="1" noChangeArrowheads="1" noTextEdit="1"/>
          </p:cNvSpPr>
          <p:nvPr>
            <p:ph type="sldImg"/>
          </p:nvPr>
        </p:nvSpPr>
        <p:spPr>
          <a:ln/>
        </p:spPr>
      </p:sp>
      <p:sp>
        <p:nvSpPr>
          <p:cNvPr id="32770" name="Notes Placeholder 2">
            <a:extLst>
              <a:ext uri="{FF2B5EF4-FFF2-40B4-BE49-F238E27FC236}">
                <a16:creationId xmlns:a16="http://schemas.microsoft.com/office/drawing/2014/main" id="{C0F12316-4628-3271-CF88-ED526988616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32771" name="Slide Number Placeholder 3">
            <a:extLst>
              <a:ext uri="{FF2B5EF4-FFF2-40B4-BE49-F238E27FC236}">
                <a16:creationId xmlns:a16="http://schemas.microsoft.com/office/drawing/2014/main" id="{88981D31-A49E-82F6-B232-CD2C13D9C4AA}"/>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54500DF-6DC2-4E44-82C7-A5D99C2AB848}" type="slidenum">
              <a:rPr lang="en-US" altLang="en-US" smtClean="0"/>
              <a:pPr/>
              <a:t>2</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D130704F-C4FA-82B8-3526-5300E9EF9504}"/>
              </a:ext>
            </a:extLst>
          </p:cNvPr>
          <p:cNvSpPr>
            <a:spLocks noGrp="1" noRot="1" noChangeAspect="1" noChangeArrowheads="1" noTextEdit="1"/>
          </p:cNvSpPr>
          <p:nvPr>
            <p:ph type="sldImg"/>
          </p:nvPr>
        </p:nvSpPr>
        <p:spPr>
          <a:ln/>
        </p:spPr>
      </p:sp>
      <p:sp>
        <p:nvSpPr>
          <p:cNvPr id="55298" name="Notes Placeholder 2">
            <a:extLst>
              <a:ext uri="{FF2B5EF4-FFF2-40B4-BE49-F238E27FC236}">
                <a16:creationId xmlns:a16="http://schemas.microsoft.com/office/drawing/2014/main" id="{F2CF96B3-00C2-DBC3-E014-CB4873233D0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GB" sz="1800" b="0" i="0" u="none" strike="noStrike" baseline="0" dirty="0">
              <a:solidFill>
                <a:srgbClr val="000000"/>
              </a:solidFill>
              <a:latin typeface="Calibri" panose="020F0502020204030204" pitchFamily="34" charset="0"/>
            </a:endParaRPr>
          </a:p>
          <a:p>
            <a:r>
              <a:rPr lang="en-GB" sz="1800" b="0" i="0" u="none" strike="noStrike" baseline="0" dirty="0">
                <a:solidFill>
                  <a:srgbClr val="000000"/>
                </a:solidFill>
                <a:latin typeface="Calibri" panose="020F0502020204030204" pitchFamily="34" charset="0"/>
              </a:rPr>
              <a:t>The </a:t>
            </a:r>
            <a:r>
              <a:rPr lang="en-GB" sz="1800" b="1" i="0" u="none" strike="noStrike" baseline="0" dirty="0">
                <a:solidFill>
                  <a:srgbClr val="000000"/>
                </a:solidFill>
                <a:latin typeface="Calibri" panose="020F0502020204030204" pitchFamily="34" charset="0"/>
              </a:rPr>
              <a:t>Research Valorization Program (RVP) </a:t>
            </a:r>
            <a:r>
              <a:rPr lang="en-GB" sz="1800" b="0" i="0" u="none" strike="noStrike" baseline="0" dirty="0">
                <a:solidFill>
                  <a:srgbClr val="000000"/>
                </a:solidFill>
                <a:latin typeface="Calibri" panose="020F0502020204030204" pitchFamily="34" charset="0"/>
              </a:rPr>
              <a:t>will target PROs and aims to support research teams that are working to identify the potential for commercialization of research. The program would be offered in the NE and NW regions. </a:t>
            </a:r>
          </a:p>
          <a:p>
            <a:r>
              <a:rPr lang="en-GB" sz="1800" b="0" i="0" u="none" strike="noStrike" baseline="0" dirty="0">
                <a:solidFill>
                  <a:srgbClr val="000000"/>
                </a:solidFill>
                <a:latin typeface="Calibri" panose="020F0502020204030204" pitchFamily="34" charset="0"/>
              </a:rPr>
              <a:t>The </a:t>
            </a:r>
            <a:r>
              <a:rPr lang="en-GB" sz="1800" b="1" i="0" u="none" strike="noStrike" baseline="0" dirty="0">
                <a:solidFill>
                  <a:srgbClr val="000000"/>
                </a:solidFill>
                <a:latin typeface="Calibri" panose="020F0502020204030204" pitchFamily="34" charset="0"/>
              </a:rPr>
              <a:t>Structured Contract Research Program (SCRP) </a:t>
            </a:r>
            <a:r>
              <a:rPr lang="en-GB" sz="1800" b="0" i="0" u="none" strike="noStrike" baseline="0" dirty="0">
                <a:solidFill>
                  <a:srgbClr val="000000"/>
                </a:solidFill>
                <a:latin typeface="Calibri" panose="020F0502020204030204" pitchFamily="34" charset="0"/>
              </a:rPr>
              <a:t>will support PROs and promote industry collaboration by supporting the use of existing research infrastructure (including physical and human capacity) for conducting research and testing activities to the benefit of firms. The program would be offered in the NE and NW regions. </a:t>
            </a:r>
          </a:p>
          <a:p>
            <a:r>
              <a:rPr lang="en-GB" sz="1800" b="0" i="0" u="none" strike="noStrike" baseline="0" dirty="0">
                <a:solidFill>
                  <a:srgbClr val="000000"/>
                </a:solidFill>
                <a:latin typeface="Calibri" panose="020F0502020204030204" pitchFamily="34" charset="0"/>
              </a:rPr>
              <a:t>• The </a:t>
            </a:r>
            <a:r>
              <a:rPr lang="en-GB" sz="1800" b="1" i="0" u="none" strike="noStrike" baseline="0" dirty="0">
                <a:solidFill>
                  <a:srgbClr val="000000"/>
                </a:solidFill>
                <a:latin typeface="Calibri" panose="020F0502020204030204" pitchFamily="34" charset="0"/>
              </a:rPr>
              <a:t>Proof of Concept Program (</a:t>
            </a:r>
            <a:r>
              <a:rPr lang="en-GB" sz="1800" b="1" i="0" u="none" strike="noStrike" baseline="0" dirty="0" err="1">
                <a:solidFill>
                  <a:srgbClr val="000000"/>
                </a:solidFill>
                <a:latin typeface="Calibri" panose="020F0502020204030204" pitchFamily="34" charset="0"/>
              </a:rPr>
              <a:t>PoCP</a:t>
            </a:r>
            <a:r>
              <a:rPr lang="en-GB" sz="1800" b="1" i="0" u="none" strike="noStrike" baseline="0" dirty="0">
                <a:solidFill>
                  <a:srgbClr val="000000"/>
                </a:solidFill>
                <a:latin typeface="Calibri" panose="020F0502020204030204" pitchFamily="34" charset="0"/>
              </a:rPr>
              <a:t>) </a:t>
            </a:r>
            <a:r>
              <a:rPr lang="en-GB" sz="1800" b="0" i="0" u="none" strike="noStrike" baseline="0" dirty="0">
                <a:solidFill>
                  <a:srgbClr val="000000"/>
                </a:solidFill>
                <a:latin typeface="Calibri" panose="020F0502020204030204" pitchFamily="34" charset="0"/>
              </a:rPr>
              <a:t>will support early-stage product and process innovation in firms. The program would be offered across Romania. </a:t>
            </a:r>
          </a:p>
          <a:p>
            <a:endParaRPr lang="en-GB" sz="1800" b="1" i="0" u="none" strike="noStrike" baseline="0" dirty="0">
              <a:solidFill>
                <a:srgbClr val="000000"/>
              </a:solidFill>
              <a:latin typeface="Calibri" panose="020F0502020204030204" pitchFamily="34" charset="0"/>
            </a:endParaRPr>
          </a:p>
          <a:p>
            <a:r>
              <a:rPr lang="en-GB" sz="1800" b="1" i="0" u="none" strike="noStrike" baseline="0" dirty="0">
                <a:solidFill>
                  <a:srgbClr val="000000"/>
                </a:solidFill>
                <a:latin typeface="Calibri" panose="020F0502020204030204" pitchFamily="34" charset="0"/>
              </a:rPr>
              <a:t>Research from the “RIS3 Support for Lagging Regions” initiative showed that the NE and NW regions have underexploited research and innovation potential due to impediments on both the supply and demand sides. </a:t>
            </a:r>
          </a:p>
          <a:p>
            <a:r>
              <a:rPr lang="en-GB" sz="1800" b="0" i="0" u="none" strike="noStrike" baseline="0" dirty="0">
                <a:solidFill>
                  <a:srgbClr val="000000"/>
                </a:solidFill>
                <a:latin typeface="Calibri" panose="020F0502020204030204" pitchFamily="34" charset="0"/>
              </a:rPr>
              <a:t>The research concluded that the regions’ higher education institutions and public research organizations (PROs) have not placed enough emphasis on economic contributions, focusing mainly on education and scientific research activities. </a:t>
            </a:r>
          </a:p>
          <a:p>
            <a:r>
              <a:rPr lang="en-GB" sz="1800" b="0" i="0" u="none" strike="noStrike" baseline="0" dirty="0">
                <a:solidFill>
                  <a:srgbClr val="000000"/>
                </a:solidFill>
                <a:latin typeface="Calibri" panose="020F0502020204030204" pitchFamily="34" charset="0"/>
              </a:rPr>
              <a:t>In addition, the research documented a disproportionate focus on patenting, found that no significant licensing revenues were being generated, and identified research commercialization as a key policy challenge. </a:t>
            </a:r>
          </a:p>
          <a:p>
            <a:r>
              <a:rPr lang="en-GB" sz="1800" b="0" i="0" u="none" strike="noStrike" baseline="0" dirty="0">
                <a:solidFill>
                  <a:srgbClr val="000000"/>
                </a:solidFill>
                <a:latin typeface="Calibri" panose="020F0502020204030204" pitchFamily="34" charset="0"/>
              </a:rPr>
              <a:t>Local firms recorded weak interactions with </a:t>
            </a:r>
            <a:r>
              <a:rPr lang="en-GB" sz="1800" b="0" i="0" u="none" strike="noStrike" baseline="0" dirty="0" err="1">
                <a:solidFill>
                  <a:srgbClr val="000000"/>
                </a:solidFill>
                <a:latin typeface="Calibri" panose="020F0502020204030204" pitchFamily="34" charset="0"/>
              </a:rPr>
              <a:t>PROs.</a:t>
            </a:r>
            <a:r>
              <a:rPr lang="en-GB" sz="1800" b="0" i="0" u="none" strike="noStrike" baseline="0" dirty="0">
                <a:solidFill>
                  <a:srgbClr val="000000"/>
                </a:solidFill>
                <a:latin typeface="Calibri" panose="020F0502020204030204" pitchFamily="34" charset="0"/>
              </a:rPr>
              <a:t> This could be explained by the lack of either institutional technology transfer policies at the level of the PROs or capacity at the level of the Technology Transfer Offices (TTOs) where these are in place. </a:t>
            </a:r>
          </a:p>
          <a:p>
            <a:r>
              <a:rPr lang="en-GB" sz="1800" b="0" i="0" u="none" strike="noStrike" baseline="0" dirty="0">
                <a:solidFill>
                  <a:srgbClr val="000000"/>
                </a:solidFill>
                <a:latin typeface="Calibri" panose="020F0502020204030204" pitchFamily="34" charset="0"/>
              </a:rPr>
              <a:t>Additionally, technology transfer outcomes are not considered in the assessment of tenure or promotion, dampening incentives to develop technology transfer policies in line with best practices or to deploy and manage the practices needed to implement them. </a:t>
            </a:r>
          </a:p>
          <a:p>
            <a:r>
              <a:rPr lang="en-GB" sz="1800" b="0" i="0" u="none" strike="noStrike" baseline="0" dirty="0">
                <a:solidFill>
                  <a:srgbClr val="000000"/>
                </a:solidFill>
                <a:latin typeface="Calibri" panose="020F0502020204030204" pitchFamily="34" charset="0"/>
              </a:rPr>
              <a:t>Local firms recorded weak interactions with PROs that had expressed a need for services such matchmaking events, brokerage events, networking support, and innovation partnership agreements, although the TTOs report having offered such services already.</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5299" name="Slide Number Placeholder 3">
            <a:extLst>
              <a:ext uri="{FF2B5EF4-FFF2-40B4-BE49-F238E27FC236}">
                <a16:creationId xmlns:a16="http://schemas.microsoft.com/office/drawing/2014/main" id="{EE90BD3F-D4D2-EB76-9CF3-B5E3E144075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5C8976-0821-804B-B3DF-6F51A84AE858}" type="slidenum">
              <a:rPr lang="en-US" altLang="en-US" smtClean="0"/>
              <a:pPr/>
              <a:t>3</a:t>
            </a:fld>
            <a:endParaRPr lang="en-US" altLang="en-US"/>
          </a:p>
        </p:txBody>
      </p:sp>
    </p:spTree>
    <p:extLst>
      <p:ext uri="{BB962C8B-B14F-4D97-AF65-F5344CB8AC3E}">
        <p14:creationId xmlns:p14="http://schemas.microsoft.com/office/powerpoint/2010/main" val="1598791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D130704F-C4FA-82B8-3526-5300E9EF9504}"/>
              </a:ext>
            </a:extLst>
          </p:cNvPr>
          <p:cNvSpPr>
            <a:spLocks noGrp="1" noRot="1" noChangeAspect="1" noChangeArrowheads="1" noTextEdit="1"/>
          </p:cNvSpPr>
          <p:nvPr>
            <p:ph type="sldImg"/>
          </p:nvPr>
        </p:nvSpPr>
        <p:spPr>
          <a:ln/>
        </p:spPr>
      </p:sp>
      <p:sp>
        <p:nvSpPr>
          <p:cNvPr id="55298" name="Notes Placeholder 2">
            <a:extLst>
              <a:ext uri="{FF2B5EF4-FFF2-40B4-BE49-F238E27FC236}">
                <a16:creationId xmlns:a16="http://schemas.microsoft.com/office/drawing/2014/main" id="{F2CF96B3-00C2-DBC3-E014-CB4873233D0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1800" b="0" i="0" u="none" strike="noStrike" baseline="0" dirty="0">
                <a:solidFill>
                  <a:srgbClr val="000000"/>
                </a:solidFill>
                <a:latin typeface="Calibri" panose="020F0502020204030204" pitchFamily="34" charset="0"/>
              </a:rPr>
              <a:t>1. </a:t>
            </a:r>
            <a:r>
              <a:rPr lang="en-GB" sz="1800" b="1" i="0" u="none" strike="noStrike" baseline="0" dirty="0">
                <a:solidFill>
                  <a:srgbClr val="000000"/>
                </a:solidFill>
                <a:latin typeface="Calibri" panose="020F0502020204030204" pitchFamily="34" charset="0"/>
              </a:rPr>
              <a:t>Finding 1: The low level of technology readiness of the research pipeline. </a:t>
            </a:r>
            <a:r>
              <a:rPr lang="en-GB" sz="1800" b="0" i="0" u="none" strike="noStrike" baseline="0" dirty="0">
                <a:solidFill>
                  <a:srgbClr val="000000"/>
                </a:solidFill>
                <a:latin typeface="Calibri" panose="020F0502020204030204" pitchFamily="34" charset="0"/>
              </a:rPr>
              <a:t>Stakeholders confirmed that research institutions in the NE and NW regions had research potential, but there was consensus that the research pipeline was at early Technology Readiness Levels (TRLs)13—typically at TRL 2–3. Only rarely did research reach TRL 6, the minimum level upon which a technology broker would typically start assessing projects for commercialization potential. </a:t>
            </a:r>
          </a:p>
          <a:p>
            <a:r>
              <a:rPr lang="en-GB" sz="1800" b="0" i="0" u="none" strike="noStrike" baseline="0" dirty="0">
                <a:solidFill>
                  <a:srgbClr val="000000"/>
                </a:solidFill>
                <a:latin typeface="Calibri" panose="020F0502020204030204" pitchFamily="34" charset="0"/>
              </a:rPr>
              <a:t>2. </a:t>
            </a:r>
            <a:r>
              <a:rPr lang="en-GB" sz="1800" b="1" i="0" u="none" strike="noStrike" baseline="0" dirty="0">
                <a:solidFill>
                  <a:srgbClr val="000000"/>
                </a:solidFill>
                <a:latin typeface="Calibri" panose="020F0502020204030204" pitchFamily="34" charset="0"/>
              </a:rPr>
              <a:t>Finding 2: A lack of clear understanding of legal options for the commercialization of research. </a:t>
            </a:r>
            <a:r>
              <a:rPr lang="en-GB" sz="1800" b="0" i="0" u="none" strike="noStrike" baseline="0" dirty="0">
                <a:solidFill>
                  <a:srgbClr val="000000"/>
                </a:solidFill>
                <a:latin typeface="Calibri" panose="020F0502020204030204" pitchFamily="34" charset="0"/>
              </a:rPr>
              <a:t>Uncertainty about the legislative and regulatory frameworks governing the ownership of publicly funded intellectual property (IP) emerged during inception missions. Researchers and TTO representatives were unclear on whether it is permissible to create companies (start-ups or spin-offs) and to conduct commercialization activities based on publicly funded research. For example, some researchers believed that they would risk disciplinary action from their universities or PROs if they were to receive research or commercialization funding from external sources. A similar lack of understanding extended to some TTOs, highlighting a pervasive issue that could undermine commercialization efforts. </a:t>
            </a:r>
          </a:p>
          <a:p>
            <a:pPr algn="l"/>
            <a:r>
              <a:rPr lang="en-GB" sz="1800" b="0" i="0" u="none" strike="noStrike" baseline="0" dirty="0">
                <a:solidFill>
                  <a:srgbClr val="000000"/>
                </a:solidFill>
                <a:latin typeface="Calibri" panose="020F0502020204030204" pitchFamily="34" charset="0"/>
              </a:rPr>
              <a:t>3. </a:t>
            </a:r>
            <a:r>
              <a:rPr lang="en-GB" sz="1800" b="1" i="0" u="none" strike="noStrike" baseline="0" dirty="0">
                <a:solidFill>
                  <a:srgbClr val="000000"/>
                </a:solidFill>
                <a:latin typeface="Calibri" panose="020F0502020204030204" pitchFamily="34" charset="0"/>
              </a:rPr>
              <a:t>Finding 3: The limited understanding of the application of state aid regulations for the commercial use of public research infrastructure. </a:t>
            </a:r>
            <a:r>
              <a:rPr lang="en-GB" sz="1800" b="0" i="0" u="none" strike="noStrike" baseline="0" dirty="0">
                <a:solidFill>
                  <a:srgbClr val="000000"/>
                </a:solidFill>
                <a:latin typeface="Calibri" panose="020F0502020204030204" pitchFamily="34" charset="0"/>
              </a:rPr>
              <a:t>Most infrastructure projects were publicly funded based on an assumption that the infrastructure would not be used for commercial purposes.14 The COP MA confirmed that it had foreseen the possibility of universities and PROs using up to 20 percent of the capacity of publicly procured infrastructure for commercial purposes during the 2014–2020 EU programming period. However, RDAs and universities have expressed concerns regarding the lack of clarity in state aid regulations and the lack of clear guidelines on monitoring responsibilities for the commercial use of this infrastructure, which seem to lead to underuse of this legal and contractual option. </a:t>
            </a:r>
          </a:p>
          <a:p>
            <a:r>
              <a:rPr lang="en-GB" sz="1800" b="0" i="0" u="none" strike="noStrike" baseline="0" dirty="0">
                <a:solidFill>
                  <a:srgbClr val="000000"/>
                </a:solidFill>
                <a:latin typeface="Calibri" panose="020F0502020204030204" pitchFamily="34" charset="0"/>
              </a:rPr>
              <a:t>4. </a:t>
            </a:r>
            <a:r>
              <a:rPr lang="en-GB" sz="1800" b="1" i="0" u="none" strike="noStrike" baseline="0" dirty="0">
                <a:solidFill>
                  <a:srgbClr val="000000"/>
                </a:solidFill>
                <a:latin typeface="Calibri" panose="020F0502020204030204" pitchFamily="34" charset="0"/>
              </a:rPr>
              <a:t>Finding 4: Limited knowledge and capacity of intermediaries to perform their technology transfer functions. </a:t>
            </a:r>
            <a:r>
              <a:rPr lang="en-GB" sz="1800" b="0" i="0" u="none" strike="noStrike" baseline="0" dirty="0">
                <a:solidFill>
                  <a:srgbClr val="000000"/>
                </a:solidFill>
                <a:latin typeface="Calibri" panose="020F0502020204030204" pitchFamily="34" charset="0"/>
              </a:rPr>
              <a:t>Actors in the regional innovation ecosystem, such as TTOs and offices with similar functions, lacked a broad understanding of the basic concepts and functions related to technology transfer: the role of a TTO, the role of technology brokers, how to identify good opportunities and assess their potential for commercialization, how to target the best market, and how to protect IP and/or technology. </a:t>
            </a:r>
          </a:p>
          <a:p>
            <a:endParaRPr lang="en-GB" sz="1800" b="0" i="0" u="none" strike="noStrike" baseline="0" dirty="0">
              <a:solidFill>
                <a:srgbClr val="000000"/>
              </a:solidFill>
              <a:latin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5299" name="Slide Number Placeholder 3">
            <a:extLst>
              <a:ext uri="{FF2B5EF4-FFF2-40B4-BE49-F238E27FC236}">
                <a16:creationId xmlns:a16="http://schemas.microsoft.com/office/drawing/2014/main" id="{EE90BD3F-D4D2-EB76-9CF3-B5E3E144075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5C8976-0821-804B-B3DF-6F51A84AE858}" type="slidenum">
              <a:rPr lang="en-US" altLang="en-US" smtClean="0"/>
              <a:pPr/>
              <a:t>4</a:t>
            </a:fld>
            <a:endParaRPr lang="en-US" altLang="en-US"/>
          </a:p>
        </p:txBody>
      </p:sp>
    </p:spTree>
    <p:extLst>
      <p:ext uri="{BB962C8B-B14F-4D97-AF65-F5344CB8AC3E}">
        <p14:creationId xmlns:p14="http://schemas.microsoft.com/office/powerpoint/2010/main" val="105227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D130704F-C4FA-82B8-3526-5300E9EF9504}"/>
              </a:ext>
            </a:extLst>
          </p:cNvPr>
          <p:cNvSpPr>
            <a:spLocks noGrp="1" noRot="1" noChangeAspect="1" noChangeArrowheads="1" noTextEdit="1"/>
          </p:cNvSpPr>
          <p:nvPr>
            <p:ph type="sldImg"/>
          </p:nvPr>
        </p:nvSpPr>
        <p:spPr>
          <a:ln/>
        </p:spPr>
      </p:sp>
      <p:sp>
        <p:nvSpPr>
          <p:cNvPr id="55298" name="Notes Placeholder 2">
            <a:extLst>
              <a:ext uri="{FF2B5EF4-FFF2-40B4-BE49-F238E27FC236}">
                <a16:creationId xmlns:a16="http://schemas.microsoft.com/office/drawing/2014/main" id="{F2CF96B3-00C2-DBC3-E014-CB4873233D0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5299" name="Slide Number Placeholder 3">
            <a:extLst>
              <a:ext uri="{FF2B5EF4-FFF2-40B4-BE49-F238E27FC236}">
                <a16:creationId xmlns:a16="http://schemas.microsoft.com/office/drawing/2014/main" id="{EE90BD3F-D4D2-EB76-9CF3-B5E3E144075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5C8976-0821-804B-B3DF-6F51A84AE858}" type="slidenum">
              <a:rPr lang="en-US" altLang="en-US" smtClean="0"/>
              <a:pPr/>
              <a:t>5</a:t>
            </a:fld>
            <a:endParaRPr lang="en-US" altLang="en-US"/>
          </a:p>
        </p:txBody>
      </p:sp>
    </p:spTree>
    <p:extLst>
      <p:ext uri="{BB962C8B-B14F-4D97-AF65-F5344CB8AC3E}">
        <p14:creationId xmlns:p14="http://schemas.microsoft.com/office/powerpoint/2010/main" val="429310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D130704F-C4FA-82B8-3526-5300E9EF9504}"/>
              </a:ext>
            </a:extLst>
          </p:cNvPr>
          <p:cNvSpPr>
            <a:spLocks noGrp="1" noRot="1" noChangeAspect="1" noChangeArrowheads="1" noTextEdit="1"/>
          </p:cNvSpPr>
          <p:nvPr>
            <p:ph type="sldImg"/>
          </p:nvPr>
        </p:nvSpPr>
        <p:spPr>
          <a:ln/>
        </p:spPr>
      </p:sp>
      <p:sp>
        <p:nvSpPr>
          <p:cNvPr id="55298" name="Notes Placeholder 2">
            <a:extLst>
              <a:ext uri="{FF2B5EF4-FFF2-40B4-BE49-F238E27FC236}">
                <a16:creationId xmlns:a16="http://schemas.microsoft.com/office/drawing/2014/main" id="{F2CF96B3-00C2-DBC3-E014-CB4873233D0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5299" name="Slide Number Placeholder 3">
            <a:extLst>
              <a:ext uri="{FF2B5EF4-FFF2-40B4-BE49-F238E27FC236}">
                <a16:creationId xmlns:a16="http://schemas.microsoft.com/office/drawing/2014/main" id="{EE90BD3F-D4D2-EB76-9CF3-B5E3E144075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5C8976-0821-804B-B3DF-6F51A84AE858}" type="slidenum">
              <a:rPr lang="en-US" altLang="en-US" smtClean="0"/>
              <a:pPr/>
              <a:t>6</a:t>
            </a:fld>
            <a:endParaRPr lang="en-US" altLang="en-US"/>
          </a:p>
        </p:txBody>
      </p:sp>
    </p:spTree>
    <p:extLst>
      <p:ext uri="{BB962C8B-B14F-4D97-AF65-F5344CB8AC3E}">
        <p14:creationId xmlns:p14="http://schemas.microsoft.com/office/powerpoint/2010/main" val="1584298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D130704F-C4FA-82B8-3526-5300E9EF9504}"/>
              </a:ext>
            </a:extLst>
          </p:cNvPr>
          <p:cNvSpPr>
            <a:spLocks noGrp="1" noRot="1" noChangeAspect="1" noChangeArrowheads="1" noTextEdit="1"/>
          </p:cNvSpPr>
          <p:nvPr>
            <p:ph type="sldImg"/>
          </p:nvPr>
        </p:nvSpPr>
        <p:spPr>
          <a:ln/>
        </p:spPr>
      </p:sp>
      <p:sp>
        <p:nvSpPr>
          <p:cNvPr id="55298" name="Notes Placeholder 2">
            <a:extLst>
              <a:ext uri="{FF2B5EF4-FFF2-40B4-BE49-F238E27FC236}">
                <a16:creationId xmlns:a16="http://schemas.microsoft.com/office/drawing/2014/main" id="{F2CF96B3-00C2-DBC3-E014-CB4873233D0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5299" name="Slide Number Placeholder 3">
            <a:extLst>
              <a:ext uri="{FF2B5EF4-FFF2-40B4-BE49-F238E27FC236}">
                <a16:creationId xmlns:a16="http://schemas.microsoft.com/office/drawing/2014/main" id="{EE90BD3F-D4D2-EB76-9CF3-B5E3E144075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5C8976-0821-804B-B3DF-6F51A84AE858}" type="slidenum">
              <a:rPr lang="en-US" altLang="en-US" smtClean="0"/>
              <a:pPr/>
              <a:t>7</a:t>
            </a:fld>
            <a:endParaRPr lang="en-US" altLang="en-US"/>
          </a:p>
        </p:txBody>
      </p:sp>
    </p:spTree>
    <p:extLst>
      <p:ext uri="{BB962C8B-B14F-4D97-AF65-F5344CB8AC3E}">
        <p14:creationId xmlns:p14="http://schemas.microsoft.com/office/powerpoint/2010/main" val="389085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D1D0D8BF-35D4-D05D-0242-EB7C701EAFDA}"/>
              </a:ext>
            </a:extLst>
          </p:cNvPr>
          <p:cNvSpPr>
            <a:spLocks noGrp="1" noRot="1" noChangeAspect="1" noChangeArrowheads="1" noTextEdit="1"/>
          </p:cNvSpPr>
          <p:nvPr>
            <p:ph type="sldImg"/>
          </p:nvPr>
        </p:nvSpPr>
        <p:spPr>
          <a:ln/>
        </p:spPr>
      </p:sp>
      <p:sp>
        <p:nvSpPr>
          <p:cNvPr id="63490" name="Notes Placeholder 2">
            <a:extLst>
              <a:ext uri="{FF2B5EF4-FFF2-40B4-BE49-F238E27FC236}">
                <a16:creationId xmlns:a16="http://schemas.microsoft.com/office/drawing/2014/main" id="{868023A2-D8F4-C542-C7FF-6AAFF83798E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63491" name="Slide Number Placeholder 3">
            <a:extLst>
              <a:ext uri="{FF2B5EF4-FFF2-40B4-BE49-F238E27FC236}">
                <a16:creationId xmlns:a16="http://schemas.microsoft.com/office/drawing/2014/main" id="{4547473D-EFBB-E949-EE08-5C4E86F9D04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B7DAC1-A004-D341-B6A0-C4FE4048DBEE}" type="slidenum">
              <a:rPr lang="en-US" altLang="en-US" smtClean="0"/>
              <a:pPr/>
              <a:t>8</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2D1AB886-8587-03FB-F6B1-BEC7BD0E90C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91A7608F-FD3D-E5B0-5675-524B87096B3B}"/>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4A3BB71-3A32-8C65-7D36-46D1B6D55085}"/>
              </a:ext>
            </a:extLst>
          </p:cNvPr>
          <p:cNvSpPr>
            <a:spLocks noGrp="1"/>
          </p:cNvSpPr>
          <p:nvPr>
            <p:ph type="sldNum" sz="quarter" idx="12"/>
          </p:nvPr>
        </p:nvSpPr>
        <p:spPr/>
        <p:txBody>
          <a:bodyPr/>
          <a:lstStyle>
            <a:lvl1pPr>
              <a:defRPr/>
            </a:lvl1pPr>
          </a:lstStyle>
          <a:p>
            <a:pPr>
              <a:defRPr/>
            </a:pPr>
            <a:fld id="{250C4F27-4511-4148-835B-D6BA7E7CAC1D}" type="slidenum">
              <a:rPr lang="en-US" altLang="en-US"/>
              <a:pPr>
                <a:defRPr/>
              </a:pPr>
              <a:t>‹#›</a:t>
            </a:fld>
            <a:endParaRPr lang="en-US" altLang="en-US"/>
          </a:p>
        </p:txBody>
      </p:sp>
    </p:spTree>
    <p:extLst>
      <p:ext uri="{BB962C8B-B14F-4D97-AF65-F5344CB8AC3E}">
        <p14:creationId xmlns:p14="http://schemas.microsoft.com/office/powerpoint/2010/main" val="96595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CB1A5C-075D-54CF-C2DA-DE4D94D56BC4}"/>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0BBB196F-F8D6-0F77-DA8D-6FBC9034998D}"/>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A5A0333C-7A6F-CEC0-0C06-7A33E0DCAB90}"/>
              </a:ext>
            </a:extLst>
          </p:cNvPr>
          <p:cNvSpPr>
            <a:spLocks noGrp="1"/>
          </p:cNvSpPr>
          <p:nvPr>
            <p:ph type="sldNum" sz="quarter" idx="12"/>
          </p:nvPr>
        </p:nvSpPr>
        <p:spPr/>
        <p:txBody>
          <a:bodyPr/>
          <a:lstStyle>
            <a:lvl1pPr>
              <a:defRPr/>
            </a:lvl1pPr>
          </a:lstStyle>
          <a:p>
            <a:pPr>
              <a:defRPr/>
            </a:pPr>
            <a:fld id="{EF3CE935-52EE-6D43-AE01-7AA11636663B}" type="slidenum">
              <a:rPr lang="en-US" altLang="en-US"/>
              <a:pPr>
                <a:defRPr/>
              </a:pPr>
              <a:t>‹#›</a:t>
            </a:fld>
            <a:endParaRPr lang="en-US" altLang="en-US"/>
          </a:p>
        </p:txBody>
      </p:sp>
    </p:spTree>
    <p:extLst>
      <p:ext uri="{BB962C8B-B14F-4D97-AF65-F5344CB8AC3E}">
        <p14:creationId xmlns:p14="http://schemas.microsoft.com/office/powerpoint/2010/main" val="3205069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087979F-688D-13A0-93EB-825899A18F3D}"/>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F26BA36A-99E1-AE43-033D-7FFB5D0CB910}"/>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8375BF95-A3F9-4209-8CA7-62E9E70B169B}"/>
              </a:ext>
            </a:extLst>
          </p:cNvPr>
          <p:cNvSpPr>
            <a:spLocks noGrp="1"/>
          </p:cNvSpPr>
          <p:nvPr>
            <p:ph type="sldNum" sz="quarter" idx="12"/>
          </p:nvPr>
        </p:nvSpPr>
        <p:spPr/>
        <p:txBody>
          <a:bodyPr/>
          <a:lstStyle>
            <a:lvl1pPr>
              <a:defRPr/>
            </a:lvl1pPr>
          </a:lstStyle>
          <a:p>
            <a:pPr>
              <a:defRPr/>
            </a:pPr>
            <a:fld id="{E8C076B2-C0FC-F240-B1EF-F0DA1F8EA9D5}" type="slidenum">
              <a:rPr lang="en-US" altLang="en-US"/>
              <a:pPr>
                <a:defRPr/>
              </a:pPr>
              <a:t>‹#›</a:t>
            </a:fld>
            <a:endParaRPr lang="en-US" altLang="en-US"/>
          </a:p>
        </p:txBody>
      </p:sp>
    </p:spTree>
    <p:extLst>
      <p:ext uri="{BB962C8B-B14F-4D97-AF65-F5344CB8AC3E}">
        <p14:creationId xmlns:p14="http://schemas.microsoft.com/office/powerpoint/2010/main" val="3319008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FEEF56A1-E1A3-1A5D-813F-E1B8522166EB}"/>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E2EE9DAB-B278-1F46-AC9A-A52ADB0A999C}" type="datetimeFigureOut">
              <a:rPr lang="ro-RO"/>
              <a:pPr>
                <a:defRPr/>
              </a:pPr>
              <a:t>01.02.2023</a:t>
            </a:fld>
            <a:endParaRPr lang="ro-RO"/>
          </a:p>
        </p:txBody>
      </p:sp>
      <p:sp>
        <p:nvSpPr>
          <p:cNvPr id="5" name="Footer Placeholder 4">
            <a:extLst>
              <a:ext uri="{FF2B5EF4-FFF2-40B4-BE49-F238E27FC236}">
                <a16:creationId xmlns:a16="http://schemas.microsoft.com/office/drawing/2014/main" id="{872D0703-0DC3-8C64-D93C-ECCED0CA4091}"/>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ro-RO"/>
          </a:p>
        </p:txBody>
      </p:sp>
      <p:sp>
        <p:nvSpPr>
          <p:cNvPr id="6" name="Slide Number Placeholder 5">
            <a:extLst>
              <a:ext uri="{FF2B5EF4-FFF2-40B4-BE49-F238E27FC236}">
                <a16:creationId xmlns:a16="http://schemas.microsoft.com/office/drawing/2014/main" id="{D660B964-68C1-85DB-D453-62E037EF76B9}"/>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791AC4EF-FC03-3143-AC92-7D95D05F91DE}" type="slidenum">
              <a:rPr lang="ro-RO" altLang="x-none"/>
              <a:pPr>
                <a:defRPr/>
              </a:pPr>
              <a:t>‹#›</a:t>
            </a:fld>
            <a:endParaRPr lang="ro-RO" altLang="x-none"/>
          </a:p>
        </p:txBody>
      </p:sp>
    </p:spTree>
    <p:extLst>
      <p:ext uri="{BB962C8B-B14F-4D97-AF65-F5344CB8AC3E}">
        <p14:creationId xmlns:p14="http://schemas.microsoft.com/office/powerpoint/2010/main" val="2936485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267F3F3-DDD1-7C49-225A-0BBA38DDA109}"/>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F07D492F-057D-B345-98BA-C5D4D19EF7C8}" type="datetimeFigureOut">
              <a:rPr lang="ro-RO"/>
              <a:pPr>
                <a:defRPr/>
              </a:pPr>
              <a:t>01.02.2023</a:t>
            </a:fld>
            <a:endParaRPr lang="ro-RO"/>
          </a:p>
        </p:txBody>
      </p:sp>
      <p:sp>
        <p:nvSpPr>
          <p:cNvPr id="5" name="Footer Placeholder 4">
            <a:extLst>
              <a:ext uri="{FF2B5EF4-FFF2-40B4-BE49-F238E27FC236}">
                <a16:creationId xmlns:a16="http://schemas.microsoft.com/office/drawing/2014/main" id="{3BDA6AB4-D28B-6975-CA70-CB1E33ED036C}"/>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ro-RO"/>
          </a:p>
        </p:txBody>
      </p:sp>
      <p:sp>
        <p:nvSpPr>
          <p:cNvPr id="6" name="Slide Number Placeholder 5">
            <a:extLst>
              <a:ext uri="{FF2B5EF4-FFF2-40B4-BE49-F238E27FC236}">
                <a16:creationId xmlns:a16="http://schemas.microsoft.com/office/drawing/2014/main" id="{6B2DFBA1-B42C-D227-B0E0-CD03EAE20F0B}"/>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974116AC-9B38-A448-82BD-2C9023010D1A}" type="slidenum">
              <a:rPr lang="ro-RO" altLang="x-none"/>
              <a:pPr>
                <a:defRPr/>
              </a:pPr>
              <a:t>‹#›</a:t>
            </a:fld>
            <a:endParaRPr lang="ro-RO" altLang="x-none"/>
          </a:p>
        </p:txBody>
      </p:sp>
    </p:spTree>
    <p:extLst>
      <p:ext uri="{BB962C8B-B14F-4D97-AF65-F5344CB8AC3E}">
        <p14:creationId xmlns:p14="http://schemas.microsoft.com/office/powerpoint/2010/main" val="3374874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DCD2D9-6F86-DEC3-2BCF-FD3F4430A7D7}"/>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47F3CC87-FF1E-CA46-83F8-E8D4D81C1613}" type="datetimeFigureOut">
              <a:rPr lang="ro-RO"/>
              <a:pPr>
                <a:defRPr/>
              </a:pPr>
              <a:t>01.02.2023</a:t>
            </a:fld>
            <a:endParaRPr lang="ro-RO"/>
          </a:p>
        </p:txBody>
      </p:sp>
      <p:sp>
        <p:nvSpPr>
          <p:cNvPr id="5" name="Footer Placeholder 4">
            <a:extLst>
              <a:ext uri="{FF2B5EF4-FFF2-40B4-BE49-F238E27FC236}">
                <a16:creationId xmlns:a16="http://schemas.microsoft.com/office/drawing/2014/main" id="{C0663414-DAEC-6B91-A06D-9BF44587BBA2}"/>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ro-RO"/>
          </a:p>
        </p:txBody>
      </p:sp>
      <p:sp>
        <p:nvSpPr>
          <p:cNvPr id="6" name="Slide Number Placeholder 5">
            <a:extLst>
              <a:ext uri="{FF2B5EF4-FFF2-40B4-BE49-F238E27FC236}">
                <a16:creationId xmlns:a16="http://schemas.microsoft.com/office/drawing/2014/main" id="{D3100FDB-B968-0EA3-F117-1EE7FA9A752D}"/>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FA241737-9A26-BC41-AC5E-9B01AA645657}" type="slidenum">
              <a:rPr lang="ro-RO" altLang="x-none"/>
              <a:pPr>
                <a:defRPr/>
              </a:pPr>
              <a:t>‹#›</a:t>
            </a:fld>
            <a:endParaRPr lang="ro-RO" altLang="x-none"/>
          </a:p>
        </p:txBody>
      </p:sp>
    </p:spTree>
    <p:extLst>
      <p:ext uri="{BB962C8B-B14F-4D97-AF65-F5344CB8AC3E}">
        <p14:creationId xmlns:p14="http://schemas.microsoft.com/office/powerpoint/2010/main" val="3130331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8D1A2B8E-1C5B-8853-918A-0821B82D353D}"/>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415D15A0-33D4-934E-8843-40F2416A13A8}" type="datetimeFigureOut">
              <a:rPr lang="ro-RO"/>
              <a:pPr>
                <a:defRPr/>
              </a:pPr>
              <a:t>01.02.2023</a:t>
            </a:fld>
            <a:endParaRPr lang="ro-RO"/>
          </a:p>
        </p:txBody>
      </p:sp>
      <p:sp>
        <p:nvSpPr>
          <p:cNvPr id="6" name="Footer Placeholder 5">
            <a:extLst>
              <a:ext uri="{FF2B5EF4-FFF2-40B4-BE49-F238E27FC236}">
                <a16:creationId xmlns:a16="http://schemas.microsoft.com/office/drawing/2014/main" id="{4C72AEC5-9C49-267C-6280-E4A85E785680}"/>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ro-RO"/>
          </a:p>
        </p:txBody>
      </p:sp>
      <p:sp>
        <p:nvSpPr>
          <p:cNvPr id="7" name="Slide Number Placeholder 6">
            <a:extLst>
              <a:ext uri="{FF2B5EF4-FFF2-40B4-BE49-F238E27FC236}">
                <a16:creationId xmlns:a16="http://schemas.microsoft.com/office/drawing/2014/main" id="{EABFC93B-3C05-B880-B13B-EF4BFE6F8BE6}"/>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3F1B8916-1515-BE49-AC37-8BD7A8828907}" type="slidenum">
              <a:rPr lang="ro-RO" altLang="x-none"/>
              <a:pPr>
                <a:defRPr/>
              </a:pPr>
              <a:t>‹#›</a:t>
            </a:fld>
            <a:endParaRPr lang="ro-RO" altLang="x-none"/>
          </a:p>
        </p:txBody>
      </p:sp>
    </p:spTree>
    <p:extLst>
      <p:ext uri="{BB962C8B-B14F-4D97-AF65-F5344CB8AC3E}">
        <p14:creationId xmlns:p14="http://schemas.microsoft.com/office/powerpoint/2010/main" val="2443258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16668AFA-5CBF-CF17-9FD1-56E9298FF36A}"/>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6055C8C6-7DFB-CE49-8F27-13FE5E9BCFBE}" type="datetimeFigureOut">
              <a:rPr lang="ro-RO"/>
              <a:pPr>
                <a:defRPr/>
              </a:pPr>
              <a:t>01.02.2023</a:t>
            </a:fld>
            <a:endParaRPr lang="ro-RO"/>
          </a:p>
        </p:txBody>
      </p:sp>
      <p:sp>
        <p:nvSpPr>
          <p:cNvPr id="8" name="Footer Placeholder 7">
            <a:extLst>
              <a:ext uri="{FF2B5EF4-FFF2-40B4-BE49-F238E27FC236}">
                <a16:creationId xmlns:a16="http://schemas.microsoft.com/office/drawing/2014/main" id="{6813C122-8719-7AB6-9FE3-722AEB5F8075}"/>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ro-RO"/>
          </a:p>
        </p:txBody>
      </p:sp>
      <p:sp>
        <p:nvSpPr>
          <p:cNvPr id="9" name="Slide Number Placeholder 8">
            <a:extLst>
              <a:ext uri="{FF2B5EF4-FFF2-40B4-BE49-F238E27FC236}">
                <a16:creationId xmlns:a16="http://schemas.microsoft.com/office/drawing/2014/main" id="{6DACFD20-82F4-3E26-5C99-784564A91015}"/>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5F33043A-D42B-FF45-9E94-6B9057D195D2}" type="slidenum">
              <a:rPr lang="ro-RO" altLang="x-none"/>
              <a:pPr>
                <a:defRPr/>
              </a:pPr>
              <a:t>‹#›</a:t>
            </a:fld>
            <a:endParaRPr lang="ro-RO" altLang="x-none"/>
          </a:p>
        </p:txBody>
      </p:sp>
    </p:spTree>
    <p:extLst>
      <p:ext uri="{BB962C8B-B14F-4D97-AF65-F5344CB8AC3E}">
        <p14:creationId xmlns:p14="http://schemas.microsoft.com/office/powerpoint/2010/main" val="2146482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3406BF7A-637F-3314-8F50-157BBC78E796}"/>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E39D16A6-84D4-1045-BD99-C192AE886283}" type="datetimeFigureOut">
              <a:rPr lang="ro-RO"/>
              <a:pPr>
                <a:defRPr/>
              </a:pPr>
              <a:t>01.02.2023</a:t>
            </a:fld>
            <a:endParaRPr lang="ro-RO"/>
          </a:p>
        </p:txBody>
      </p:sp>
      <p:sp>
        <p:nvSpPr>
          <p:cNvPr id="4" name="Footer Placeholder 3">
            <a:extLst>
              <a:ext uri="{FF2B5EF4-FFF2-40B4-BE49-F238E27FC236}">
                <a16:creationId xmlns:a16="http://schemas.microsoft.com/office/drawing/2014/main" id="{10F2A1DD-91AA-A565-16CA-DC96979CFA09}"/>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ro-RO"/>
          </a:p>
        </p:txBody>
      </p:sp>
      <p:sp>
        <p:nvSpPr>
          <p:cNvPr id="5" name="Slide Number Placeholder 4">
            <a:extLst>
              <a:ext uri="{FF2B5EF4-FFF2-40B4-BE49-F238E27FC236}">
                <a16:creationId xmlns:a16="http://schemas.microsoft.com/office/drawing/2014/main" id="{C0F88717-7444-5B4A-3102-8051BBD20018}"/>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A21D76EB-3B5F-8B45-B646-CA3C43C3DCCF}" type="slidenum">
              <a:rPr lang="ro-RO" altLang="x-none"/>
              <a:pPr>
                <a:defRPr/>
              </a:pPr>
              <a:t>‹#›</a:t>
            </a:fld>
            <a:endParaRPr lang="ro-RO" altLang="x-none"/>
          </a:p>
        </p:txBody>
      </p:sp>
    </p:spTree>
    <p:extLst>
      <p:ext uri="{BB962C8B-B14F-4D97-AF65-F5344CB8AC3E}">
        <p14:creationId xmlns:p14="http://schemas.microsoft.com/office/powerpoint/2010/main" val="957484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8E23A1-D4A4-FFA5-C2D2-10875553C6DC}"/>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3FD4D71C-03A0-D543-AE6E-EC6560C37CE7}" type="datetimeFigureOut">
              <a:rPr lang="ro-RO"/>
              <a:pPr>
                <a:defRPr/>
              </a:pPr>
              <a:t>01.02.2023</a:t>
            </a:fld>
            <a:endParaRPr lang="ro-RO"/>
          </a:p>
        </p:txBody>
      </p:sp>
      <p:sp>
        <p:nvSpPr>
          <p:cNvPr id="3" name="Footer Placeholder 2">
            <a:extLst>
              <a:ext uri="{FF2B5EF4-FFF2-40B4-BE49-F238E27FC236}">
                <a16:creationId xmlns:a16="http://schemas.microsoft.com/office/drawing/2014/main" id="{E86A8239-4EB4-66C6-739A-43AEFF452ECD}"/>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ro-RO"/>
          </a:p>
        </p:txBody>
      </p:sp>
      <p:sp>
        <p:nvSpPr>
          <p:cNvPr id="4" name="Slide Number Placeholder 3">
            <a:extLst>
              <a:ext uri="{FF2B5EF4-FFF2-40B4-BE49-F238E27FC236}">
                <a16:creationId xmlns:a16="http://schemas.microsoft.com/office/drawing/2014/main" id="{B9796766-91C8-68F4-D83D-42095E3B98F2}"/>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D5F6F254-64C3-9749-A947-1218E00B788A}" type="slidenum">
              <a:rPr lang="ro-RO" altLang="x-none"/>
              <a:pPr>
                <a:defRPr/>
              </a:pPr>
              <a:t>‹#›</a:t>
            </a:fld>
            <a:endParaRPr lang="ro-RO" altLang="x-none"/>
          </a:p>
        </p:txBody>
      </p:sp>
    </p:spTree>
    <p:extLst>
      <p:ext uri="{BB962C8B-B14F-4D97-AF65-F5344CB8AC3E}">
        <p14:creationId xmlns:p14="http://schemas.microsoft.com/office/powerpoint/2010/main" val="4049242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E53AB7-03EA-1CAC-7010-E59CDD4A1901}"/>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FBA4C683-D337-2E4F-BF82-20DEC5033602}" type="datetimeFigureOut">
              <a:rPr lang="ro-RO"/>
              <a:pPr>
                <a:defRPr/>
              </a:pPr>
              <a:t>01.02.2023</a:t>
            </a:fld>
            <a:endParaRPr lang="ro-RO"/>
          </a:p>
        </p:txBody>
      </p:sp>
      <p:sp>
        <p:nvSpPr>
          <p:cNvPr id="6" name="Footer Placeholder 5">
            <a:extLst>
              <a:ext uri="{FF2B5EF4-FFF2-40B4-BE49-F238E27FC236}">
                <a16:creationId xmlns:a16="http://schemas.microsoft.com/office/drawing/2014/main" id="{C59BF636-FD20-1D55-A180-E0D51B055C44}"/>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ro-RO"/>
          </a:p>
        </p:txBody>
      </p:sp>
      <p:sp>
        <p:nvSpPr>
          <p:cNvPr id="7" name="Slide Number Placeholder 6">
            <a:extLst>
              <a:ext uri="{FF2B5EF4-FFF2-40B4-BE49-F238E27FC236}">
                <a16:creationId xmlns:a16="http://schemas.microsoft.com/office/drawing/2014/main" id="{C5F77124-E48E-65B2-F056-20609A616BFC}"/>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E124B80F-1F33-0D4E-BB94-3BF3411DCFD0}" type="slidenum">
              <a:rPr lang="ro-RO" altLang="x-none"/>
              <a:pPr>
                <a:defRPr/>
              </a:pPr>
              <a:t>‹#›</a:t>
            </a:fld>
            <a:endParaRPr lang="ro-RO" altLang="x-none"/>
          </a:p>
        </p:txBody>
      </p:sp>
    </p:spTree>
    <p:extLst>
      <p:ext uri="{BB962C8B-B14F-4D97-AF65-F5344CB8AC3E}">
        <p14:creationId xmlns:p14="http://schemas.microsoft.com/office/powerpoint/2010/main" val="370270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BADF8B-12CC-717A-5A1A-B3BEDCF5EB59}"/>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C0543903-D501-75C4-3020-ECC01E2585CB}"/>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65A7650-E722-D8BC-3D7C-1EBABBE19FA5}"/>
              </a:ext>
            </a:extLst>
          </p:cNvPr>
          <p:cNvSpPr>
            <a:spLocks noGrp="1"/>
          </p:cNvSpPr>
          <p:nvPr>
            <p:ph type="sldNum" sz="quarter" idx="12"/>
          </p:nvPr>
        </p:nvSpPr>
        <p:spPr/>
        <p:txBody>
          <a:bodyPr/>
          <a:lstStyle>
            <a:lvl1pPr>
              <a:defRPr/>
            </a:lvl1pPr>
          </a:lstStyle>
          <a:p>
            <a:pPr>
              <a:defRPr/>
            </a:pPr>
            <a:fld id="{B437B31A-DC05-F143-8C16-97A80116464C}" type="slidenum">
              <a:rPr lang="en-US" altLang="en-US"/>
              <a:pPr>
                <a:defRPr/>
              </a:pPr>
              <a:t>‹#›</a:t>
            </a:fld>
            <a:endParaRPr lang="en-US" altLang="en-US"/>
          </a:p>
        </p:txBody>
      </p:sp>
    </p:spTree>
    <p:extLst>
      <p:ext uri="{BB962C8B-B14F-4D97-AF65-F5344CB8AC3E}">
        <p14:creationId xmlns:p14="http://schemas.microsoft.com/office/powerpoint/2010/main" val="11758465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679F72-C37A-AB81-3411-F52FC652B6C8}"/>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65A0E75D-9ED1-D64C-91F3-3AED5A8E14BE}" type="datetimeFigureOut">
              <a:rPr lang="ro-RO"/>
              <a:pPr>
                <a:defRPr/>
              </a:pPr>
              <a:t>01.02.2023</a:t>
            </a:fld>
            <a:endParaRPr lang="ro-RO"/>
          </a:p>
        </p:txBody>
      </p:sp>
      <p:sp>
        <p:nvSpPr>
          <p:cNvPr id="6" name="Footer Placeholder 5">
            <a:extLst>
              <a:ext uri="{FF2B5EF4-FFF2-40B4-BE49-F238E27FC236}">
                <a16:creationId xmlns:a16="http://schemas.microsoft.com/office/drawing/2014/main" id="{DBA3F6A6-680D-DB02-94AF-54FEEBDC909B}"/>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ro-RO"/>
          </a:p>
        </p:txBody>
      </p:sp>
      <p:sp>
        <p:nvSpPr>
          <p:cNvPr id="7" name="Slide Number Placeholder 6">
            <a:extLst>
              <a:ext uri="{FF2B5EF4-FFF2-40B4-BE49-F238E27FC236}">
                <a16:creationId xmlns:a16="http://schemas.microsoft.com/office/drawing/2014/main" id="{EF448A83-AA0B-2451-60CF-9B448FA1E07D}"/>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D109F56D-C8B0-CA4E-9D88-0027939B2CA6}" type="slidenum">
              <a:rPr lang="ro-RO" altLang="x-none"/>
              <a:pPr>
                <a:defRPr/>
              </a:pPr>
              <a:t>‹#›</a:t>
            </a:fld>
            <a:endParaRPr lang="ro-RO" altLang="x-none"/>
          </a:p>
        </p:txBody>
      </p:sp>
    </p:spTree>
    <p:extLst>
      <p:ext uri="{BB962C8B-B14F-4D97-AF65-F5344CB8AC3E}">
        <p14:creationId xmlns:p14="http://schemas.microsoft.com/office/powerpoint/2010/main" val="19380015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D5D8658D-B1D7-E40B-E6F7-AA24D373C992}"/>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909E99F8-B3D0-6948-B810-8CACA6733E50}" type="datetimeFigureOut">
              <a:rPr lang="ro-RO"/>
              <a:pPr>
                <a:defRPr/>
              </a:pPr>
              <a:t>01.02.2023</a:t>
            </a:fld>
            <a:endParaRPr lang="ro-RO"/>
          </a:p>
        </p:txBody>
      </p:sp>
      <p:sp>
        <p:nvSpPr>
          <p:cNvPr id="5" name="Footer Placeholder 4">
            <a:extLst>
              <a:ext uri="{FF2B5EF4-FFF2-40B4-BE49-F238E27FC236}">
                <a16:creationId xmlns:a16="http://schemas.microsoft.com/office/drawing/2014/main" id="{CBD68631-AEA1-6AE9-F17F-2E6CADF71092}"/>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ro-RO"/>
          </a:p>
        </p:txBody>
      </p:sp>
      <p:sp>
        <p:nvSpPr>
          <p:cNvPr id="6" name="Slide Number Placeholder 5">
            <a:extLst>
              <a:ext uri="{FF2B5EF4-FFF2-40B4-BE49-F238E27FC236}">
                <a16:creationId xmlns:a16="http://schemas.microsoft.com/office/drawing/2014/main" id="{78848812-BA8F-DF7A-8703-6313EDDD6010}"/>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2D20FD8D-676B-7B47-A0C2-8166AFAFDBF3}" type="slidenum">
              <a:rPr lang="ro-RO" altLang="x-none"/>
              <a:pPr>
                <a:defRPr/>
              </a:pPr>
              <a:t>‹#›</a:t>
            </a:fld>
            <a:endParaRPr lang="ro-RO" altLang="x-none"/>
          </a:p>
        </p:txBody>
      </p:sp>
    </p:spTree>
    <p:extLst>
      <p:ext uri="{BB962C8B-B14F-4D97-AF65-F5344CB8AC3E}">
        <p14:creationId xmlns:p14="http://schemas.microsoft.com/office/powerpoint/2010/main" val="2295593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0D4C2567-9710-6349-5DBF-662B1E7246E2}"/>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870FF17C-5C0D-6B43-A3B7-438BFC6480F8}" type="datetimeFigureOut">
              <a:rPr lang="ro-RO"/>
              <a:pPr>
                <a:defRPr/>
              </a:pPr>
              <a:t>01.02.2023</a:t>
            </a:fld>
            <a:endParaRPr lang="ro-RO"/>
          </a:p>
        </p:txBody>
      </p:sp>
      <p:sp>
        <p:nvSpPr>
          <p:cNvPr id="5" name="Footer Placeholder 4">
            <a:extLst>
              <a:ext uri="{FF2B5EF4-FFF2-40B4-BE49-F238E27FC236}">
                <a16:creationId xmlns:a16="http://schemas.microsoft.com/office/drawing/2014/main" id="{0C1939B7-F8B4-B0C1-8C08-38EB8729A899}"/>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ro-RO"/>
          </a:p>
        </p:txBody>
      </p:sp>
      <p:sp>
        <p:nvSpPr>
          <p:cNvPr id="6" name="Slide Number Placeholder 5">
            <a:extLst>
              <a:ext uri="{FF2B5EF4-FFF2-40B4-BE49-F238E27FC236}">
                <a16:creationId xmlns:a16="http://schemas.microsoft.com/office/drawing/2014/main" id="{16A740C7-FC54-E366-43A0-FD22FBF63C45}"/>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A6F708FC-957C-F349-A365-2096EE1DA4DC}" type="slidenum">
              <a:rPr lang="ro-RO" altLang="x-none"/>
              <a:pPr>
                <a:defRPr/>
              </a:pPr>
              <a:t>‹#›</a:t>
            </a:fld>
            <a:endParaRPr lang="ro-RO" altLang="x-none"/>
          </a:p>
        </p:txBody>
      </p:sp>
    </p:spTree>
    <p:extLst>
      <p:ext uri="{BB962C8B-B14F-4D97-AF65-F5344CB8AC3E}">
        <p14:creationId xmlns:p14="http://schemas.microsoft.com/office/powerpoint/2010/main" val="4122401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8895CA-B8B8-D95A-3699-1C5597833251}"/>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8685276D-5204-E7DA-E07D-0AD1CDAABBA3}"/>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C30A973-A294-2E54-FC47-527950CAF1E9}"/>
              </a:ext>
            </a:extLst>
          </p:cNvPr>
          <p:cNvSpPr>
            <a:spLocks noGrp="1"/>
          </p:cNvSpPr>
          <p:nvPr>
            <p:ph type="sldNum" sz="quarter" idx="12"/>
          </p:nvPr>
        </p:nvSpPr>
        <p:spPr/>
        <p:txBody>
          <a:bodyPr/>
          <a:lstStyle>
            <a:lvl1pPr>
              <a:defRPr/>
            </a:lvl1pPr>
          </a:lstStyle>
          <a:p>
            <a:pPr>
              <a:defRPr/>
            </a:pPr>
            <a:fld id="{9A0172E9-57D6-8B40-AD35-8CC6CCECB0E5}" type="slidenum">
              <a:rPr lang="en-US" altLang="en-US"/>
              <a:pPr>
                <a:defRPr/>
              </a:pPr>
              <a:t>‹#›</a:t>
            </a:fld>
            <a:endParaRPr lang="en-US" altLang="en-US"/>
          </a:p>
        </p:txBody>
      </p:sp>
    </p:spTree>
    <p:extLst>
      <p:ext uri="{BB962C8B-B14F-4D97-AF65-F5344CB8AC3E}">
        <p14:creationId xmlns:p14="http://schemas.microsoft.com/office/powerpoint/2010/main" val="166895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411F0378-99EA-FA38-C837-9AA1B9126CE6}"/>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C425521F-D49F-BCEF-F938-D43EE7C7188E}"/>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AC04C84E-F839-26D3-0A2F-DAA03B1FB02A}"/>
              </a:ext>
            </a:extLst>
          </p:cNvPr>
          <p:cNvSpPr>
            <a:spLocks noGrp="1"/>
          </p:cNvSpPr>
          <p:nvPr>
            <p:ph type="sldNum" sz="quarter" idx="12"/>
          </p:nvPr>
        </p:nvSpPr>
        <p:spPr/>
        <p:txBody>
          <a:bodyPr/>
          <a:lstStyle>
            <a:lvl1pPr>
              <a:defRPr/>
            </a:lvl1pPr>
          </a:lstStyle>
          <a:p>
            <a:pPr>
              <a:defRPr/>
            </a:pPr>
            <a:fld id="{B5AF5EEC-F561-C546-9042-23E93FE77929}" type="slidenum">
              <a:rPr lang="en-US" altLang="en-US"/>
              <a:pPr>
                <a:defRPr/>
              </a:pPr>
              <a:t>‹#›</a:t>
            </a:fld>
            <a:endParaRPr lang="en-US" altLang="en-US"/>
          </a:p>
        </p:txBody>
      </p:sp>
    </p:spTree>
    <p:extLst>
      <p:ext uri="{BB962C8B-B14F-4D97-AF65-F5344CB8AC3E}">
        <p14:creationId xmlns:p14="http://schemas.microsoft.com/office/powerpoint/2010/main" val="3915618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3423ECC2-159C-0FC3-3B31-4F9CA965AD4A}"/>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E8B65CE1-CAEA-EC96-3C47-CBCFE58CF72F}"/>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B2155EAE-0544-5D2B-2D78-3032194834B5}"/>
              </a:ext>
            </a:extLst>
          </p:cNvPr>
          <p:cNvSpPr>
            <a:spLocks noGrp="1"/>
          </p:cNvSpPr>
          <p:nvPr>
            <p:ph type="sldNum" sz="quarter" idx="12"/>
          </p:nvPr>
        </p:nvSpPr>
        <p:spPr/>
        <p:txBody>
          <a:bodyPr/>
          <a:lstStyle>
            <a:lvl1pPr>
              <a:defRPr/>
            </a:lvl1pPr>
          </a:lstStyle>
          <a:p>
            <a:pPr>
              <a:defRPr/>
            </a:pPr>
            <a:fld id="{D094E92D-9F6E-4C4C-876B-97800FE0F61F}" type="slidenum">
              <a:rPr lang="en-US" altLang="en-US"/>
              <a:pPr>
                <a:defRPr/>
              </a:pPr>
              <a:t>‹#›</a:t>
            </a:fld>
            <a:endParaRPr lang="en-US" altLang="en-US"/>
          </a:p>
        </p:txBody>
      </p:sp>
    </p:spTree>
    <p:extLst>
      <p:ext uri="{BB962C8B-B14F-4D97-AF65-F5344CB8AC3E}">
        <p14:creationId xmlns:p14="http://schemas.microsoft.com/office/powerpoint/2010/main" val="4037067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BC0A3DC5-AFBC-0D52-6123-1D04A37406A4}"/>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8F435E80-AF6F-A2A0-D4F2-7B053E45672B}"/>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2F2F08F4-9829-1F68-25FF-219ED1499766}"/>
              </a:ext>
            </a:extLst>
          </p:cNvPr>
          <p:cNvSpPr>
            <a:spLocks noGrp="1"/>
          </p:cNvSpPr>
          <p:nvPr>
            <p:ph type="sldNum" sz="quarter" idx="12"/>
          </p:nvPr>
        </p:nvSpPr>
        <p:spPr/>
        <p:txBody>
          <a:bodyPr/>
          <a:lstStyle>
            <a:lvl1pPr>
              <a:defRPr/>
            </a:lvl1pPr>
          </a:lstStyle>
          <a:p>
            <a:pPr>
              <a:defRPr/>
            </a:pPr>
            <a:fld id="{B2FDDD38-287D-C447-B849-F44758D724AB}" type="slidenum">
              <a:rPr lang="en-US" altLang="en-US"/>
              <a:pPr>
                <a:defRPr/>
              </a:pPr>
              <a:t>‹#›</a:t>
            </a:fld>
            <a:endParaRPr lang="en-US" altLang="en-US"/>
          </a:p>
        </p:txBody>
      </p:sp>
    </p:spTree>
    <p:extLst>
      <p:ext uri="{BB962C8B-B14F-4D97-AF65-F5344CB8AC3E}">
        <p14:creationId xmlns:p14="http://schemas.microsoft.com/office/powerpoint/2010/main" val="670146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DF8FD64-36BE-410F-4B5C-68C31D2F2AAE}"/>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6299169E-3E97-84E0-A7E7-E27AD50E727D}"/>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F871AFBD-2A3D-8337-99AC-D909E23BA3A2}"/>
              </a:ext>
            </a:extLst>
          </p:cNvPr>
          <p:cNvSpPr>
            <a:spLocks noGrp="1"/>
          </p:cNvSpPr>
          <p:nvPr>
            <p:ph type="sldNum" sz="quarter" idx="12"/>
          </p:nvPr>
        </p:nvSpPr>
        <p:spPr/>
        <p:txBody>
          <a:bodyPr/>
          <a:lstStyle>
            <a:lvl1pPr>
              <a:defRPr/>
            </a:lvl1pPr>
          </a:lstStyle>
          <a:p>
            <a:pPr>
              <a:defRPr/>
            </a:pPr>
            <a:fld id="{C6636288-E2D8-A544-B88A-DD25EC2FE6BD}" type="slidenum">
              <a:rPr lang="en-US" altLang="en-US"/>
              <a:pPr>
                <a:defRPr/>
              </a:pPr>
              <a:t>‹#›</a:t>
            </a:fld>
            <a:endParaRPr lang="en-US" altLang="en-US"/>
          </a:p>
        </p:txBody>
      </p:sp>
    </p:spTree>
    <p:extLst>
      <p:ext uri="{BB962C8B-B14F-4D97-AF65-F5344CB8AC3E}">
        <p14:creationId xmlns:p14="http://schemas.microsoft.com/office/powerpoint/2010/main" val="850158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FD0CEB24-3098-FE86-EF9D-86E3EBE646E2}"/>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5869B82B-F6A1-AC08-69FC-83C54947AFB0}"/>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B83B99D4-D822-8B7D-98E3-68BC0BB6769D}"/>
              </a:ext>
            </a:extLst>
          </p:cNvPr>
          <p:cNvSpPr>
            <a:spLocks noGrp="1"/>
          </p:cNvSpPr>
          <p:nvPr>
            <p:ph type="sldNum" sz="quarter" idx="12"/>
          </p:nvPr>
        </p:nvSpPr>
        <p:spPr/>
        <p:txBody>
          <a:bodyPr/>
          <a:lstStyle>
            <a:lvl1pPr>
              <a:defRPr/>
            </a:lvl1pPr>
          </a:lstStyle>
          <a:p>
            <a:pPr>
              <a:defRPr/>
            </a:pPr>
            <a:fld id="{B477AE09-869B-F445-A15F-F9D8886346E6}" type="slidenum">
              <a:rPr lang="en-US" altLang="en-US"/>
              <a:pPr>
                <a:defRPr/>
              </a:pPr>
              <a:t>‹#›</a:t>
            </a:fld>
            <a:endParaRPr lang="en-US" altLang="en-US"/>
          </a:p>
        </p:txBody>
      </p:sp>
    </p:spTree>
    <p:extLst>
      <p:ext uri="{BB962C8B-B14F-4D97-AF65-F5344CB8AC3E}">
        <p14:creationId xmlns:p14="http://schemas.microsoft.com/office/powerpoint/2010/main" val="415774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DD82F1A2-1AAC-1267-14D1-CAB31C6B10B9}"/>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F772AECD-55AD-4563-1F3A-DBB8FBF14911}"/>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AC830F87-AE7E-C7B6-4DBE-B844A55FCC0F}"/>
              </a:ext>
            </a:extLst>
          </p:cNvPr>
          <p:cNvSpPr>
            <a:spLocks noGrp="1"/>
          </p:cNvSpPr>
          <p:nvPr>
            <p:ph type="sldNum" sz="quarter" idx="12"/>
          </p:nvPr>
        </p:nvSpPr>
        <p:spPr/>
        <p:txBody>
          <a:bodyPr/>
          <a:lstStyle>
            <a:lvl1pPr>
              <a:defRPr/>
            </a:lvl1pPr>
          </a:lstStyle>
          <a:p>
            <a:pPr>
              <a:defRPr/>
            </a:pPr>
            <a:fld id="{04564FA2-D6D2-BB44-95AE-CA043CF1CB6F}" type="slidenum">
              <a:rPr lang="en-US" altLang="en-US"/>
              <a:pPr>
                <a:defRPr/>
              </a:pPr>
              <a:t>‹#›</a:t>
            </a:fld>
            <a:endParaRPr lang="en-US" altLang="en-US"/>
          </a:p>
        </p:txBody>
      </p:sp>
    </p:spTree>
    <p:extLst>
      <p:ext uri="{BB962C8B-B14F-4D97-AF65-F5344CB8AC3E}">
        <p14:creationId xmlns:p14="http://schemas.microsoft.com/office/powerpoint/2010/main" val="101835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727CDF2-F416-489D-0BE8-8D7B0248728D}"/>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8962BB0-161E-7866-2A99-AA1A17F691B8}"/>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20D394B-AE6E-1862-81B2-88D0A63A2B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en-US"/>
          </a:p>
        </p:txBody>
      </p:sp>
      <p:sp>
        <p:nvSpPr>
          <p:cNvPr id="5" name="Footer Placeholder 4">
            <a:extLst>
              <a:ext uri="{FF2B5EF4-FFF2-40B4-BE49-F238E27FC236}">
                <a16:creationId xmlns:a16="http://schemas.microsoft.com/office/drawing/2014/main" id="{643D2803-7967-A2C6-2C90-84BC7487C4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a:p>
        </p:txBody>
      </p:sp>
      <p:sp>
        <p:nvSpPr>
          <p:cNvPr id="6" name="Slide Number Placeholder 5">
            <a:extLst>
              <a:ext uri="{FF2B5EF4-FFF2-40B4-BE49-F238E27FC236}">
                <a16:creationId xmlns:a16="http://schemas.microsoft.com/office/drawing/2014/main" id="{FAA7E627-DB37-DFD9-1CE5-B5CDAE4DE4F0}"/>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68DAF6E0-6CFA-B44B-B0F3-E35F9F98A03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23" r:id="rId1"/>
    <p:sldLayoutId id="2147484224" r:id="rId2"/>
    <p:sldLayoutId id="2147484225" r:id="rId3"/>
    <p:sldLayoutId id="2147484226" r:id="rId4"/>
    <p:sldLayoutId id="2147484227" r:id="rId5"/>
    <p:sldLayoutId id="2147484228" r:id="rId6"/>
    <p:sldLayoutId id="2147484229" r:id="rId7"/>
    <p:sldLayoutId id="2147484230" r:id="rId8"/>
    <p:sldLayoutId id="2147484231" r:id="rId9"/>
    <p:sldLayoutId id="2147484232" r:id="rId10"/>
    <p:sldLayoutId id="214748423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entury Gothic" panose="020B0502020202020204" pitchFamily="34" charset="0"/>
        </a:defRPr>
      </a:lvl2pPr>
      <a:lvl3pPr algn="l" rtl="0" eaLnBrk="0" fontAlgn="base" hangingPunct="0">
        <a:lnSpc>
          <a:spcPct val="90000"/>
        </a:lnSpc>
        <a:spcBef>
          <a:spcPct val="0"/>
        </a:spcBef>
        <a:spcAft>
          <a:spcPct val="0"/>
        </a:spcAft>
        <a:defRPr sz="4400">
          <a:solidFill>
            <a:schemeClr val="tx1"/>
          </a:solidFill>
          <a:latin typeface="Century Gothic" panose="020B0502020202020204" pitchFamily="34" charset="0"/>
        </a:defRPr>
      </a:lvl3pPr>
      <a:lvl4pPr algn="l" rtl="0" eaLnBrk="0" fontAlgn="base" hangingPunct="0">
        <a:lnSpc>
          <a:spcPct val="90000"/>
        </a:lnSpc>
        <a:spcBef>
          <a:spcPct val="0"/>
        </a:spcBef>
        <a:spcAft>
          <a:spcPct val="0"/>
        </a:spcAft>
        <a:defRPr sz="4400">
          <a:solidFill>
            <a:schemeClr val="tx1"/>
          </a:solidFill>
          <a:latin typeface="Century Gothic" panose="020B0502020202020204" pitchFamily="34" charset="0"/>
        </a:defRPr>
      </a:lvl4pPr>
      <a:lvl5pPr algn="l" rtl="0" eaLnBrk="0" fontAlgn="base" hangingPunct="0">
        <a:lnSpc>
          <a:spcPct val="90000"/>
        </a:lnSpc>
        <a:spcBef>
          <a:spcPct val="0"/>
        </a:spcBef>
        <a:spcAft>
          <a:spcPct val="0"/>
        </a:spcAft>
        <a:defRPr sz="4400">
          <a:solidFill>
            <a:schemeClr val="tx1"/>
          </a:solidFill>
          <a:latin typeface="Century Gothic" panose="020B0502020202020204" pitchFamily="34" charset="0"/>
        </a:defRPr>
      </a:lvl5pPr>
      <a:lvl6pPr marL="457200" algn="l" rtl="0" fontAlgn="base">
        <a:lnSpc>
          <a:spcPct val="90000"/>
        </a:lnSpc>
        <a:spcBef>
          <a:spcPct val="0"/>
        </a:spcBef>
        <a:spcAft>
          <a:spcPct val="0"/>
        </a:spcAft>
        <a:defRPr sz="4400">
          <a:solidFill>
            <a:schemeClr val="tx1"/>
          </a:solidFill>
          <a:latin typeface="Ava Meridian" panose="02000500000000000000" pitchFamily="2" charset="0"/>
        </a:defRPr>
      </a:lvl6pPr>
      <a:lvl7pPr marL="914400" algn="l" rtl="0" fontAlgn="base">
        <a:lnSpc>
          <a:spcPct val="90000"/>
        </a:lnSpc>
        <a:spcBef>
          <a:spcPct val="0"/>
        </a:spcBef>
        <a:spcAft>
          <a:spcPct val="0"/>
        </a:spcAft>
        <a:defRPr sz="4400">
          <a:solidFill>
            <a:schemeClr val="tx1"/>
          </a:solidFill>
          <a:latin typeface="Ava Meridian" panose="02000500000000000000" pitchFamily="2" charset="0"/>
        </a:defRPr>
      </a:lvl7pPr>
      <a:lvl8pPr marL="1371600" algn="l" rtl="0" fontAlgn="base">
        <a:lnSpc>
          <a:spcPct val="90000"/>
        </a:lnSpc>
        <a:spcBef>
          <a:spcPct val="0"/>
        </a:spcBef>
        <a:spcAft>
          <a:spcPct val="0"/>
        </a:spcAft>
        <a:defRPr sz="4400">
          <a:solidFill>
            <a:schemeClr val="tx1"/>
          </a:solidFill>
          <a:latin typeface="Ava Meridian" panose="02000500000000000000" pitchFamily="2" charset="0"/>
        </a:defRPr>
      </a:lvl8pPr>
      <a:lvl9pPr marL="1828800" algn="l" rtl="0" fontAlgn="base">
        <a:lnSpc>
          <a:spcPct val="90000"/>
        </a:lnSpc>
        <a:spcBef>
          <a:spcPct val="0"/>
        </a:spcBef>
        <a:spcAft>
          <a:spcPct val="0"/>
        </a:spcAft>
        <a:defRPr sz="4400">
          <a:solidFill>
            <a:schemeClr val="tx1"/>
          </a:solidFill>
          <a:latin typeface="Ava Meridian" panose="02000500000000000000" pitchFamily="2"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itle Placeholder 1">
            <a:extLst>
              <a:ext uri="{FF2B5EF4-FFF2-40B4-BE49-F238E27FC236}">
                <a16:creationId xmlns:a16="http://schemas.microsoft.com/office/drawing/2014/main" id="{B48013CE-97E0-8D74-D8DE-BBE27236B3B6}"/>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ro-RO" altLang="en-US"/>
          </a:p>
        </p:txBody>
      </p:sp>
      <p:sp>
        <p:nvSpPr>
          <p:cNvPr id="13315" name="Text Placeholder 2">
            <a:extLst>
              <a:ext uri="{FF2B5EF4-FFF2-40B4-BE49-F238E27FC236}">
                <a16:creationId xmlns:a16="http://schemas.microsoft.com/office/drawing/2014/main" id="{3F4F85D7-B845-C5E4-818B-4148C0CACD5B}"/>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ro-RO" altLang="en-US"/>
          </a:p>
        </p:txBody>
      </p:sp>
      <p:sp>
        <p:nvSpPr>
          <p:cNvPr id="4" name="Date Placeholder 3">
            <a:extLst>
              <a:ext uri="{FF2B5EF4-FFF2-40B4-BE49-F238E27FC236}">
                <a16:creationId xmlns:a16="http://schemas.microsoft.com/office/drawing/2014/main" id="{C25C37E5-5448-F6A3-D87F-42B9BFF0B3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panose="020F0502020204030204"/>
              </a:defRPr>
            </a:lvl1pPr>
          </a:lstStyle>
          <a:p>
            <a:pPr>
              <a:defRPr/>
            </a:pPr>
            <a:fld id="{D5554119-13A0-3541-BDD2-EB84491CFF31}" type="datetimeFigureOut">
              <a:rPr lang="ro-RO"/>
              <a:pPr>
                <a:defRPr/>
              </a:pPr>
              <a:t>01.02.2023</a:t>
            </a:fld>
            <a:endParaRPr lang="ro-RO"/>
          </a:p>
        </p:txBody>
      </p:sp>
      <p:sp>
        <p:nvSpPr>
          <p:cNvPr id="5" name="Footer Placeholder 4">
            <a:extLst>
              <a:ext uri="{FF2B5EF4-FFF2-40B4-BE49-F238E27FC236}">
                <a16:creationId xmlns:a16="http://schemas.microsoft.com/office/drawing/2014/main" id="{7D5B09B1-6D52-5AF2-2DF5-B450CC3B4A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panose="020F0502020204030204"/>
              </a:defRPr>
            </a:lvl1pPr>
          </a:lstStyle>
          <a:p>
            <a:pPr>
              <a:defRPr/>
            </a:pPr>
            <a:endParaRPr lang="ro-RO"/>
          </a:p>
        </p:txBody>
      </p:sp>
      <p:sp>
        <p:nvSpPr>
          <p:cNvPr id="6" name="Slide Number Placeholder 5">
            <a:extLst>
              <a:ext uri="{FF2B5EF4-FFF2-40B4-BE49-F238E27FC236}">
                <a16:creationId xmlns:a16="http://schemas.microsoft.com/office/drawing/2014/main" id="{F248CA4A-E908-2BAC-C14B-31DA8FBECE9F}"/>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D98AE790-7273-E841-AF83-E9C2D4E605F5}" type="slidenum">
              <a:rPr lang="ro-RO" altLang="x-none"/>
              <a:pPr>
                <a:defRPr/>
              </a:pPr>
              <a:t>‹#›</a:t>
            </a:fld>
            <a:endParaRPr lang="ro-RO" altLang="x-none"/>
          </a:p>
        </p:txBody>
      </p:sp>
    </p:spTree>
  </p:cSld>
  <p:clrMap bg1="lt1" tx1="dk1" bg2="lt2" tx2="dk2" accent1="accent1" accent2="accent2" accent3="accent3" accent4="accent4" accent5="accent5" accent6="accent6" hlink="hlink" folHlink="folHlink"/>
  <p:sldLayoutIdLst>
    <p:sldLayoutId id="2147484234" r:id="rId1"/>
    <p:sldLayoutId id="2147484235" r:id="rId2"/>
    <p:sldLayoutId id="2147484236" r:id="rId3"/>
    <p:sldLayoutId id="2147484237" r:id="rId4"/>
    <p:sldLayoutId id="2147484238" r:id="rId5"/>
    <p:sldLayoutId id="2147484239" r:id="rId6"/>
    <p:sldLayoutId id="2147484240" r:id="rId7"/>
    <p:sldLayoutId id="2147484241" r:id="rId8"/>
    <p:sldLayoutId id="2147484242" r:id="rId9"/>
    <p:sldLayoutId id="2147484243" r:id="rId10"/>
    <p:sldLayoutId id="2147484244"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www.adrnordest.ro/ce-oferim/specializare-inteligenta/programul-de-asistenta-tehnica-banca-mondiala/"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hyperlink" Target="https://www.adrnordest.ro/en/rvp2_0_en/"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0.jpeg"/><Relationship Id="rId7" Type="http://schemas.openxmlformats.org/officeDocument/2006/relationships/hyperlink" Target="http://www.fabrikam.com/"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hyperlink" Target="https://adrnordest.ro/" TargetMode="External"/><Relationship Id="rId5" Type="http://schemas.openxmlformats.org/officeDocument/2006/relationships/image" Target="../media/image12.png"/><Relationship Id="rId10" Type="http://schemas.openxmlformats.org/officeDocument/2006/relationships/image" Target="../media/image14.png"/><Relationship Id="rId4" Type="http://schemas.openxmlformats.org/officeDocument/2006/relationships/image" Target="../media/image11.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Content Placeholder 3">
            <a:extLst>
              <a:ext uri="{FF2B5EF4-FFF2-40B4-BE49-F238E27FC236}">
                <a16:creationId xmlns:a16="http://schemas.microsoft.com/office/drawing/2014/main" id="{AF17AB3E-9B46-ADC1-E578-E0940EFD5A2A}"/>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19336" y="153987"/>
            <a:ext cx="8978900" cy="6550025"/>
          </a:xfrm>
        </p:spPr>
      </p:pic>
      <p:sp>
        <p:nvSpPr>
          <p:cNvPr id="26626" name="TextBox 7">
            <a:extLst>
              <a:ext uri="{FF2B5EF4-FFF2-40B4-BE49-F238E27FC236}">
                <a16:creationId xmlns:a16="http://schemas.microsoft.com/office/drawing/2014/main" id="{4A24AC1D-020F-25BC-269F-A229D36BB96F}"/>
              </a:ext>
            </a:extLst>
          </p:cNvPr>
          <p:cNvSpPr txBox="1">
            <a:spLocks noChangeArrowheads="1"/>
          </p:cNvSpPr>
          <p:nvPr/>
        </p:nvSpPr>
        <p:spPr bwMode="auto">
          <a:xfrm>
            <a:off x="6312024" y="188640"/>
            <a:ext cx="574718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Palatino Linotype" panose="02040502050505030304" pitchFamily="18" charset="0"/>
              </a:defRPr>
            </a:lvl1pPr>
            <a:lvl2pPr marL="742950" indent="-285750">
              <a:lnSpc>
                <a:spcPct val="90000"/>
              </a:lnSpc>
              <a:spcBef>
                <a:spcPts val="500"/>
              </a:spcBef>
              <a:buFont typeface="Arial" panose="020B0604020202020204" pitchFamily="34" charset="0"/>
              <a:buChar char="•"/>
              <a:defRPr sz="2400">
                <a:solidFill>
                  <a:schemeClr val="tx1"/>
                </a:solidFill>
                <a:latin typeface="Palatino Linotype" panose="02040502050505030304" pitchFamily="18" charset="0"/>
              </a:defRPr>
            </a:lvl2pPr>
            <a:lvl3pPr marL="1143000" indent="-228600">
              <a:lnSpc>
                <a:spcPct val="90000"/>
              </a:lnSpc>
              <a:spcBef>
                <a:spcPts val="500"/>
              </a:spcBef>
              <a:buFont typeface="Arial" panose="020B0604020202020204" pitchFamily="34" charset="0"/>
              <a:buChar char="•"/>
              <a:defRPr sz="2000">
                <a:solidFill>
                  <a:schemeClr val="tx1"/>
                </a:solidFill>
                <a:latin typeface="Palatino Linotype" panose="02040502050505030304" pitchFamily="18" charset="0"/>
              </a:defRPr>
            </a:lvl3pPr>
            <a:lvl4pPr marL="1600200" indent="-228600">
              <a:lnSpc>
                <a:spcPct val="90000"/>
              </a:lnSpc>
              <a:spcBef>
                <a:spcPts val="500"/>
              </a:spcBef>
              <a:buFont typeface="Arial" panose="020B0604020202020204" pitchFamily="34" charset="0"/>
              <a:buChar char="•"/>
              <a:defRPr>
                <a:solidFill>
                  <a:schemeClr val="tx1"/>
                </a:solidFill>
                <a:latin typeface="Palatino Linotype" panose="02040502050505030304" pitchFamily="18" charset="0"/>
              </a:defRPr>
            </a:lvl4pPr>
            <a:lvl5pPr marL="2057400" indent="-228600">
              <a:lnSpc>
                <a:spcPct val="90000"/>
              </a:lnSpc>
              <a:spcBef>
                <a:spcPts val="500"/>
              </a:spcBef>
              <a:buFont typeface="Arial" panose="020B0604020202020204" pitchFamily="34" charset="0"/>
              <a:buChar char="•"/>
              <a:defRPr>
                <a:solidFill>
                  <a:schemeClr val="tx1"/>
                </a:solidFill>
                <a:latin typeface="Palatino Linotype" panose="0204050205050503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Palatino Linotype" panose="0204050205050503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Palatino Linotype" panose="0204050205050503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Palatino Linotype" panose="0204050205050503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Palatino Linotype" panose="02040502050505030304" pitchFamily="18" charset="0"/>
              </a:defRPr>
            </a:lvl9pPr>
          </a:lstStyle>
          <a:p>
            <a:pPr algn="r">
              <a:lnSpc>
                <a:spcPct val="100000"/>
              </a:lnSpc>
              <a:spcBef>
                <a:spcPct val="0"/>
              </a:spcBef>
              <a:buFontTx/>
              <a:buNone/>
            </a:pPr>
            <a:r>
              <a:rPr lang="en-GB" altLang="en-US" sz="4000" b="1" dirty="0">
                <a:solidFill>
                  <a:srgbClr val="014643"/>
                </a:solidFill>
                <a:latin typeface="Avenir Next" panose="020B0503020202020204" pitchFamily="34" charset="0"/>
              </a:rPr>
              <a:t>Research </a:t>
            </a:r>
          </a:p>
          <a:p>
            <a:pPr algn="r">
              <a:lnSpc>
                <a:spcPct val="100000"/>
              </a:lnSpc>
              <a:spcBef>
                <a:spcPct val="0"/>
              </a:spcBef>
              <a:buFontTx/>
              <a:buNone/>
            </a:pPr>
            <a:r>
              <a:rPr lang="en-GB" altLang="en-US" sz="4000" b="1" dirty="0">
                <a:solidFill>
                  <a:srgbClr val="014643"/>
                </a:solidFill>
                <a:latin typeface="Avenir Next" panose="020B0503020202020204" pitchFamily="34" charset="0"/>
              </a:rPr>
              <a:t>Valorisation </a:t>
            </a:r>
          </a:p>
          <a:p>
            <a:pPr algn="r">
              <a:lnSpc>
                <a:spcPct val="100000"/>
              </a:lnSpc>
              <a:spcBef>
                <a:spcPct val="0"/>
              </a:spcBef>
              <a:buFontTx/>
              <a:buNone/>
            </a:pPr>
            <a:r>
              <a:rPr lang="en-GB" altLang="en-US" sz="4000" b="1" dirty="0">
                <a:solidFill>
                  <a:srgbClr val="014643"/>
                </a:solidFill>
                <a:latin typeface="Avenir Next" panose="020B0503020202020204" pitchFamily="34" charset="0"/>
              </a:rPr>
              <a:t>Programme 2.0 </a:t>
            </a:r>
            <a:endParaRPr lang="en-US" altLang="en-US" sz="4000" dirty="0">
              <a:solidFill>
                <a:srgbClr val="014643"/>
              </a:solidFill>
              <a:latin typeface="Avenir Next" panose="020B0503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106" descr="Outside Tier Circle">
            <a:extLst>
              <a:ext uri="{FF2B5EF4-FFF2-40B4-BE49-F238E27FC236}">
                <a16:creationId xmlns:a16="http://schemas.microsoft.com/office/drawing/2014/main" id="{69BDB69E-8C26-ED7A-8819-CE1D793AB360}"/>
              </a:ext>
            </a:extLst>
          </p:cNvPr>
          <p:cNvSpPr/>
          <p:nvPr/>
        </p:nvSpPr>
        <p:spPr>
          <a:xfrm>
            <a:off x="1254125" y="0"/>
            <a:ext cx="10937875" cy="6858000"/>
          </a:xfrm>
          <a:custGeom>
            <a:avLst/>
            <a:gdLst>
              <a:gd name="connsiteX0" fmla="*/ 1784518 w 10937756"/>
              <a:gd name="connsiteY0" fmla="*/ 0 h 6858000"/>
              <a:gd name="connsiteX1" fmla="*/ 9153238 w 10937756"/>
              <a:gd name="connsiteY1" fmla="*/ 0 h 6858000"/>
              <a:gd name="connsiteX2" fmla="*/ 9335959 w 10937756"/>
              <a:gd name="connsiteY2" fmla="*/ 174208 h 6858000"/>
              <a:gd name="connsiteX3" fmla="*/ 10937756 w 10937756"/>
              <a:gd name="connsiteY3" fmla="*/ 4041289 h 6858000"/>
              <a:gd name="connsiteX4" fmla="*/ 10277692 w 10937756"/>
              <a:gd name="connsiteY4" fmla="*/ 6648081 h 6858000"/>
              <a:gd name="connsiteX5" fmla="*/ 10156991 w 10937756"/>
              <a:gd name="connsiteY5" fmla="*/ 6858000 h 6858000"/>
              <a:gd name="connsiteX6" fmla="*/ 780765 w 10937756"/>
              <a:gd name="connsiteY6" fmla="*/ 6858000 h 6858000"/>
              <a:gd name="connsiteX7" fmla="*/ 660064 w 10937756"/>
              <a:gd name="connsiteY7" fmla="*/ 6648081 h 6858000"/>
              <a:gd name="connsiteX8" fmla="*/ 0 w 10937756"/>
              <a:gd name="connsiteY8" fmla="*/ 4041289 h 6858000"/>
              <a:gd name="connsiteX9" fmla="*/ 1601797 w 10937756"/>
              <a:gd name="connsiteY9" fmla="*/ 1742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937756" h="6858000">
                <a:moveTo>
                  <a:pt x="1784518" y="0"/>
                </a:moveTo>
                <a:lnTo>
                  <a:pt x="9153238" y="0"/>
                </a:lnTo>
                <a:lnTo>
                  <a:pt x="9335959" y="174208"/>
                </a:lnTo>
                <a:cubicBezTo>
                  <a:pt x="10325631" y="1163881"/>
                  <a:pt x="10937756" y="2531100"/>
                  <a:pt x="10937756" y="4041289"/>
                </a:cubicBezTo>
                <a:cubicBezTo>
                  <a:pt x="10937756" y="4985157"/>
                  <a:pt x="10698645" y="5873178"/>
                  <a:pt x="10277692" y="6648081"/>
                </a:cubicBezTo>
                <a:lnTo>
                  <a:pt x="10156991" y="6858000"/>
                </a:lnTo>
                <a:lnTo>
                  <a:pt x="780765" y="6858000"/>
                </a:lnTo>
                <a:lnTo>
                  <a:pt x="660064" y="6648081"/>
                </a:lnTo>
                <a:cubicBezTo>
                  <a:pt x="239111" y="5873178"/>
                  <a:pt x="0" y="4985157"/>
                  <a:pt x="0" y="4041289"/>
                </a:cubicBezTo>
                <a:cubicBezTo>
                  <a:pt x="0" y="2531100"/>
                  <a:pt x="612125" y="1163881"/>
                  <a:pt x="1601797" y="174208"/>
                </a:cubicBezTo>
                <a:close/>
              </a:path>
            </a:pathLst>
          </a:custGeom>
          <a:solidFill>
            <a:schemeClr val="bg1">
              <a:lumMod val="85000"/>
              <a:alpha val="10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1746" name="Freeform 587">
            <a:extLst>
              <a:ext uri="{FF2B5EF4-FFF2-40B4-BE49-F238E27FC236}">
                <a16:creationId xmlns:a16="http://schemas.microsoft.com/office/drawing/2014/main" id="{E3D217E1-45E4-B19B-D146-977E0428717B}"/>
              </a:ext>
            </a:extLst>
          </p:cNvPr>
          <p:cNvSpPr>
            <a:spLocks/>
          </p:cNvSpPr>
          <p:nvPr/>
        </p:nvSpPr>
        <p:spPr bwMode="auto">
          <a:xfrm flipH="1">
            <a:off x="766763" y="706438"/>
            <a:ext cx="1836737" cy="261937"/>
          </a:xfrm>
          <a:custGeom>
            <a:avLst/>
            <a:gdLst>
              <a:gd name="T0" fmla="*/ 2147483646 w 3684"/>
              <a:gd name="T1" fmla="*/ 2147483646 h 548"/>
              <a:gd name="T2" fmla="*/ 2147483646 w 3684"/>
              <a:gd name="T3" fmla="*/ 2147483646 h 548"/>
              <a:gd name="T4" fmla="*/ 2147483646 w 3684"/>
              <a:gd name="T5" fmla="*/ 2147483646 h 548"/>
              <a:gd name="T6" fmla="*/ 2147483646 w 3684"/>
              <a:gd name="T7" fmla="*/ 2147483646 h 548"/>
              <a:gd name="T8" fmla="*/ 2147483646 w 3684"/>
              <a:gd name="T9" fmla="*/ 2147483646 h 548"/>
              <a:gd name="T10" fmla="*/ 2147483646 w 3684"/>
              <a:gd name="T11" fmla="*/ 2147483646 h 548"/>
              <a:gd name="T12" fmla="*/ 2147483646 w 3684"/>
              <a:gd name="T13" fmla="*/ 2147483646 h 548"/>
              <a:gd name="T14" fmla="*/ 2147483646 w 3684"/>
              <a:gd name="T15" fmla="*/ 2147483646 h 548"/>
              <a:gd name="T16" fmla="*/ 2147483646 w 3684"/>
              <a:gd name="T17" fmla="*/ 2147483646 h 548"/>
              <a:gd name="T18" fmla="*/ 2147483646 w 3684"/>
              <a:gd name="T19" fmla="*/ 2147483646 h 548"/>
              <a:gd name="T20" fmla="*/ 2147483646 w 3684"/>
              <a:gd name="T21" fmla="*/ 2147483646 h 548"/>
              <a:gd name="T22" fmla="*/ 2147483646 w 3684"/>
              <a:gd name="T23" fmla="*/ 0 h 548"/>
              <a:gd name="T24" fmla="*/ 2147483646 w 3684"/>
              <a:gd name="T25" fmla="*/ 2147483646 h 548"/>
              <a:gd name="T26" fmla="*/ 2147483646 w 3684"/>
              <a:gd name="T27" fmla="*/ 2147483646 h 548"/>
              <a:gd name="T28" fmla="*/ 2147483646 w 3684"/>
              <a:gd name="T29" fmla="*/ 2147483646 h 548"/>
              <a:gd name="T30" fmla="*/ 2147483646 w 3684"/>
              <a:gd name="T31" fmla="*/ 2147483646 h 548"/>
              <a:gd name="T32" fmla="*/ 2147483646 w 3684"/>
              <a:gd name="T33" fmla="*/ 2147483646 h 548"/>
              <a:gd name="T34" fmla="*/ 2147483646 w 3684"/>
              <a:gd name="T35" fmla="*/ 2147483646 h 548"/>
              <a:gd name="T36" fmla="*/ 2147483646 w 3684"/>
              <a:gd name="T37" fmla="*/ 2147483646 h 548"/>
              <a:gd name="T38" fmla="*/ 2147483646 w 3684"/>
              <a:gd name="T39" fmla="*/ 2147483646 h 548"/>
              <a:gd name="T40" fmla="*/ 0 w 3684"/>
              <a:gd name="T41" fmla="*/ 2147483646 h 548"/>
              <a:gd name="T42" fmla="*/ 0 w 3684"/>
              <a:gd name="T43" fmla="*/ 2147483646 h 548"/>
              <a:gd name="T44" fmla="*/ 2147483646 w 3684"/>
              <a:gd name="T45" fmla="*/ 2147483646 h 548"/>
              <a:gd name="T46" fmla="*/ 2147483646 w 3684"/>
              <a:gd name="T47" fmla="*/ 2147483646 h 548"/>
              <a:gd name="T48" fmla="*/ 2147483646 w 3684"/>
              <a:gd name="T49" fmla="*/ 2147483646 h 548"/>
              <a:gd name="T50" fmla="*/ 2147483646 w 3684"/>
              <a:gd name="T51" fmla="*/ 2147483646 h 548"/>
              <a:gd name="T52" fmla="*/ 2147483646 w 3684"/>
              <a:gd name="T53" fmla="*/ 2147483646 h 548"/>
              <a:gd name="T54" fmla="*/ 2147483646 w 3684"/>
              <a:gd name="T55" fmla="*/ 2147483646 h 548"/>
              <a:gd name="T56" fmla="*/ 2147483646 w 3684"/>
              <a:gd name="T57" fmla="*/ 2147483646 h 548"/>
              <a:gd name="T58" fmla="*/ 2147483646 w 3684"/>
              <a:gd name="T59" fmla="*/ 2147483646 h 548"/>
              <a:gd name="T60" fmla="*/ 2147483646 w 3684"/>
              <a:gd name="T61" fmla="*/ 2147483646 h 548"/>
              <a:gd name="T62" fmla="*/ 2147483646 w 3684"/>
              <a:gd name="T63" fmla="*/ 2147483646 h 548"/>
              <a:gd name="T64" fmla="*/ 2147483646 w 3684"/>
              <a:gd name="T65" fmla="*/ 2147483646 h 548"/>
              <a:gd name="T66" fmla="*/ 2147483646 w 3684"/>
              <a:gd name="T67" fmla="*/ 2147483646 h 548"/>
              <a:gd name="T68" fmla="*/ 2147483646 w 3684"/>
              <a:gd name="T69" fmla="*/ 2147483646 h 548"/>
              <a:gd name="T70" fmla="*/ 2147483646 w 3684"/>
              <a:gd name="T71" fmla="*/ 2147483646 h 548"/>
              <a:gd name="T72" fmla="*/ 2147483646 w 3684"/>
              <a:gd name="T73" fmla="*/ 2147483646 h 548"/>
              <a:gd name="T74" fmla="*/ 2147483646 w 3684"/>
              <a:gd name="T75" fmla="*/ 2147483646 h 548"/>
              <a:gd name="T76" fmla="*/ 2147483646 w 3684"/>
              <a:gd name="T77" fmla="*/ 2147483646 h 548"/>
              <a:gd name="T78" fmla="*/ 2147483646 w 3684"/>
              <a:gd name="T79" fmla="*/ 2147483646 h 548"/>
              <a:gd name="T80" fmla="*/ 2147483646 w 3684"/>
              <a:gd name="T81" fmla="*/ 2147483646 h 548"/>
              <a:gd name="T82" fmla="*/ 2147483646 w 3684"/>
              <a:gd name="T83" fmla="*/ 2147483646 h 5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684" h="548">
                <a:moveTo>
                  <a:pt x="3684" y="221"/>
                </a:moveTo>
                <a:lnTo>
                  <a:pt x="687" y="221"/>
                </a:lnTo>
                <a:lnTo>
                  <a:pt x="658" y="219"/>
                </a:lnTo>
                <a:lnTo>
                  <a:pt x="605" y="206"/>
                </a:lnTo>
                <a:lnTo>
                  <a:pt x="557" y="180"/>
                </a:lnTo>
                <a:lnTo>
                  <a:pt x="517" y="144"/>
                </a:lnTo>
                <a:lnTo>
                  <a:pt x="500" y="122"/>
                </a:lnTo>
                <a:lnTo>
                  <a:pt x="481" y="94"/>
                </a:lnTo>
                <a:lnTo>
                  <a:pt x="430" y="49"/>
                </a:lnTo>
                <a:lnTo>
                  <a:pt x="369" y="17"/>
                </a:lnTo>
                <a:lnTo>
                  <a:pt x="302" y="1"/>
                </a:lnTo>
                <a:lnTo>
                  <a:pt x="266" y="0"/>
                </a:lnTo>
                <a:lnTo>
                  <a:pt x="239" y="1"/>
                </a:lnTo>
                <a:lnTo>
                  <a:pt x="188" y="13"/>
                </a:lnTo>
                <a:lnTo>
                  <a:pt x="141" y="34"/>
                </a:lnTo>
                <a:lnTo>
                  <a:pt x="100" y="62"/>
                </a:lnTo>
                <a:lnTo>
                  <a:pt x="64" y="99"/>
                </a:lnTo>
                <a:lnTo>
                  <a:pt x="35" y="140"/>
                </a:lnTo>
                <a:lnTo>
                  <a:pt x="14" y="186"/>
                </a:lnTo>
                <a:lnTo>
                  <a:pt x="1" y="236"/>
                </a:lnTo>
                <a:lnTo>
                  <a:pt x="0" y="262"/>
                </a:lnTo>
                <a:lnTo>
                  <a:pt x="0" y="292"/>
                </a:lnTo>
                <a:lnTo>
                  <a:pt x="9" y="348"/>
                </a:lnTo>
                <a:lnTo>
                  <a:pt x="29" y="398"/>
                </a:lnTo>
                <a:lnTo>
                  <a:pt x="58" y="443"/>
                </a:lnTo>
                <a:lnTo>
                  <a:pt x="95" y="482"/>
                </a:lnTo>
                <a:lnTo>
                  <a:pt x="140" y="513"/>
                </a:lnTo>
                <a:lnTo>
                  <a:pt x="189" y="536"/>
                </a:lnTo>
                <a:lnTo>
                  <a:pt x="245" y="547"/>
                </a:lnTo>
                <a:lnTo>
                  <a:pt x="274" y="548"/>
                </a:lnTo>
                <a:lnTo>
                  <a:pt x="307" y="546"/>
                </a:lnTo>
                <a:lnTo>
                  <a:pt x="372" y="530"/>
                </a:lnTo>
                <a:lnTo>
                  <a:pt x="430" y="499"/>
                </a:lnTo>
                <a:lnTo>
                  <a:pt x="478" y="456"/>
                </a:lnTo>
                <a:lnTo>
                  <a:pt x="498" y="431"/>
                </a:lnTo>
                <a:lnTo>
                  <a:pt x="515" y="408"/>
                </a:lnTo>
                <a:lnTo>
                  <a:pt x="556" y="371"/>
                </a:lnTo>
                <a:lnTo>
                  <a:pt x="605" y="344"/>
                </a:lnTo>
                <a:lnTo>
                  <a:pt x="658" y="329"/>
                </a:lnTo>
                <a:lnTo>
                  <a:pt x="687" y="328"/>
                </a:lnTo>
                <a:lnTo>
                  <a:pt x="3684" y="328"/>
                </a:lnTo>
                <a:lnTo>
                  <a:pt x="3684" y="221"/>
                </a:lnTo>
                <a:close/>
              </a:path>
            </a:pathLst>
          </a:custGeom>
          <a:solidFill>
            <a:srgbClr val="01A4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31747" name="Freeform 589">
            <a:extLst>
              <a:ext uri="{FF2B5EF4-FFF2-40B4-BE49-F238E27FC236}">
                <a16:creationId xmlns:a16="http://schemas.microsoft.com/office/drawing/2014/main" id="{8D4D788D-5AFE-F2B2-B9A7-95AD65819483}"/>
              </a:ext>
            </a:extLst>
          </p:cNvPr>
          <p:cNvSpPr>
            <a:spLocks/>
          </p:cNvSpPr>
          <p:nvPr/>
        </p:nvSpPr>
        <p:spPr bwMode="auto">
          <a:xfrm flipH="1">
            <a:off x="529968" y="382336"/>
            <a:ext cx="908228" cy="878607"/>
          </a:xfrm>
          <a:custGeom>
            <a:avLst/>
            <a:gdLst>
              <a:gd name="T0" fmla="*/ 2147483646 w 1562"/>
              <a:gd name="T1" fmla="*/ 2147483646 h 1562"/>
              <a:gd name="T2" fmla="*/ 2147483646 w 1562"/>
              <a:gd name="T3" fmla="*/ 2147483646 h 1562"/>
              <a:gd name="T4" fmla="*/ 2147483646 w 1562"/>
              <a:gd name="T5" fmla="*/ 2147483646 h 1562"/>
              <a:gd name="T6" fmla="*/ 2147483646 w 1562"/>
              <a:gd name="T7" fmla="*/ 2147483646 h 1562"/>
              <a:gd name="T8" fmla="*/ 2147483646 w 1562"/>
              <a:gd name="T9" fmla="*/ 2147483646 h 1562"/>
              <a:gd name="T10" fmla="*/ 2147483646 w 1562"/>
              <a:gd name="T11" fmla="*/ 2147483646 h 1562"/>
              <a:gd name="T12" fmla="*/ 2147483646 w 1562"/>
              <a:gd name="T13" fmla="*/ 2147483646 h 1562"/>
              <a:gd name="T14" fmla="*/ 2147483646 w 1562"/>
              <a:gd name="T15" fmla="*/ 2147483646 h 1562"/>
              <a:gd name="T16" fmla="*/ 2147483646 w 1562"/>
              <a:gd name="T17" fmla="*/ 2147483646 h 1562"/>
              <a:gd name="T18" fmla="*/ 2147483646 w 1562"/>
              <a:gd name="T19" fmla="*/ 2147483646 h 1562"/>
              <a:gd name="T20" fmla="*/ 2147483646 w 1562"/>
              <a:gd name="T21" fmla="*/ 2147483646 h 1562"/>
              <a:gd name="T22" fmla="*/ 2147483646 w 1562"/>
              <a:gd name="T23" fmla="*/ 2147483646 h 1562"/>
              <a:gd name="T24" fmla="*/ 2147483646 w 1562"/>
              <a:gd name="T25" fmla="*/ 2147483646 h 1562"/>
              <a:gd name="T26" fmla="*/ 2147483646 w 1562"/>
              <a:gd name="T27" fmla="*/ 2147483646 h 1562"/>
              <a:gd name="T28" fmla="*/ 2147483646 w 1562"/>
              <a:gd name="T29" fmla="*/ 2147483646 h 1562"/>
              <a:gd name="T30" fmla="*/ 2147483646 w 1562"/>
              <a:gd name="T31" fmla="*/ 2147483646 h 1562"/>
              <a:gd name="T32" fmla="*/ 2147483646 w 1562"/>
              <a:gd name="T33" fmla="*/ 2147483646 h 1562"/>
              <a:gd name="T34" fmla="*/ 2147483646 w 1562"/>
              <a:gd name="T35" fmla="*/ 2147483646 h 1562"/>
              <a:gd name="T36" fmla="*/ 2147483646 w 1562"/>
              <a:gd name="T37" fmla="*/ 2147483646 h 1562"/>
              <a:gd name="T38" fmla="*/ 2147483646 w 1562"/>
              <a:gd name="T39" fmla="*/ 2147483646 h 1562"/>
              <a:gd name="T40" fmla="*/ 2147483646 w 1562"/>
              <a:gd name="T41" fmla="*/ 2147483646 h 1562"/>
              <a:gd name="T42" fmla="*/ 2147483646 w 1562"/>
              <a:gd name="T43" fmla="*/ 2147483646 h 1562"/>
              <a:gd name="T44" fmla="*/ 0 w 1562"/>
              <a:gd name="T45" fmla="*/ 2147483646 h 1562"/>
              <a:gd name="T46" fmla="*/ 2147483646 w 1562"/>
              <a:gd name="T47" fmla="*/ 2147483646 h 1562"/>
              <a:gd name="T48" fmla="*/ 2147483646 w 1562"/>
              <a:gd name="T49" fmla="*/ 2147483646 h 1562"/>
              <a:gd name="T50" fmla="*/ 2147483646 w 1562"/>
              <a:gd name="T51" fmla="*/ 2147483646 h 1562"/>
              <a:gd name="T52" fmla="*/ 2147483646 w 1562"/>
              <a:gd name="T53" fmla="*/ 2147483646 h 1562"/>
              <a:gd name="T54" fmla="*/ 2147483646 w 1562"/>
              <a:gd name="T55" fmla="*/ 2147483646 h 1562"/>
              <a:gd name="T56" fmla="*/ 2147483646 w 1562"/>
              <a:gd name="T57" fmla="*/ 2147483646 h 1562"/>
              <a:gd name="T58" fmla="*/ 2147483646 w 1562"/>
              <a:gd name="T59" fmla="*/ 2147483646 h 1562"/>
              <a:gd name="T60" fmla="*/ 2147483646 w 1562"/>
              <a:gd name="T61" fmla="*/ 0 h 1562"/>
              <a:gd name="T62" fmla="*/ 2147483646 w 1562"/>
              <a:gd name="T63" fmla="*/ 2147483646 h 1562"/>
              <a:gd name="T64" fmla="*/ 2147483646 w 1562"/>
              <a:gd name="T65" fmla="*/ 2147483646 h 1562"/>
              <a:gd name="T66" fmla="*/ 2147483646 w 1562"/>
              <a:gd name="T67" fmla="*/ 2147483646 h 1562"/>
              <a:gd name="T68" fmla="*/ 2147483646 w 1562"/>
              <a:gd name="T69" fmla="*/ 2147483646 h 15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562" h="1562">
                <a:moveTo>
                  <a:pt x="1332" y="229"/>
                </a:moveTo>
                <a:lnTo>
                  <a:pt x="1362" y="260"/>
                </a:lnTo>
                <a:lnTo>
                  <a:pt x="1415" y="326"/>
                </a:lnTo>
                <a:lnTo>
                  <a:pt x="1460" y="397"/>
                </a:lnTo>
                <a:lnTo>
                  <a:pt x="1497" y="470"/>
                </a:lnTo>
                <a:lnTo>
                  <a:pt x="1525" y="546"/>
                </a:lnTo>
                <a:lnTo>
                  <a:pt x="1546" y="625"/>
                </a:lnTo>
                <a:lnTo>
                  <a:pt x="1558" y="704"/>
                </a:lnTo>
                <a:lnTo>
                  <a:pt x="1562" y="785"/>
                </a:lnTo>
                <a:lnTo>
                  <a:pt x="1560" y="825"/>
                </a:lnTo>
                <a:lnTo>
                  <a:pt x="1558" y="860"/>
                </a:lnTo>
                <a:lnTo>
                  <a:pt x="1547" y="928"/>
                </a:lnTo>
                <a:lnTo>
                  <a:pt x="1532" y="997"/>
                </a:lnTo>
                <a:lnTo>
                  <a:pt x="1508" y="1063"/>
                </a:lnTo>
                <a:lnTo>
                  <a:pt x="1480" y="1128"/>
                </a:lnTo>
                <a:lnTo>
                  <a:pt x="1446" y="1190"/>
                </a:lnTo>
                <a:lnTo>
                  <a:pt x="1405" y="1250"/>
                </a:lnTo>
                <a:lnTo>
                  <a:pt x="1358" y="1307"/>
                </a:lnTo>
                <a:lnTo>
                  <a:pt x="1332" y="1333"/>
                </a:lnTo>
                <a:lnTo>
                  <a:pt x="1306" y="1359"/>
                </a:lnTo>
                <a:lnTo>
                  <a:pt x="1249" y="1407"/>
                </a:lnTo>
                <a:lnTo>
                  <a:pt x="1190" y="1447"/>
                </a:lnTo>
                <a:lnTo>
                  <a:pt x="1127" y="1482"/>
                </a:lnTo>
                <a:lnTo>
                  <a:pt x="1063" y="1510"/>
                </a:lnTo>
                <a:lnTo>
                  <a:pt x="996" y="1532"/>
                </a:lnTo>
                <a:lnTo>
                  <a:pt x="928" y="1548"/>
                </a:lnTo>
                <a:lnTo>
                  <a:pt x="859" y="1558"/>
                </a:lnTo>
                <a:lnTo>
                  <a:pt x="825" y="1561"/>
                </a:lnTo>
                <a:lnTo>
                  <a:pt x="784" y="1562"/>
                </a:lnTo>
                <a:lnTo>
                  <a:pt x="704" y="1558"/>
                </a:lnTo>
                <a:lnTo>
                  <a:pt x="624" y="1547"/>
                </a:lnTo>
                <a:lnTo>
                  <a:pt x="545" y="1526"/>
                </a:lnTo>
                <a:lnTo>
                  <a:pt x="469" y="1499"/>
                </a:lnTo>
                <a:lnTo>
                  <a:pt x="396" y="1461"/>
                </a:lnTo>
                <a:lnTo>
                  <a:pt x="325" y="1417"/>
                </a:lnTo>
                <a:lnTo>
                  <a:pt x="259" y="1364"/>
                </a:lnTo>
                <a:lnTo>
                  <a:pt x="228" y="1333"/>
                </a:lnTo>
                <a:lnTo>
                  <a:pt x="201" y="1304"/>
                </a:lnTo>
                <a:lnTo>
                  <a:pt x="150" y="1243"/>
                </a:lnTo>
                <a:lnTo>
                  <a:pt x="107" y="1179"/>
                </a:lnTo>
                <a:lnTo>
                  <a:pt x="71" y="1110"/>
                </a:lnTo>
                <a:lnTo>
                  <a:pt x="43" y="1040"/>
                </a:lnTo>
                <a:lnTo>
                  <a:pt x="22" y="967"/>
                </a:lnTo>
                <a:lnTo>
                  <a:pt x="8" y="893"/>
                </a:lnTo>
                <a:lnTo>
                  <a:pt x="0" y="818"/>
                </a:lnTo>
                <a:lnTo>
                  <a:pt x="0" y="743"/>
                </a:lnTo>
                <a:lnTo>
                  <a:pt x="8" y="669"/>
                </a:lnTo>
                <a:lnTo>
                  <a:pt x="22" y="595"/>
                </a:lnTo>
                <a:lnTo>
                  <a:pt x="43" y="523"/>
                </a:lnTo>
                <a:lnTo>
                  <a:pt x="71" y="453"/>
                </a:lnTo>
                <a:lnTo>
                  <a:pt x="107" y="384"/>
                </a:lnTo>
                <a:lnTo>
                  <a:pt x="150" y="319"/>
                </a:lnTo>
                <a:lnTo>
                  <a:pt x="201" y="258"/>
                </a:lnTo>
                <a:lnTo>
                  <a:pt x="228" y="229"/>
                </a:lnTo>
                <a:lnTo>
                  <a:pt x="258" y="201"/>
                </a:lnTo>
                <a:lnTo>
                  <a:pt x="319" y="151"/>
                </a:lnTo>
                <a:lnTo>
                  <a:pt x="383" y="108"/>
                </a:lnTo>
                <a:lnTo>
                  <a:pt x="451" y="72"/>
                </a:lnTo>
                <a:lnTo>
                  <a:pt x="522" y="43"/>
                </a:lnTo>
                <a:lnTo>
                  <a:pt x="595" y="22"/>
                </a:lnTo>
                <a:lnTo>
                  <a:pt x="669" y="8"/>
                </a:lnTo>
                <a:lnTo>
                  <a:pt x="742" y="0"/>
                </a:lnTo>
                <a:lnTo>
                  <a:pt x="818" y="0"/>
                </a:lnTo>
                <a:lnTo>
                  <a:pt x="893" y="8"/>
                </a:lnTo>
                <a:lnTo>
                  <a:pt x="967" y="22"/>
                </a:lnTo>
                <a:lnTo>
                  <a:pt x="1039" y="43"/>
                </a:lnTo>
                <a:lnTo>
                  <a:pt x="1109" y="72"/>
                </a:lnTo>
                <a:lnTo>
                  <a:pt x="1177" y="108"/>
                </a:lnTo>
                <a:lnTo>
                  <a:pt x="1243" y="151"/>
                </a:lnTo>
                <a:lnTo>
                  <a:pt x="1304" y="201"/>
                </a:lnTo>
                <a:lnTo>
                  <a:pt x="1332" y="229"/>
                </a:lnTo>
                <a:close/>
              </a:path>
            </a:pathLst>
          </a:custGeom>
          <a:solidFill>
            <a:srgbClr val="01A4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31748" name="Freeform 6">
            <a:extLst>
              <a:ext uri="{FF2B5EF4-FFF2-40B4-BE49-F238E27FC236}">
                <a16:creationId xmlns:a16="http://schemas.microsoft.com/office/drawing/2014/main" id="{61049A82-4BD7-9AB2-0F63-B34B4B571BA3}"/>
              </a:ext>
            </a:extLst>
          </p:cNvPr>
          <p:cNvSpPr>
            <a:spLocks/>
          </p:cNvSpPr>
          <p:nvPr/>
        </p:nvSpPr>
        <p:spPr bwMode="auto">
          <a:xfrm flipH="1">
            <a:off x="15875" y="0"/>
            <a:ext cx="1708150" cy="6858000"/>
          </a:xfrm>
          <a:custGeom>
            <a:avLst/>
            <a:gdLst>
              <a:gd name="T0" fmla="*/ 2147483646 w 3426"/>
              <a:gd name="T1" fmla="*/ 2147483646 h 13893"/>
              <a:gd name="T2" fmla="*/ 2147483646 w 3426"/>
              <a:gd name="T3" fmla="*/ 2147483646 h 13893"/>
              <a:gd name="T4" fmla="*/ 2147483646 w 3426"/>
              <a:gd name="T5" fmla="*/ 2147483646 h 13893"/>
              <a:gd name="T6" fmla="*/ 2147483646 w 3426"/>
              <a:gd name="T7" fmla="*/ 2147483646 h 13893"/>
              <a:gd name="T8" fmla="*/ 2147483646 w 3426"/>
              <a:gd name="T9" fmla="*/ 2147483646 h 13893"/>
              <a:gd name="T10" fmla="*/ 2147483646 w 3426"/>
              <a:gd name="T11" fmla="*/ 2147483646 h 13893"/>
              <a:gd name="T12" fmla="*/ 2147483646 w 3426"/>
              <a:gd name="T13" fmla="*/ 2147483646 h 13893"/>
              <a:gd name="T14" fmla="*/ 2147483646 w 3426"/>
              <a:gd name="T15" fmla="*/ 2147483646 h 13893"/>
              <a:gd name="T16" fmla="*/ 2147483646 w 3426"/>
              <a:gd name="T17" fmla="*/ 2147483646 h 13893"/>
              <a:gd name="T18" fmla="*/ 2147483646 w 3426"/>
              <a:gd name="T19" fmla="*/ 2147483646 h 13893"/>
              <a:gd name="T20" fmla="*/ 2147483646 w 3426"/>
              <a:gd name="T21" fmla="*/ 2147483646 h 13893"/>
              <a:gd name="T22" fmla="*/ 2147483646 w 3426"/>
              <a:gd name="T23" fmla="*/ 2147483646 h 13893"/>
              <a:gd name="T24" fmla="*/ 2147483646 w 3426"/>
              <a:gd name="T25" fmla="*/ 2147483646 h 13893"/>
              <a:gd name="T26" fmla="*/ 2147483646 w 3426"/>
              <a:gd name="T27" fmla="*/ 2147483646 h 13893"/>
              <a:gd name="T28" fmla="*/ 2147483646 w 3426"/>
              <a:gd name="T29" fmla="*/ 2147483646 h 13893"/>
              <a:gd name="T30" fmla="*/ 2147483646 w 3426"/>
              <a:gd name="T31" fmla="*/ 2147483646 h 13893"/>
              <a:gd name="T32" fmla="*/ 2147483646 w 3426"/>
              <a:gd name="T33" fmla="*/ 2147483646 h 13893"/>
              <a:gd name="T34" fmla="*/ 2147483646 w 3426"/>
              <a:gd name="T35" fmla="*/ 2147483646 h 13893"/>
              <a:gd name="T36" fmla="*/ 2147483646 w 3426"/>
              <a:gd name="T37" fmla="*/ 2147483646 h 13893"/>
              <a:gd name="T38" fmla="*/ 2147483646 w 3426"/>
              <a:gd name="T39" fmla="*/ 2147483646 h 13893"/>
              <a:gd name="T40" fmla="*/ 2147483646 w 3426"/>
              <a:gd name="T41" fmla="*/ 2147483646 h 13893"/>
              <a:gd name="T42" fmla="*/ 2147483646 w 3426"/>
              <a:gd name="T43" fmla="*/ 2147483646 h 13893"/>
              <a:gd name="T44" fmla="*/ 2147483646 w 3426"/>
              <a:gd name="T45" fmla="*/ 2147483646 h 13893"/>
              <a:gd name="T46" fmla="*/ 2147483646 w 3426"/>
              <a:gd name="T47" fmla="*/ 2147483646 h 13893"/>
              <a:gd name="T48" fmla="*/ 2147483646 w 3426"/>
              <a:gd name="T49" fmla="*/ 2147483646 h 13893"/>
              <a:gd name="T50" fmla="*/ 2147483646 w 3426"/>
              <a:gd name="T51" fmla="*/ 2147483646 h 13893"/>
              <a:gd name="T52" fmla="*/ 2147483646 w 3426"/>
              <a:gd name="T53" fmla="*/ 2147483646 h 13893"/>
              <a:gd name="T54" fmla="*/ 2147483646 w 3426"/>
              <a:gd name="T55" fmla="*/ 2147483646 h 13893"/>
              <a:gd name="T56" fmla="*/ 2147483646 w 3426"/>
              <a:gd name="T57" fmla="*/ 2147483646 h 13893"/>
              <a:gd name="T58" fmla="*/ 2147483646 w 3426"/>
              <a:gd name="T59" fmla="*/ 2147483646 h 13893"/>
              <a:gd name="T60" fmla="*/ 2147483646 w 3426"/>
              <a:gd name="T61" fmla="*/ 2147483646 h 13893"/>
              <a:gd name="T62" fmla="*/ 2147483646 w 3426"/>
              <a:gd name="T63" fmla="*/ 2147483646 h 13893"/>
              <a:gd name="T64" fmla="*/ 2147483646 w 3426"/>
              <a:gd name="T65" fmla="*/ 2147483646 h 13893"/>
              <a:gd name="T66" fmla="*/ 2147483646 w 3426"/>
              <a:gd name="T67" fmla="*/ 2147483646 h 13893"/>
              <a:gd name="T68" fmla="*/ 2147483646 w 3426"/>
              <a:gd name="T69" fmla="*/ 2147483646 h 13893"/>
              <a:gd name="T70" fmla="*/ 2147483646 w 3426"/>
              <a:gd name="T71" fmla="*/ 2147483646 h 13893"/>
              <a:gd name="T72" fmla="*/ 2147483646 w 3426"/>
              <a:gd name="T73" fmla="*/ 2147483646 h 13893"/>
              <a:gd name="T74" fmla="*/ 2147483646 w 3426"/>
              <a:gd name="T75" fmla="*/ 2147483646 h 13893"/>
              <a:gd name="T76" fmla="*/ 2147483646 w 3426"/>
              <a:gd name="T77" fmla="*/ 2147483646 h 13893"/>
              <a:gd name="T78" fmla="*/ 2147483646 w 3426"/>
              <a:gd name="T79" fmla="*/ 2147483646 h 13893"/>
              <a:gd name="T80" fmla="*/ 2147483646 w 3426"/>
              <a:gd name="T81" fmla="*/ 2147483646 h 13893"/>
              <a:gd name="T82" fmla="*/ 2147483646 w 3426"/>
              <a:gd name="T83" fmla="*/ 2147483646 h 13893"/>
              <a:gd name="T84" fmla="*/ 2147483646 w 3426"/>
              <a:gd name="T85" fmla="*/ 2147483646 h 13893"/>
              <a:gd name="T86" fmla="*/ 2147483646 w 3426"/>
              <a:gd name="T87" fmla="*/ 2147483646 h 13893"/>
              <a:gd name="T88" fmla="*/ 2147483646 w 3426"/>
              <a:gd name="T89" fmla="*/ 2147483646 h 13893"/>
              <a:gd name="T90" fmla="*/ 2147483646 w 3426"/>
              <a:gd name="T91" fmla="*/ 2147483646 h 13893"/>
              <a:gd name="T92" fmla="*/ 2147483646 w 3426"/>
              <a:gd name="T93" fmla="*/ 2147483646 h 13893"/>
              <a:gd name="T94" fmla="*/ 2147483646 w 3426"/>
              <a:gd name="T95" fmla="*/ 2147483646 h 13893"/>
              <a:gd name="T96" fmla="*/ 2147483646 w 3426"/>
              <a:gd name="T97" fmla="*/ 2147483646 h 13893"/>
              <a:gd name="T98" fmla="*/ 2147483646 w 3426"/>
              <a:gd name="T99" fmla="*/ 2147483646 h 13893"/>
              <a:gd name="T100" fmla="*/ 2147483646 w 3426"/>
              <a:gd name="T101" fmla="*/ 2147483646 h 13893"/>
              <a:gd name="T102" fmla="*/ 2147483646 w 3426"/>
              <a:gd name="T103" fmla="*/ 2147483646 h 13893"/>
              <a:gd name="T104" fmla="*/ 2147483646 w 3426"/>
              <a:gd name="T105" fmla="*/ 2147483646 h 13893"/>
              <a:gd name="T106" fmla="*/ 2147483646 w 3426"/>
              <a:gd name="T107" fmla="*/ 2147483646 h 13893"/>
              <a:gd name="T108" fmla="*/ 2147483646 w 3426"/>
              <a:gd name="T109" fmla="*/ 2147483646 h 13893"/>
              <a:gd name="T110" fmla="*/ 2147483646 w 3426"/>
              <a:gd name="T111" fmla="*/ 2147483646 h 13893"/>
              <a:gd name="T112" fmla="*/ 2147483646 w 3426"/>
              <a:gd name="T113" fmla="*/ 2147483646 h 138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426" h="13893">
                <a:moveTo>
                  <a:pt x="2127" y="13893"/>
                </a:moveTo>
                <a:lnTo>
                  <a:pt x="1281" y="13893"/>
                </a:lnTo>
                <a:lnTo>
                  <a:pt x="1281" y="13504"/>
                </a:lnTo>
                <a:lnTo>
                  <a:pt x="2127" y="13504"/>
                </a:lnTo>
                <a:lnTo>
                  <a:pt x="2174" y="13503"/>
                </a:lnTo>
                <a:lnTo>
                  <a:pt x="2263" y="13494"/>
                </a:lnTo>
                <a:lnTo>
                  <a:pt x="2352" y="13477"/>
                </a:lnTo>
                <a:lnTo>
                  <a:pt x="2436" y="13451"/>
                </a:lnTo>
                <a:lnTo>
                  <a:pt x="2518" y="13417"/>
                </a:lnTo>
                <a:lnTo>
                  <a:pt x="2594" y="13377"/>
                </a:lnTo>
                <a:lnTo>
                  <a:pt x="2667" y="13329"/>
                </a:lnTo>
                <a:lnTo>
                  <a:pt x="2734" y="13276"/>
                </a:lnTo>
                <a:lnTo>
                  <a:pt x="2795" y="13216"/>
                </a:lnTo>
                <a:lnTo>
                  <a:pt x="2851" y="13151"/>
                </a:lnTo>
                <a:lnTo>
                  <a:pt x="2901" y="13082"/>
                </a:lnTo>
                <a:lnTo>
                  <a:pt x="2944" y="13006"/>
                </a:lnTo>
                <a:lnTo>
                  <a:pt x="2979" y="12929"/>
                </a:lnTo>
                <a:lnTo>
                  <a:pt x="3006" y="12846"/>
                </a:lnTo>
                <a:lnTo>
                  <a:pt x="3026" y="12760"/>
                </a:lnTo>
                <a:lnTo>
                  <a:pt x="3036" y="12672"/>
                </a:lnTo>
                <a:lnTo>
                  <a:pt x="3037" y="12627"/>
                </a:lnTo>
                <a:lnTo>
                  <a:pt x="3039" y="12581"/>
                </a:lnTo>
                <a:lnTo>
                  <a:pt x="3031" y="12492"/>
                </a:lnTo>
                <a:lnTo>
                  <a:pt x="3015" y="12405"/>
                </a:lnTo>
                <a:lnTo>
                  <a:pt x="2991" y="12321"/>
                </a:lnTo>
                <a:lnTo>
                  <a:pt x="2958" y="12239"/>
                </a:lnTo>
                <a:lnTo>
                  <a:pt x="2917" y="12161"/>
                </a:lnTo>
                <a:lnTo>
                  <a:pt x="2869" y="12087"/>
                </a:lnTo>
                <a:lnTo>
                  <a:pt x="2813" y="12017"/>
                </a:lnTo>
                <a:lnTo>
                  <a:pt x="2782" y="11985"/>
                </a:lnTo>
                <a:lnTo>
                  <a:pt x="2750" y="11954"/>
                </a:lnTo>
                <a:lnTo>
                  <a:pt x="2681" y="11897"/>
                </a:lnTo>
                <a:lnTo>
                  <a:pt x="2608" y="11846"/>
                </a:lnTo>
                <a:lnTo>
                  <a:pt x="2530" y="11805"/>
                </a:lnTo>
                <a:lnTo>
                  <a:pt x="2450" y="11771"/>
                </a:lnTo>
                <a:lnTo>
                  <a:pt x="2366" y="11745"/>
                </a:lnTo>
                <a:lnTo>
                  <a:pt x="2279" y="11728"/>
                </a:lnTo>
                <a:lnTo>
                  <a:pt x="2191" y="11719"/>
                </a:lnTo>
                <a:lnTo>
                  <a:pt x="2146" y="11718"/>
                </a:lnTo>
                <a:lnTo>
                  <a:pt x="1299" y="11718"/>
                </a:lnTo>
                <a:lnTo>
                  <a:pt x="1233" y="11717"/>
                </a:lnTo>
                <a:lnTo>
                  <a:pt x="1105" y="11704"/>
                </a:lnTo>
                <a:lnTo>
                  <a:pt x="979" y="11679"/>
                </a:lnTo>
                <a:lnTo>
                  <a:pt x="858" y="11643"/>
                </a:lnTo>
                <a:lnTo>
                  <a:pt x="743" y="11595"/>
                </a:lnTo>
                <a:lnTo>
                  <a:pt x="634" y="11537"/>
                </a:lnTo>
                <a:lnTo>
                  <a:pt x="531" y="11468"/>
                </a:lnTo>
                <a:lnTo>
                  <a:pt x="435" y="11391"/>
                </a:lnTo>
                <a:lnTo>
                  <a:pt x="347" y="11306"/>
                </a:lnTo>
                <a:lnTo>
                  <a:pt x="266" y="11212"/>
                </a:lnTo>
                <a:lnTo>
                  <a:pt x="196" y="11111"/>
                </a:lnTo>
                <a:lnTo>
                  <a:pt x="135" y="11005"/>
                </a:lnTo>
                <a:lnTo>
                  <a:pt x="85" y="10891"/>
                </a:lnTo>
                <a:lnTo>
                  <a:pt x="46" y="10773"/>
                </a:lnTo>
                <a:lnTo>
                  <a:pt x="17" y="10650"/>
                </a:lnTo>
                <a:lnTo>
                  <a:pt x="2" y="10523"/>
                </a:lnTo>
                <a:lnTo>
                  <a:pt x="0" y="10458"/>
                </a:lnTo>
                <a:lnTo>
                  <a:pt x="0" y="10393"/>
                </a:lnTo>
                <a:lnTo>
                  <a:pt x="11" y="10266"/>
                </a:lnTo>
                <a:lnTo>
                  <a:pt x="33" y="10141"/>
                </a:lnTo>
                <a:lnTo>
                  <a:pt x="68" y="10020"/>
                </a:lnTo>
                <a:lnTo>
                  <a:pt x="115" y="9903"/>
                </a:lnTo>
                <a:lnTo>
                  <a:pt x="173" y="9791"/>
                </a:lnTo>
                <a:lnTo>
                  <a:pt x="243" y="9684"/>
                </a:lnTo>
                <a:lnTo>
                  <a:pt x="323" y="9586"/>
                </a:lnTo>
                <a:lnTo>
                  <a:pt x="367" y="9538"/>
                </a:lnTo>
                <a:lnTo>
                  <a:pt x="414" y="9493"/>
                </a:lnTo>
                <a:lnTo>
                  <a:pt x="512" y="9411"/>
                </a:lnTo>
                <a:lnTo>
                  <a:pt x="617" y="9340"/>
                </a:lnTo>
                <a:lnTo>
                  <a:pt x="728" y="9280"/>
                </a:lnTo>
                <a:lnTo>
                  <a:pt x="844" y="9231"/>
                </a:lnTo>
                <a:lnTo>
                  <a:pt x="965" y="9194"/>
                </a:lnTo>
                <a:lnTo>
                  <a:pt x="1089" y="9168"/>
                </a:lnTo>
                <a:lnTo>
                  <a:pt x="1216" y="9157"/>
                </a:lnTo>
                <a:lnTo>
                  <a:pt x="1281" y="9156"/>
                </a:lnTo>
                <a:lnTo>
                  <a:pt x="2127" y="9156"/>
                </a:lnTo>
                <a:lnTo>
                  <a:pt x="2174" y="9154"/>
                </a:lnTo>
                <a:lnTo>
                  <a:pt x="2263" y="9145"/>
                </a:lnTo>
                <a:lnTo>
                  <a:pt x="2352" y="9128"/>
                </a:lnTo>
                <a:lnTo>
                  <a:pt x="2436" y="9102"/>
                </a:lnTo>
                <a:lnTo>
                  <a:pt x="2518" y="9069"/>
                </a:lnTo>
                <a:lnTo>
                  <a:pt x="2594" y="9029"/>
                </a:lnTo>
                <a:lnTo>
                  <a:pt x="2667" y="8981"/>
                </a:lnTo>
                <a:lnTo>
                  <a:pt x="2734" y="8927"/>
                </a:lnTo>
                <a:lnTo>
                  <a:pt x="2795" y="8868"/>
                </a:lnTo>
                <a:lnTo>
                  <a:pt x="2851" y="8803"/>
                </a:lnTo>
                <a:lnTo>
                  <a:pt x="2901" y="8733"/>
                </a:lnTo>
                <a:lnTo>
                  <a:pt x="2944" y="8658"/>
                </a:lnTo>
                <a:lnTo>
                  <a:pt x="2979" y="8580"/>
                </a:lnTo>
                <a:lnTo>
                  <a:pt x="3006" y="8497"/>
                </a:lnTo>
                <a:lnTo>
                  <a:pt x="3026" y="8412"/>
                </a:lnTo>
                <a:lnTo>
                  <a:pt x="3036" y="8323"/>
                </a:lnTo>
                <a:lnTo>
                  <a:pt x="3037" y="8278"/>
                </a:lnTo>
                <a:lnTo>
                  <a:pt x="3039" y="8233"/>
                </a:lnTo>
                <a:lnTo>
                  <a:pt x="3031" y="8143"/>
                </a:lnTo>
                <a:lnTo>
                  <a:pt x="3015" y="8056"/>
                </a:lnTo>
                <a:lnTo>
                  <a:pt x="2991" y="7972"/>
                </a:lnTo>
                <a:lnTo>
                  <a:pt x="2958" y="7891"/>
                </a:lnTo>
                <a:lnTo>
                  <a:pt x="2917" y="7813"/>
                </a:lnTo>
                <a:lnTo>
                  <a:pt x="2869" y="7739"/>
                </a:lnTo>
                <a:lnTo>
                  <a:pt x="2813" y="7669"/>
                </a:lnTo>
                <a:lnTo>
                  <a:pt x="2782" y="7636"/>
                </a:lnTo>
                <a:lnTo>
                  <a:pt x="2750" y="7605"/>
                </a:lnTo>
                <a:lnTo>
                  <a:pt x="2681" y="7548"/>
                </a:lnTo>
                <a:lnTo>
                  <a:pt x="2608" y="7498"/>
                </a:lnTo>
                <a:lnTo>
                  <a:pt x="2530" y="7456"/>
                </a:lnTo>
                <a:lnTo>
                  <a:pt x="2450" y="7423"/>
                </a:lnTo>
                <a:lnTo>
                  <a:pt x="2366" y="7397"/>
                </a:lnTo>
                <a:lnTo>
                  <a:pt x="2279" y="7380"/>
                </a:lnTo>
                <a:lnTo>
                  <a:pt x="2191" y="7371"/>
                </a:lnTo>
                <a:lnTo>
                  <a:pt x="2146" y="7369"/>
                </a:lnTo>
                <a:lnTo>
                  <a:pt x="1299" y="7369"/>
                </a:lnTo>
                <a:lnTo>
                  <a:pt x="1233" y="7368"/>
                </a:lnTo>
                <a:lnTo>
                  <a:pt x="1105" y="7355"/>
                </a:lnTo>
                <a:lnTo>
                  <a:pt x="979" y="7331"/>
                </a:lnTo>
                <a:lnTo>
                  <a:pt x="858" y="7294"/>
                </a:lnTo>
                <a:lnTo>
                  <a:pt x="743" y="7246"/>
                </a:lnTo>
                <a:lnTo>
                  <a:pt x="634" y="7188"/>
                </a:lnTo>
                <a:lnTo>
                  <a:pt x="531" y="7119"/>
                </a:lnTo>
                <a:lnTo>
                  <a:pt x="435" y="7043"/>
                </a:lnTo>
                <a:lnTo>
                  <a:pt x="347" y="6957"/>
                </a:lnTo>
                <a:lnTo>
                  <a:pt x="266" y="6864"/>
                </a:lnTo>
                <a:lnTo>
                  <a:pt x="196" y="6763"/>
                </a:lnTo>
                <a:lnTo>
                  <a:pt x="135" y="6657"/>
                </a:lnTo>
                <a:lnTo>
                  <a:pt x="85" y="6543"/>
                </a:lnTo>
                <a:lnTo>
                  <a:pt x="46" y="6425"/>
                </a:lnTo>
                <a:lnTo>
                  <a:pt x="17" y="6301"/>
                </a:lnTo>
                <a:lnTo>
                  <a:pt x="2" y="6174"/>
                </a:lnTo>
                <a:lnTo>
                  <a:pt x="0" y="6110"/>
                </a:lnTo>
                <a:lnTo>
                  <a:pt x="0" y="6045"/>
                </a:lnTo>
                <a:lnTo>
                  <a:pt x="11" y="5918"/>
                </a:lnTo>
                <a:lnTo>
                  <a:pt x="33" y="5792"/>
                </a:lnTo>
                <a:lnTo>
                  <a:pt x="68" y="5672"/>
                </a:lnTo>
                <a:lnTo>
                  <a:pt x="115" y="5555"/>
                </a:lnTo>
                <a:lnTo>
                  <a:pt x="173" y="5442"/>
                </a:lnTo>
                <a:lnTo>
                  <a:pt x="243" y="5336"/>
                </a:lnTo>
                <a:lnTo>
                  <a:pt x="323" y="5236"/>
                </a:lnTo>
                <a:lnTo>
                  <a:pt x="367" y="5189"/>
                </a:lnTo>
                <a:lnTo>
                  <a:pt x="414" y="5144"/>
                </a:lnTo>
                <a:lnTo>
                  <a:pt x="512" y="5062"/>
                </a:lnTo>
                <a:lnTo>
                  <a:pt x="617" y="4991"/>
                </a:lnTo>
                <a:lnTo>
                  <a:pt x="728" y="4931"/>
                </a:lnTo>
                <a:lnTo>
                  <a:pt x="844" y="4882"/>
                </a:lnTo>
                <a:lnTo>
                  <a:pt x="965" y="4846"/>
                </a:lnTo>
                <a:lnTo>
                  <a:pt x="1089" y="4820"/>
                </a:lnTo>
                <a:lnTo>
                  <a:pt x="1216" y="4808"/>
                </a:lnTo>
                <a:lnTo>
                  <a:pt x="1281" y="4807"/>
                </a:lnTo>
                <a:lnTo>
                  <a:pt x="2127" y="4807"/>
                </a:lnTo>
                <a:lnTo>
                  <a:pt x="2174" y="4806"/>
                </a:lnTo>
                <a:lnTo>
                  <a:pt x="2263" y="4797"/>
                </a:lnTo>
                <a:lnTo>
                  <a:pt x="2352" y="4780"/>
                </a:lnTo>
                <a:lnTo>
                  <a:pt x="2436" y="4754"/>
                </a:lnTo>
                <a:lnTo>
                  <a:pt x="2518" y="4720"/>
                </a:lnTo>
                <a:lnTo>
                  <a:pt x="2594" y="4680"/>
                </a:lnTo>
                <a:lnTo>
                  <a:pt x="2667" y="4632"/>
                </a:lnTo>
                <a:lnTo>
                  <a:pt x="2734" y="4579"/>
                </a:lnTo>
                <a:lnTo>
                  <a:pt x="2795" y="4519"/>
                </a:lnTo>
                <a:lnTo>
                  <a:pt x="2851" y="4454"/>
                </a:lnTo>
                <a:lnTo>
                  <a:pt x="2901" y="4384"/>
                </a:lnTo>
                <a:lnTo>
                  <a:pt x="2944" y="4309"/>
                </a:lnTo>
                <a:lnTo>
                  <a:pt x="2979" y="4230"/>
                </a:lnTo>
                <a:lnTo>
                  <a:pt x="3006" y="4149"/>
                </a:lnTo>
                <a:lnTo>
                  <a:pt x="3026" y="4063"/>
                </a:lnTo>
                <a:lnTo>
                  <a:pt x="3036" y="3975"/>
                </a:lnTo>
                <a:lnTo>
                  <a:pt x="3037" y="3930"/>
                </a:lnTo>
                <a:lnTo>
                  <a:pt x="3039" y="3884"/>
                </a:lnTo>
                <a:lnTo>
                  <a:pt x="3031" y="3795"/>
                </a:lnTo>
                <a:lnTo>
                  <a:pt x="3015" y="3708"/>
                </a:lnTo>
                <a:lnTo>
                  <a:pt x="2991" y="3624"/>
                </a:lnTo>
                <a:lnTo>
                  <a:pt x="2958" y="3542"/>
                </a:lnTo>
                <a:lnTo>
                  <a:pt x="2917" y="3464"/>
                </a:lnTo>
                <a:lnTo>
                  <a:pt x="2869" y="3390"/>
                </a:lnTo>
                <a:lnTo>
                  <a:pt x="2813" y="3320"/>
                </a:lnTo>
                <a:lnTo>
                  <a:pt x="2782" y="3288"/>
                </a:lnTo>
                <a:lnTo>
                  <a:pt x="2750" y="3257"/>
                </a:lnTo>
                <a:lnTo>
                  <a:pt x="2681" y="3200"/>
                </a:lnTo>
                <a:lnTo>
                  <a:pt x="2608" y="3149"/>
                </a:lnTo>
                <a:lnTo>
                  <a:pt x="2530" y="3108"/>
                </a:lnTo>
                <a:lnTo>
                  <a:pt x="2450" y="3074"/>
                </a:lnTo>
                <a:lnTo>
                  <a:pt x="2366" y="3048"/>
                </a:lnTo>
                <a:lnTo>
                  <a:pt x="2279" y="3031"/>
                </a:lnTo>
                <a:lnTo>
                  <a:pt x="2191" y="3022"/>
                </a:lnTo>
                <a:lnTo>
                  <a:pt x="2146" y="3021"/>
                </a:lnTo>
                <a:lnTo>
                  <a:pt x="1299" y="3021"/>
                </a:lnTo>
                <a:lnTo>
                  <a:pt x="1233" y="3020"/>
                </a:lnTo>
                <a:lnTo>
                  <a:pt x="1105" y="3007"/>
                </a:lnTo>
                <a:lnTo>
                  <a:pt x="979" y="2982"/>
                </a:lnTo>
                <a:lnTo>
                  <a:pt x="858" y="2946"/>
                </a:lnTo>
                <a:lnTo>
                  <a:pt x="743" y="2898"/>
                </a:lnTo>
                <a:lnTo>
                  <a:pt x="634" y="2839"/>
                </a:lnTo>
                <a:lnTo>
                  <a:pt x="531" y="2771"/>
                </a:lnTo>
                <a:lnTo>
                  <a:pt x="435" y="2694"/>
                </a:lnTo>
                <a:lnTo>
                  <a:pt x="347" y="2609"/>
                </a:lnTo>
                <a:lnTo>
                  <a:pt x="266" y="2515"/>
                </a:lnTo>
                <a:lnTo>
                  <a:pt x="196" y="2414"/>
                </a:lnTo>
                <a:lnTo>
                  <a:pt x="135" y="2308"/>
                </a:lnTo>
                <a:lnTo>
                  <a:pt x="85" y="2194"/>
                </a:lnTo>
                <a:lnTo>
                  <a:pt x="46" y="2076"/>
                </a:lnTo>
                <a:lnTo>
                  <a:pt x="17" y="1953"/>
                </a:lnTo>
                <a:lnTo>
                  <a:pt x="2" y="1826"/>
                </a:lnTo>
                <a:lnTo>
                  <a:pt x="0" y="1761"/>
                </a:lnTo>
                <a:lnTo>
                  <a:pt x="0" y="1696"/>
                </a:lnTo>
                <a:lnTo>
                  <a:pt x="11" y="1569"/>
                </a:lnTo>
                <a:lnTo>
                  <a:pt x="33" y="1444"/>
                </a:lnTo>
                <a:lnTo>
                  <a:pt x="68" y="1323"/>
                </a:lnTo>
                <a:lnTo>
                  <a:pt x="115" y="1206"/>
                </a:lnTo>
                <a:lnTo>
                  <a:pt x="173" y="1094"/>
                </a:lnTo>
                <a:lnTo>
                  <a:pt x="243" y="987"/>
                </a:lnTo>
                <a:lnTo>
                  <a:pt x="323" y="888"/>
                </a:lnTo>
                <a:lnTo>
                  <a:pt x="367" y="841"/>
                </a:lnTo>
                <a:lnTo>
                  <a:pt x="414" y="795"/>
                </a:lnTo>
                <a:lnTo>
                  <a:pt x="512" y="714"/>
                </a:lnTo>
                <a:lnTo>
                  <a:pt x="617" y="643"/>
                </a:lnTo>
                <a:lnTo>
                  <a:pt x="728" y="583"/>
                </a:lnTo>
                <a:lnTo>
                  <a:pt x="844" y="534"/>
                </a:lnTo>
                <a:lnTo>
                  <a:pt x="965" y="497"/>
                </a:lnTo>
                <a:lnTo>
                  <a:pt x="1089" y="471"/>
                </a:lnTo>
                <a:lnTo>
                  <a:pt x="1216" y="460"/>
                </a:lnTo>
                <a:lnTo>
                  <a:pt x="1281" y="458"/>
                </a:lnTo>
                <a:lnTo>
                  <a:pt x="1714" y="458"/>
                </a:lnTo>
                <a:lnTo>
                  <a:pt x="1737" y="457"/>
                </a:lnTo>
                <a:lnTo>
                  <a:pt x="1784" y="448"/>
                </a:lnTo>
                <a:lnTo>
                  <a:pt x="1827" y="430"/>
                </a:lnTo>
                <a:lnTo>
                  <a:pt x="1864" y="404"/>
                </a:lnTo>
                <a:lnTo>
                  <a:pt x="1897" y="372"/>
                </a:lnTo>
                <a:lnTo>
                  <a:pt x="1923" y="334"/>
                </a:lnTo>
                <a:lnTo>
                  <a:pt x="1941" y="291"/>
                </a:lnTo>
                <a:lnTo>
                  <a:pt x="1950" y="245"/>
                </a:lnTo>
                <a:lnTo>
                  <a:pt x="1951" y="220"/>
                </a:lnTo>
                <a:lnTo>
                  <a:pt x="1951" y="0"/>
                </a:lnTo>
                <a:lnTo>
                  <a:pt x="2340" y="0"/>
                </a:lnTo>
                <a:lnTo>
                  <a:pt x="2340" y="220"/>
                </a:lnTo>
                <a:lnTo>
                  <a:pt x="2339" y="252"/>
                </a:lnTo>
                <a:lnTo>
                  <a:pt x="2332" y="316"/>
                </a:lnTo>
                <a:lnTo>
                  <a:pt x="2321" y="377"/>
                </a:lnTo>
                <a:lnTo>
                  <a:pt x="2302" y="436"/>
                </a:lnTo>
                <a:lnTo>
                  <a:pt x="2265" y="519"/>
                </a:lnTo>
                <a:lnTo>
                  <a:pt x="2197" y="619"/>
                </a:lnTo>
                <a:lnTo>
                  <a:pt x="2112" y="705"/>
                </a:lnTo>
                <a:lnTo>
                  <a:pt x="2012" y="772"/>
                </a:lnTo>
                <a:lnTo>
                  <a:pt x="1929" y="810"/>
                </a:lnTo>
                <a:lnTo>
                  <a:pt x="1869" y="828"/>
                </a:lnTo>
                <a:lnTo>
                  <a:pt x="1809" y="840"/>
                </a:lnTo>
                <a:lnTo>
                  <a:pt x="1745" y="846"/>
                </a:lnTo>
                <a:lnTo>
                  <a:pt x="1714" y="847"/>
                </a:lnTo>
                <a:lnTo>
                  <a:pt x="1281" y="847"/>
                </a:lnTo>
                <a:lnTo>
                  <a:pt x="1237" y="847"/>
                </a:lnTo>
                <a:lnTo>
                  <a:pt x="1148" y="856"/>
                </a:lnTo>
                <a:lnTo>
                  <a:pt x="1061" y="873"/>
                </a:lnTo>
                <a:lnTo>
                  <a:pt x="976" y="899"/>
                </a:lnTo>
                <a:lnTo>
                  <a:pt x="896" y="933"/>
                </a:lnTo>
                <a:lnTo>
                  <a:pt x="818" y="976"/>
                </a:lnTo>
                <a:lnTo>
                  <a:pt x="746" y="1025"/>
                </a:lnTo>
                <a:lnTo>
                  <a:pt x="677" y="1082"/>
                </a:lnTo>
                <a:lnTo>
                  <a:pt x="645" y="1114"/>
                </a:lnTo>
                <a:lnTo>
                  <a:pt x="614" y="1147"/>
                </a:lnTo>
                <a:lnTo>
                  <a:pt x="558" y="1215"/>
                </a:lnTo>
                <a:lnTo>
                  <a:pt x="510" y="1289"/>
                </a:lnTo>
                <a:lnTo>
                  <a:pt x="468" y="1368"/>
                </a:lnTo>
                <a:lnTo>
                  <a:pt x="436" y="1449"/>
                </a:lnTo>
                <a:lnTo>
                  <a:pt x="413" y="1534"/>
                </a:lnTo>
                <a:lnTo>
                  <a:pt x="396" y="1621"/>
                </a:lnTo>
                <a:lnTo>
                  <a:pt x="389" y="1709"/>
                </a:lnTo>
                <a:lnTo>
                  <a:pt x="389" y="1755"/>
                </a:lnTo>
                <a:lnTo>
                  <a:pt x="391" y="1800"/>
                </a:lnTo>
                <a:lnTo>
                  <a:pt x="401" y="1888"/>
                </a:lnTo>
                <a:lnTo>
                  <a:pt x="420" y="1974"/>
                </a:lnTo>
                <a:lnTo>
                  <a:pt x="448" y="2057"/>
                </a:lnTo>
                <a:lnTo>
                  <a:pt x="484" y="2136"/>
                </a:lnTo>
                <a:lnTo>
                  <a:pt x="527" y="2210"/>
                </a:lnTo>
                <a:lnTo>
                  <a:pt x="576" y="2280"/>
                </a:lnTo>
                <a:lnTo>
                  <a:pt x="632" y="2344"/>
                </a:lnTo>
                <a:lnTo>
                  <a:pt x="694" y="2404"/>
                </a:lnTo>
                <a:lnTo>
                  <a:pt x="760" y="2458"/>
                </a:lnTo>
                <a:lnTo>
                  <a:pt x="833" y="2505"/>
                </a:lnTo>
                <a:lnTo>
                  <a:pt x="910" y="2547"/>
                </a:lnTo>
                <a:lnTo>
                  <a:pt x="991" y="2579"/>
                </a:lnTo>
                <a:lnTo>
                  <a:pt x="1075" y="2605"/>
                </a:lnTo>
                <a:lnTo>
                  <a:pt x="1163" y="2623"/>
                </a:lnTo>
                <a:lnTo>
                  <a:pt x="1254" y="2632"/>
                </a:lnTo>
                <a:lnTo>
                  <a:pt x="1299" y="2632"/>
                </a:lnTo>
                <a:lnTo>
                  <a:pt x="2146" y="2632"/>
                </a:lnTo>
                <a:lnTo>
                  <a:pt x="2210" y="2633"/>
                </a:lnTo>
                <a:lnTo>
                  <a:pt x="2337" y="2646"/>
                </a:lnTo>
                <a:lnTo>
                  <a:pt x="2462" y="2671"/>
                </a:lnTo>
                <a:lnTo>
                  <a:pt x="2582" y="2709"/>
                </a:lnTo>
                <a:lnTo>
                  <a:pt x="2699" y="2757"/>
                </a:lnTo>
                <a:lnTo>
                  <a:pt x="2809" y="2816"/>
                </a:lnTo>
                <a:lnTo>
                  <a:pt x="2914" y="2887"/>
                </a:lnTo>
                <a:lnTo>
                  <a:pt x="3013" y="2970"/>
                </a:lnTo>
                <a:lnTo>
                  <a:pt x="3059" y="3016"/>
                </a:lnTo>
                <a:lnTo>
                  <a:pt x="3103" y="3062"/>
                </a:lnTo>
                <a:lnTo>
                  <a:pt x="3184" y="3162"/>
                </a:lnTo>
                <a:lnTo>
                  <a:pt x="3254" y="3269"/>
                </a:lnTo>
                <a:lnTo>
                  <a:pt x="3312" y="3380"/>
                </a:lnTo>
                <a:lnTo>
                  <a:pt x="3359" y="3497"/>
                </a:lnTo>
                <a:lnTo>
                  <a:pt x="3394" y="3618"/>
                </a:lnTo>
                <a:lnTo>
                  <a:pt x="3416" y="3743"/>
                </a:lnTo>
                <a:lnTo>
                  <a:pt x="3426" y="3871"/>
                </a:lnTo>
                <a:lnTo>
                  <a:pt x="3426" y="3936"/>
                </a:lnTo>
                <a:lnTo>
                  <a:pt x="3425" y="4001"/>
                </a:lnTo>
                <a:lnTo>
                  <a:pt x="3409" y="4128"/>
                </a:lnTo>
                <a:lnTo>
                  <a:pt x="3382" y="4251"/>
                </a:lnTo>
                <a:lnTo>
                  <a:pt x="3342" y="4369"/>
                </a:lnTo>
                <a:lnTo>
                  <a:pt x="3291" y="4482"/>
                </a:lnTo>
                <a:lnTo>
                  <a:pt x="3230" y="4589"/>
                </a:lnTo>
                <a:lnTo>
                  <a:pt x="3160" y="4689"/>
                </a:lnTo>
                <a:lnTo>
                  <a:pt x="3080" y="4782"/>
                </a:lnTo>
                <a:lnTo>
                  <a:pt x="2992" y="4868"/>
                </a:lnTo>
                <a:lnTo>
                  <a:pt x="2896" y="4946"/>
                </a:lnTo>
                <a:lnTo>
                  <a:pt x="2794" y="5013"/>
                </a:lnTo>
                <a:lnTo>
                  <a:pt x="2683" y="5071"/>
                </a:lnTo>
                <a:lnTo>
                  <a:pt x="2568" y="5119"/>
                </a:lnTo>
                <a:lnTo>
                  <a:pt x="2448" y="5156"/>
                </a:lnTo>
                <a:lnTo>
                  <a:pt x="2322" y="5182"/>
                </a:lnTo>
                <a:lnTo>
                  <a:pt x="2193" y="5195"/>
                </a:lnTo>
                <a:lnTo>
                  <a:pt x="2127" y="5196"/>
                </a:lnTo>
                <a:lnTo>
                  <a:pt x="1281" y="5196"/>
                </a:lnTo>
                <a:lnTo>
                  <a:pt x="1237" y="5196"/>
                </a:lnTo>
                <a:lnTo>
                  <a:pt x="1148" y="5205"/>
                </a:lnTo>
                <a:lnTo>
                  <a:pt x="1061" y="5223"/>
                </a:lnTo>
                <a:lnTo>
                  <a:pt x="976" y="5248"/>
                </a:lnTo>
                <a:lnTo>
                  <a:pt x="896" y="5283"/>
                </a:lnTo>
                <a:lnTo>
                  <a:pt x="818" y="5324"/>
                </a:lnTo>
                <a:lnTo>
                  <a:pt x="746" y="5373"/>
                </a:lnTo>
                <a:lnTo>
                  <a:pt x="677" y="5430"/>
                </a:lnTo>
                <a:lnTo>
                  <a:pt x="645" y="5463"/>
                </a:lnTo>
                <a:lnTo>
                  <a:pt x="614" y="5495"/>
                </a:lnTo>
                <a:lnTo>
                  <a:pt x="558" y="5564"/>
                </a:lnTo>
                <a:lnTo>
                  <a:pt x="510" y="5639"/>
                </a:lnTo>
                <a:lnTo>
                  <a:pt x="468" y="5717"/>
                </a:lnTo>
                <a:lnTo>
                  <a:pt x="436" y="5799"/>
                </a:lnTo>
                <a:lnTo>
                  <a:pt x="413" y="5883"/>
                </a:lnTo>
                <a:lnTo>
                  <a:pt x="396" y="5970"/>
                </a:lnTo>
                <a:lnTo>
                  <a:pt x="389" y="6059"/>
                </a:lnTo>
                <a:lnTo>
                  <a:pt x="389" y="6103"/>
                </a:lnTo>
                <a:lnTo>
                  <a:pt x="391" y="6149"/>
                </a:lnTo>
                <a:lnTo>
                  <a:pt x="401" y="6237"/>
                </a:lnTo>
                <a:lnTo>
                  <a:pt x="420" y="6322"/>
                </a:lnTo>
                <a:lnTo>
                  <a:pt x="448" y="6405"/>
                </a:lnTo>
                <a:lnTo>
                  <a:pt x="484" y="6484"/>
                </a:lnTo>
                <a:lnTo>
                  <a:pt x="527" y="6558"/>
                </a:lnTo>
                <a:lnTo>
                  <a:pt x="576" y="6628"/>
                </a:lnTo>
                <a:lnTo>
                  <a:pt x="632" y="6693"/>
                </a:lnTo>
                <a:lnTo>
                  <a:pt x="694" y="6753"/>
                </a:lnTo>
                <a:lnTo>
                  <a:pt x="760" y="6807"/>
                </a:lnTo>
                <a:lnTo>
                  <a:pt x="833" y="6854"/>
                </a:lnTo>
                <a:lnTo>
                  <a:pt x="910" y="6895"/>
                </a:lnTo>
                <a:lnTo>
                  <a:pt x="991" y="6927"/>
                </a:lnTo>
                <a:lnTo>
                  <a:pt x="1075" y="6953"/>
                </a:lnTo>
                <a:lnTo>
                  <a:pt x="1163" y="6972"/>
                </a:lnTo>
                <a:lnTo>
                  <a:pt x="1254" y="6981"/>
                </a:lnTo>
                <a:lnTo>
                  <a:pt x="1299" y="6981"/>
                </a:lnTo>
                <a:lnTo>
                  <a:pt x="2146" y="6981"/>
                </a:lnTo>
                <a:lnTo>
                  <a:pt x="2210" y="6982"/>
                </a:lnTo>
                <a:lnTo>
                  <a:pt x="2337" y="6995"/>
                </a:lnTo>
                <a:lnTo>
                  <a:pt x="2462" y="7020"/>
                </a:lnTo>
                <a:lnTo>
                  <a:pt x="2582" y="7057"/>
                </a:lnTo>
                <a:lnTo>
                  <a:pt x="2699" y="7105"/>
                </a:lnTo>
                <a:lnTo>
                  <a:pt x="2809" y="7165"/>
                </a:lnTo>
                <a:lnTo>
                  <a:pt x="2914" y="7236"/>
                </a:lnTo>
                <a:lnTo>
                  <a:pt x="3013" y="7319"/>
                </a:lnTo>
                <a:lnTo>
                  <a:pt x="3059" y="7364"/>
                </a:lnTo>
                <a:lnTo>
                  <a:pt x="3103" y="7411"/>
                </a:lnTo>
                <a:lnTo>
                  <a:pt x="3184" y="7511"/>
                </a:lnTo>
                <a:lnTo>
                  <a:pt x="3254" y="7617"/>
                </a:lnTo>
                <a:lnTo>
                  <a:pt x="3312" y="7728"/>
                </a:lnTo>
                <a:lnTo>
                  <a:pt x="3359" y="7845"/>
                </a:lnTo>
                <a:lnTo>
                  <a:pt x="3394" y="7967"/>
                </a:lnTo>
                <a:lnTo>
                  <a:pt x="3416" y="8091"/>
                </a:lnTo>
                <a:lnTo>
                  <a:pt x="3426" y="8220"/>
                </a:lnTo>
                <a:lnTo>
                  <a:pt x="3426" y="8285"/>
                </a:lnTo>
                <a:lnTo>
                  <a:pt x="3425" y="8349"/>
                </a:lnTo>
                <a:lnTo>
                  <a:pt x="3409" y="8476"/>
                </a:lnTo>
                <a:lnTo>
                  <a:pt x="3382" y="8599"/>
                </a:lnTo>
                <a:lnTo>
                  <a:pt x="3342" y="8717"/>
                </a:lnTo>
                <a:lnTo>
                  <a:pt x="3291" y="8830"/>
                </a:lnTo>
                <a:lnTo>
                  <a:pt x="3230" y="8938"/>
                </a:lnTo>
                <a:lnTo>
                  <a:pt x="3160" y="9038"/>
                </a:lnTo>
                <a:lnTo>
                  <a:pt x="3080" y="9131"/>
                </a:lnTo>
                <a:lnTo>
                  <a:pt x="2992" y="9216"/>
                </a:lnTo>
                <a:lnTo>
                  <a:pt x="2896" y="9294"/>
                </a:lnTo>
                <a:lnTo>
                  <a:pt x="2794" y="9362"/>
                </a:lnTo>
                <a:lnTo>
                  <a:pt x="2683" y="9420"/>
                </a:lnTo>
                <a:lnTo>
                  <a:pt x="2568" y="9468"/>
                </a:lnTo>
                <a:lnTo>
                  <a:pt x="2448" y="9505"/>
                </a:lnTo>
                <a:lnTo>
                  <a:pt x="2322" y="9530"/>
                </a:lnTo>
                <a:lnTo>
                  <a:pt x="2193" y="9543"/>
                </a:lnTo>
                <a:lnTo>
                  <a:pt x="2127" y="9544"/>
                </a:lnTo>
                <a:lnTo>
                  <a:pt x="1281" y="9544"/>
                </a:lnTo>
                <a:lnTo>
                  <a:pt x="1237" y="9544"/>
                </a:lnTo>
                <a:lnTo>
                  <a:pt x="1148" y="9553"/>
                </a:lnTo>
                <a:lnTo>
                  <a:pt x="1061" y="9572"/>
                </a:lnTo>
                <a:lnTo>
                  <a:pt x="976" y="9596"/>
                </a:lnTo>
                <a:lnTo>
                  <a:pt x="896" y="9631"/>
                </a:lnTo>
                <a:lnTo>
                  <a:pt x="818" y="9673"/>
                </a:lnTo>
                <a:lnTo>
                  <a:pt x="746" y="9722"/>
                </a:lnTo>
                <a:lnTo>
                  <a:pt x="677" y="9779"/>
                </a:lnTo>
                <a:lnTo>
                  <a:pt x="645" y="9811"/>
                </a:lnTo>
                <a:lnTo>
                  <a:pt x="614" y="9844"/>
                </a:lnTo>
                <a:lnTo>
                  <a:pt x="558" y="9912"/>
                </a:lnTo>
                <a:lnTo>
                  <a:pt x="510" y="9988"/>
                </a:lnTo>
                <a:lnTo>
                  <a:pt x="468" y="10065"/>
                </a:lnTo>
                <a:lnTo>
                  <a:pt x="436" y="10147"/>
                </a:lnTo>
                <a:lnTo>
                  <a:pt x="413" y="10231"/>
                </a:lnTo>
                <a:lnTo>
                  <a:pt x="396" y="10318"/>
                </a:lnTo>
                <a:lnTo>
                  <a:pt x="389" y="10408"/>
                </a:lnTo>
                <a:lnTo>
                  <a:pt x="389" y="10452"/>
                </a:lnTo>
                <a:lnTo>
                  <a:pt x="391" y="10497"/>
                </a:lnTo>
                <a:lnTo>
                  <a:pt x="401" y="10585"/>
                </a:lnTo>
                <a:lnTo>
                  <a:pt x="420" y="10671"/>
                </a:lnTo>
                <a:lnTo>
                  <a:pt x="448" y="10754"/>
                </a:lnTo>
                <a:lnTo>
                  <a:pt x="484" y="10833"/>
                </a:lnTo>
                <a:lnTo>
                  <a:pt x="527" y="10907"/>
                </a:lnTo>
                <a:lnTo>
                  <a:pt x="576" y="10977"/>
                </a:lnTo>
                <a:lnTo>
                  <a:pt x="632" y="11041"/>
                </a:lnTo>
                <a:lnTo>
                  <a:pt x="694" y="11101"/>
                </a:lnTo>
                <a:lnTo>
                  <a:pt x="760" y="11155"/>
                </a:lnTo>
                <a:lnTo>
                  <a:pt x="833" y="11202"/>
                </a:lnTo>
                <a:lnTo>
                  <a:pt x="910" y="11244"/>
                </a:lnTo>
                <a:lnTo>
                  <a:pt x="991" y="11276"/>
                </a:lnTo>
                <a:lnTo>
                  <a:pt x="1075" y="11302"/>
                </a:lnTo>
                <a:lnTo>
                  <a:pt x="1163" y="11320"/>
                </a:lnTo>
                <a:lnTo>
                  <a:pt x="1254" y="11329"/>
                </a:lnTo>
                <a:lnTo>
                  <a:pt x="1299" y="11329"/>
                </a:lnTo>
                <a:lnTo>
                  <a:pt x="2146" y="11329"/>
                </a:lnTo>
                <a:lnTo>
                  <a:pt x="2210" y="11330"/>
                </a:lnTo>
                <a:lnTo>
                  <a:pt x="2337" y="11343"/>
                </a:lnTo>
                <a:lnTo>
                  <a:pt x="2462" y="11368"/>
                </a:lnTo>
                <a:lnTo>
                  <a:pt x="2582" y="11406"/>
                </a:lnTo>
                <a:lnTo>
                  <a:pt x="2699" y="11454"/>
                </a:lnTo>
                <a:lnTo>
                  <a:pt x="2809" y="11513"/>
                </a:lnTo>
                <a:lnTo>
                  <a:pt x="2914" y="11584"/>
                </a:lnTo>
                <a:lnTo>
                  <a:pt x="3013" y="11667"/>
                </a:lnTo>
                <a:lnTo>
                  <a:pt x="3059" y="11713"/>
                </a:lnTo>
                <a:lnTo>
                  <a:pt x="3103" y="11759"/>
                </a:lnTo>
                <a:lnTo>
                  <a:pt x="3184" y="11859"/>
                </a:lnTo>
                <a:lnTo>
                  <a:pt x="3254" y="11966"/>
                </a:lnTo>
                <a:lnTo>
                  <a:pt x="3312" y="12077"/>
                </a:lnTo>
                <a:lnTo>
                  <a:pt x="3359" y="12194"/>
                </a:lnTo>
                <a:lnTo>
                  <a:pt x="3394" y="12315"/>
                </a:lnTo>
                <a:lnTo>
                  <a:pt x="3416" y="12440"/>
                </a:lnTo>
                <a:lnTo>
                  <a:pt x="3426" y="12568"/>
                </a:lnTo>
                <a:lnTo>
                  <a:pt x="3426" y="12633"/>
                </a:lnTo>
                <a:lnTo>
                  <a:pt x="3425" y="12698"/>
                </a:lnTo>
                <a:lnTo>
                  <a:pt x="3409" y="12825"/>
                </a:lnTo>
                <a:lnTo>
                  <a:pt x="3382" y="12948"/>
                </a:lnTo>
                <a:lnTo>
                  <a:pt x="3342" y="13066"/>
                </a:lnTo>
                <a:lnTo>
                  <a:pt x="3291" y="13179"/>
                </a:lnTo>
                <a:lnTo>
                  <a:pt x="3230" y="13286"/>
                </a:lnTo>
                <a:lnTo>
                  <a:pt x="3160" y="13386"/>
                </a:lnTo>
                <a:lnTo>
                  <a:pt x="3080" y="13479"/>
                </a:lnTo>
                <a:lnTo>
                  <a:pt x="2992" y="13565"/>
                </a:lnTo>
                <a:lnTo>
                  <a:pt x="2896" y="13643"/>
                </a:lnTo>
                <a:lnTo>
                  <a:pt x="2794" y="13710"/>
                </a:lnTo>
                <a:lnTo>
                  <a:pt x="2683" y="13768"/>
                </a:lnTo>
                <a:lnTo>
                  <a:pt x="2568" y="13816"/>
                </a:lnTo>
                <a:lnTo>
                  <a:pt x="2448" y="13854"/>
                </a:lnTo>
                <a:lnTo>
                  <a:pt x="2322" y="13879"/>
                </a:lnTo>
                <a:lnTo>
                  <a:pt x="2193" y="13892"/>
                </a:lnTo>
                <a:lnTo>
                  <a:pt x="2127" y="13893"/>
                </a:lnTo>
                <a:close/>
              </a:path>
            </a:pathLst>
          </a:custGeom>
          <a:solidFill>
            <a:srgbClr val="DED9D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30" name="CuadroTexto 12">
            <a:extLst>
              <a:ext uri="{FF2B5EF4-FFF2-40B4-BE49-F238E27FC236}">
                <a16:creationId xmlns:a16="http://schemas.microsoft.com/office/drawing/2014/main" id="{1AC3566D-55AC-C143-2267-893A4EA897C1}"/>
              </a:ext>
            </a:extLst>
          </p:cNvPr>
          <p:cNvSpPr txBox="1">
            <a:spLocks noChangeArrowheads="1"/>
          </p:cNvSpPr>
          <p:nvPr/>
        </p:nvSpPr>
        <p:spPr bwMode="auto">
          <a:xfrm>
            <a:off x="2586038" y="682625"/>
            <a:ext cx="5724525" cy="400050"/>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ts val="0"/>
              </a:spcBef>
              <a:spcAft>
                <a:spcPts val="0"/>
              </a:spcAft>
              <a:buClr>
                <a:srgbClr val="F6AC4B"/>
              </a:buClr>
              <a:defRPr/>
            </a:pPr>
            <a:r>
              <a:rPr lang="en-US" altLang="en-US" sz="2000" b="1" dirty="0">
                <a:solidFill>
                  <a:schemeClr val="tx1">
                    <a:lumMod val="95000"/>
                    <a:lumOff val="5000"/>
                  </a:schemeClr>
                </a:solidFill>
                <a:latin typeface="Avenir Next" panose="020B0503020202020204" pitchFamily="34" charset="0"/>
              </a:rPr>
              <a:t>Facilitator for regional development</a:t>
            </a:r>
          </a:p>
        </p:txBody>
      </p:sp>
      <p:pic>
        <p:nvPicPr>
          <p:cNvPr id="31750" name="Picture 47">
            <a:extLst>
              <a:ext uri="{FF2B5EF4-FFF2-40B4-BE49-F238E27FC236}">
                <a16:creationId xmlns:a16="http://schemas.microsoft.com/office/drawing/2014/main" id="{71887400-2A0D-97C2-ED3C-18C4607F968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785" y="677971"/>
            <a:ext cx="841553"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Oval 37" descr="Second Tier Hierarchy Color Large Circle">
            <a:extLst>
              <a:ext uri="{FF2B5EF4-FFF2-40B4-BE49-F238E27FC236}">
                <a16:creationId xmlns:a16="http://schemas.microsoft.com/office/drawing/2014/main" id="{152612F7-D436-75EC-87F2-7D21415B80CB}"/>
              </a:ext>
            </a:extLst>
          </p:cNvPr>
          <p:cNvSpPr/>
          <p:nvPr/>
        </p:nvSpPr>
        <p:spPr>
          <a:xfrm>
            <a:off x="5343525" y="4425950"/>
            <a:ext cx="1979613" cy="1979613"/>
          </a:xfrm>
          <a:prstGeom prst="ellipse">
            <a:avLst/>
          </a:prstGeom>
          <a:solidFill>
            <a:schemeClr val="accent4">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9" name="Oval 38" descr="Second Tier Hierarchy Color Large Circle">
            <a:extLst>
              <a:ext uri="{FF2B5EF4-FFF2-40B4-BE49-F238E27FC236}">
                <a16:creationId xmlns:a16="http://schemas.microsoft.com/office/drawing/2014/main" id="{E982C543-557E-703D-AE5C-D1A3A0A8DB1A}"/>
              </a:ext>
            </a:extLst>
          </p:cNvPr>
          <p:cNvSpPr/>
          <p:nvPr/>
        </p:nvSpPr>
        <p:spPr>
          <a:xfrm>
            <a:off x="5343525" y="1763713"/>
            <a:ext cx="1979613" cy="1979612"/>
          </a:xfrm>
          <a:prstGeom prst="ellipse">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0" name="Oval 39" descr="Second Tier Hierarchy Color Large Circle">
            <a:extLst>
              <a:ext uri="{FF2B5EF4-FFF2-40B4-BE49-F238E27FC236}">
                <a16:creationId xmlns:a16="http://schemas.microsoft.com/office/drawing/2014/main" id="{92B0DF33-77CB-BFE2-7EE8-FCB04FEC62C6}"/>
              </a:ext>
            </a:extLst>
          </p:cNvPr>
          <p:cNvSpPr/>
          <p:nvPr/>
        </p:nvSpPr>
        <p:spPr>
          <a:xfrm>
            <a:off x="2740025" y="4435475"/>
            <a:ext cx="1981200" cy="1979613"/>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6" name="Oval 45" descr="Second Tier Hierarchy Color Large Circle">
            <a:extLst>
              <a:ext uri="{FF2B5EF4-FFF2-40B4-BE49-F238E27FC236}">
                <a16:creationId xmlns:a16="http://schemas.microsoft.com/office/drawing/2014/main" id="{DB8E7B95-268B-03F0-FFD1-1CC96B38F749}"/>
              </a:ext>
            </a:extLst>
          </p:cNvPr>
          <p:cNvSpPr/>
          <p:nvPr/>
        </p:nvSpPr>
        <p:spPr>
          <a:xfrm>
            <a:off x="2740025" y="1820863"/>
            <a:ext cx="1981200" cy="1979612"/>
          </a:xfrm>
          <a:prstGeom prst="ellipse">
            <a:avLst/>
          </a:pr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7" name="Oval 46" descr="Mid Tier Circle">
            <a:extLst>
              <a:ext uri="{FF2B5EF4-FFF2-40B4-BE49-F238E27FC236}">
                <a16:creationId xmlns:a16="http://schemas.microsoft.com/office/drawing/2014/main" id="{9BE5F3D3-D86E-7500-CEF7-D187A0DA8168}"/>
              </a:ext>
            </a:extLst>
          </p:cNvPr>
          <p:cNvSpPr/>
          <p:nvPr/>
        </p:nvSpPr>
        <p:spPr>
          <a:xfrm>
            <a:off x="2676525" y="1744663"/>
            <a:ext cx="4638675" cy="4638675"/>
          </a:xfrm>
          <a:prstGeom prst="ellipse">
            <a:avLst/>
          </a:prstGeom>
          <a:solidFill>
            <a:schemeClr val="bg1">
              <a:lumMod val="95000"/>
              <a:alpha val="68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9" name="Oval 48" descr="High Tier Cricle">
            <a:extLst>
              <a:ext uri="{FF2B5EF4-FFF2-40B4-BE49-F238E27FC236}">
                <a16:creationId xmlns:a16="http://schemas.microsoft.com/office/drawing/2014/main" id="{878CEA4D-5626-4DB9-9488-AFD9324FD73E}"/>
              </a:ext>
            </a:extLst>
          </p:cNvPr>
          <p:cNvSpPr/>
          <p:nvPr/>
        </p:nvSpPr>
        <p:spPr>
          <a:xfrm>
            <a:off x="3535363" y="2603500"/>
            <a:ext cx="2919412" cy="291941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9" name="Rectangle 58">
            <a:extLst>
              <a:ext uri="{FF2B5EF4-FFF2-40B4-BE49-F238E27FC236}">
                <a16:creationId xmlns:a16="http://schemas.microsoft.com/office/drawing/2014/main" id="{76119737-1009-6236-8B57-9A7B43331956}"/>
              </a:ext>
            </a:extLst>
          </p:cNvPr>
          <p:cNvSpPr/>
          <p:nvPr/>
        </p:nvSpPr>
        <p:spPr>
          <a:xfrm>
            <a:off x="1558925" y="2063750"/>
            <a:ext cx="1211263" cy="539750"/>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lIns="0" tIns="0" rIns="0" bIns="0" spcCol="1270" anchor="ctr"/>
          <a:lstStyle/>
          <a:p>
            <a:pPr algn="r" defTabSz="622300">
              <a:lnSpc>
                <a:spcPct val="90000"/>
              </a:lnSpc>
              <a:spcAft>
                <a:spcPct val="35000"/>
              </a:spcAft>
              <a:defRPr/>
            </a:pPr>
            <a:r>
              <a:rPr lang="en-US" sz="1200" b="1" dirty="0">
                <a:solidFill>
                  <a:schemeClr val="tx1">
                    <a:lumMod val="75000"/>
                    <a:lumOff val="25000"/>
                  </a:schemeClr>
                </a:solidFill>
                <a:latin typeface="Montserrat" pitchFamily="2" charset="77"/>
              </a:rPr>
              <a:t>LOCAL PUBLIC AUTHORITIES</a:t>
            </a:r>
            <a:endParaRPr lang="en-US" sz="1100" dirty="0">
              <a:solidFill>
                <a:schemeClr val="tx1">
                  <a:lumMod val="75000"/>
                  <a:lumOff val="25000"/>
                </a:schemeClr>
              </a:solidFill>
              <a:latin typeface="Montserrat" pitchFamily="2" charset="77"/>
            </a:endParaRPr>
          </a:p>
        </p:txBody>
      </p:sp>
      <p:sp>
        <p:nvSpPr>
          <p:cNvPr id="60" name="Rectangle 59">
            <a:extLst>
              <a:ext uri="{FF2B5EF4-FFF2-40B4-BE49-F238E27FC236}">
                <a16:creationId xmlns:a16="http://schemas.microsoft.com/office/drawing/2014/main" id="{00E78080-A05A-F3CC-A1D4-03A8E38A8A21}"/>
              </a:ext>
            </a:extLst>
          </p:cNvPr>
          <p:cNvSpPr/>
          <p:nvPr/>
        </p:nvSpPr>
        <p:spPr>
          <a:xfrm>
            <a:off x="1708150" y="5627688"/>
            <a:ext cx="1247775" cy="830262"/>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0" tIns="0" rIns="0" bIns="0" spcCol="1270" anchor="ctr"/>
          <a:lstStyle/>
          <a:p>
            <a:pPr>
              <a:defRPr/>
            </a:pPr>
            <a:r>
              <a:rPr lang="en-GB" sz="1200" b="1" dirty="0">
                <a:solidFill>
                  <a:schemeClr val="tx1">
                    <a:lumMod val="75000"/>
                    <a:lumOff val="25000"/>
                  </a:schemeClr>
                </a:solidFill>
                <a:latin typeface="Montserrat" pitchFamily="2" charset="77"/>
              </a:rPr>
              <a:t>BUSINESS ENVIRONMENT</a:t>
            </a:r>
            <a:endParaRPr lang="en-US" sz="1200" b="1" dirty="0">
              <a:solidFill>
                <a:schemeClr val="tx1">
                  <a:lumMod val="75000"/>
                  <a:lumOff val="25000"/>
                </a:schemeClr>
              </a:solidFill>
              <a:latin typeface="Montserrat" pitchFamily="2" charset="77"/>
            </a:endParaRPr>
          </a:p>
        </p:txBody>
      </p:sp>
      <p:sp>
        <p:nvSpPr>
          <p:cNvPr id="61" name="Rectangle 60">
            <a:extLst>
              <a:ext uri="{FF2B5EF4-FFF2-40B4-BE49-F238E27FC236}">
                <a16:creationId xmlns:a16="http://schemas.microsoft.com/office/drawing/2014/main" id="{FDF689D0-BD08-19AB-807D-765BE041ACCC}"/>
              </a:ext>
            </a:extLst>
          </p:cNvPr>
          <p:cNvSpPr/>
          <p:nvPr/>
        </p:nvSpPr>
        <p:spPr>
          <a:xfrm>
            <a:off x="6621463" y="2038350"/>
            <a:ext cx="1689100" cy="539750"/>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lIns="0" tIns="0" rIns="0" bIns="0" spcCol="1270" anchor="ctr"/>
          <a:lstStyle/>
          <a:p>
            <a:pPr defTabSz="622300">
              <a:lnSpc>
                <a:spcPct val="90000"/>
              </a:lnSpc>
              <a:defRPr/>
            </a:pPr>
            <a:r>
              <a:rPr lang="en-US" sz="1200" b="1" dirty="0">
                <a:solidFill>
                  <a:schemeClr val="tx1">
                    <a:lumMod val="75000"/>
                    <a:lumOff val="25000"/>
                  </a:schemeClr>
                </a:solidFill>
                <a:latin typeface="Montserrat" pitchFamily="2" charset="77"/>
              </a:rPr>
              <a:t>UNIVERSITIES &amp; ROs</a:t>
            </a:r>
            <a:br>
              <a:rPr lang="en-US" sz="1200" b="1" dirty="0">
                <a:solidFill>
                  <a:schemeClr val="tx1">
                    <a:lumMod val="75000"/>
                    <a:lumOff val="25000"/>
                  </a:schemeClr>
                </a:solidFill>
                <a:latin typeface="Montserrat" pitchFamily="2" charset="77"/>
              </a:rPr>
            </a:br>
            <a:endParaRPr lang="en-US" sz="1200" b="1" dirty="0">
              <a:solidFill>
                <a:schemeClr val="tx1">
                  <a:lumMod val="75000"/>
                  <a:lumOff val="25000"/>
                </a:schemeClr>
              </a:solidFill>
              <a:latin typeface="Montserrat" pitchFamily="2" charset="77"/>
            </a:endParaRPr>
          </a:p>
        </p:txBody>
      </p:sp>
      <p:sp>
        <p:nvSpPr>
          <p:cNvPr id="62" name="Rectangle 61">
            <a:extLst>
              <a:ext uri="{FF2B5EF4-FFF2-40B4-BE49-F238E27FC236}">
                <a16:creationId xmlns:a16="http://schemas.microsoft.com/office/drawing/2014/main" id="{A2A44B64-9CCF-D017-77AB-4B439B3F4956}"/>
              </a:ext>
            </a:extLst>
          </p:cNvPr>
          <p:cNvSpPr/>
          <p:nvPr/>
        </p:nvSpPr>
        <p:spPr>
          <a:xfrm>
            <a:off x="6629400" y="5767388"/>
            <a:ext cx="1709738" cy="539750"/>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0" tIns="0" rIns="0" bIns="0" spcCol="1270" anchor="ctr"/>
          <a:lstStyle/>
          <a:p>
            <a:pPr>
              <a:defRPr/>
            </a:pPr>
            <a:r>
              <a:rPr lang="en-GB" sz="1200" b="1" dirty="0">
                <a:solidFill>
                  <a:schemeClr val="tx1">
                    <a:lumMod val="75000"/>
                    <a:lumOff val="25000"/>
                  </a:schemeClr>
                </a:solidFill>
                <a:latin typeface="Montserrat" pitchFamily="2" charset="77"/>
              </a:rPr>
              <a:t>PROFESSIONAL &amp; COMMUNITY SUPPORT ASSOCIATIONS</a:t>
            </a:r>
            <a:endParaRPr lang="en-US" sz="1200" b="1" dirty="0">
              <a:solidFill>
                <a:schemeClr val="tx1">
                  <a:lumMod val="75000"/>
                  <a:lumOff val="25000"/>
                </a:schemeClr>
              </a:solidFill>
              <a:latin typeface="Montserrat" pitchFamily="2" charset="77"/>
            </a:endParaRPr>
          </a:p>
        </p:txBody>
      </p:sp>
      <p:sp>
        <p:nvSpPr>
          <p:cNvPr id="68" name="Oval 67" descr="Second Tier Hierarchy Color Small Circle">
            <a:extLst>
              <a:ext uri="{FF2B5EF4-FFF2-40B4-BE49-F238E27FC236}">
                <a16:creationId xmlns:a16="http://schemas.microsoft.com/office/drawing/2014/main" id="{2952102A-86F7-5896-C937-B2447BFDADE4}"/>
              </a:ext>
            </a:extLst>
          </p:cNvPr>
          <p:cNvSpPr/>
          <p:nvPr/>
        </p:nvSpPr>
        <p:spPr>
          <a:xfrm>
            <a:off x="3851275" y="2928938"/>
            <a:ext cx="214313" cy="21431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9" name="Oval 68" descr="Second Tier Hierarchy Color Small Circle">
            <a:extLst>
              <a:ext uri="{FF2B5EF4-FFF2-40B4-BE49-F238E27FC236}">
                <a16:creationId xmlns:a16="http://schemas.microsoft.com/office/drawing/2014/main" id="{7101FA1F-A3F6-3640-319B-F89919D090B0}"/>
              </a:ext>
            </a:extLst>
          </p:cNvPr>
          <p:cNvSpPr/>
          <p:nvPr/>
        </p:nvSpPr>
        <p:spPr>
          <a:xfrm>
            <a:off x="5926138" y="2949575"/>
            <a:ext cx="214312" cy="21272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0" name="Oval 69" descr="Second Tier Hierarchy Color Small Circle">
            <a:extLst>
              <a:ext uri="{FF2B5EF4-FFF2-40B4-BE49-F238E27FC236}">
                <a16:creationId xmlns:a16="http://schemas.microsoft.com/office/drawing/2014/main" id="{E26BF1CE-CE96-2E69-75AF-E1960476B93F}"/>
              </a:ext>
            </a:extLst>
          </p:cNvPr>
          <p:cNvSpPr/>
          <p:nvPr/>
        </p:nvSpPr>
        <p:spPr>
          <a:xfrm>
            <a:off x="5919788" y="5005388"/>
            <a:ext cx="214312" cy="21272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1" name="Oval 70" descr="Second Tier Hierarchy Color Small Circle">
            <a:extLst>
              <a:ext uri="{FF2B5EF4-FFF2-40B4-BE49-F238E27FC236}">
                <a16:creationId xmlns:a16="http://schemas.microsoft.com/office/drawing/2014/main" id="{91CDAFFF-274E-AC74-8737-006F8C68EA0E}"/>
              </a:ext>
            </a:extLst>
          </p:cNvPr>
          <p:cNvSpPr/>
          <p:nvPr/>
        </p:nvSpPr>
        <p:spPr>
          <a:xfrm>
            <a:off x="3867150" y="5006975"/>
            <a:ext cx="214313" cy="21431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2" name="Oval 71" descr="Third Tier Hierarchy Color Connectors">
            <a:extLst>
              <a:ext uri="{FF2B5EF4-FFF2-40B4-BE49-F238E27FC236}">
                <a16:creationId xmlns:a16="http://schemas.microsoft.com/office/drawing/2014/main" id="{63B56646-6E3C-34FE-CA29-8529052119E1}"/>
              </a:ext>
            </a:extLst>
          </p:cNvPr>
          <p:cNvSpPr/>
          <p:nvPr/>
        </p:nvSpPr>
        <p:spPr>
          <a:xfrm>
            <a:off x="2436813" y="2644775"/>
            <a:ext cx="82550" cy="82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4" name="Oval 73" descr="Third Tier Hierarchy Color Connectors">
            <a:extLst>
              <a:ext uri="{FF2B5EF4-FFF2-40B4-BE49-F238E27FC236}">
                <a16:creationId xmlns:a16="http://schemas.microsoft.com/office/drawing/2014/main" id="{65F15587-7C68-F011-9A51-58D4EEA1C9FF}"/>
              </a:ext>
            </a:extLst>
          </p:cNvPr>
          <p:cNvSpPr/>
          <p:nvPr/>
        </p:nvSpPr>
        <p:spPr>
          <a:xfrm>
            <a:off x="1882775" y="5613400"/>
            <a:ext cx="82550" cy="825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76" name="Connector: Elbow 112" descr="Connector Lines">
            <a:extLst>
              <a:ext uri="{FF2B5EF4-FFF2-40B4-BE49-F238E27FC236}">
                <a16:creationId xmlns:a16="http://schemas.microsoft.com/office/drawing/2014/main" id="{71659D42-C7B5-789C-2171-8A1C513C9C9F}"/>
              </a:ext>
            </a:extLst>
          </p:cNvPr>
          <p:cNvCxnSpPr>
            <a:cxnSpLocks/>
          </p:cNvCxnSpPr>
          <p:nvPr/>
        </p:nvCxnSpPr>
        <p:spPr>
          <a:xfrm rot="10800000">
            <a:off x="2463800" y="2720975"/>
            <a:ext cx="1201738" cy="381000"/>
          </a:xfrm>
          <a:prstGeom prst="bentConnector3">
            <a:avLst>
              <a:gd name="adj1" fmla="val 99934"/>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78" name="Oval 77" descr="Third Tier Hierarchy Color Connectors">
            <a:extLst>
              <a:ext uri="{FF2B5EF4-FFF2-40B4-BE49-F238E27FC236}">
                <a16:creationId xmlns:a16="http://schemas.microsoft.com/office/drawing/2014/main" id="{E6D4C4A4-4FD2-F2DE-2C8B-44894D332327}"/>
              </a:ext>
            </a:extLst>
          </p:cNvPr>
          <p:cNvSpPr/>
          <p:nvPr/>
        </p:nvSpPr>
        <p:spPr>
          <a:xfrm>
            <a:off x="7712075" y="2614613"/>
            <a:ext cx="80963" cy="82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79" name="Connector: Elbow 121" descr="Connector Lines">
            <a:extLst>
              <a:ext uri="{FF2B5EF4-FFF2-40B4-BE49-F238E27FC236}">
                <a16:creationId xmlns:a16="http://schemas.microsoft.com/office/drawing/2014/main" id="{F7F32AB5-59FD-35AA-7B59-8B604C37A070}"/>
              </a:ext>
            </a:extLst>
          </p:cNvPr>
          <p:cNvCxnSpPr>
            <a:cxnSpLocks/>
            <a:endCxn id="74" idx="0"/>
          </p:cNvCxnSpPr>
          <p:nvPr/>
        </p:nvCxnSpPr>
        <p:spPr>
          <a:xfrm rot="16200000" flipH="1" flipV="1">
            <a:off x="2540000" y="4468813"/>
            <a:ext cx="528637" cy="1760538"/>
          </a:xfrm>
          <a:prstGeom prst="bentConnector3">
            <a:avLst>
              <a:gd name="adj1" fmla="val -43258"/>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1" name="Connector: Elbow 129" descr="Connector Lines">
            <a:extLst>
              <a:ext uri="{FF2B5EF4-FFF2-40B4-BE49-F238E27FC236}">
                <a16:creationId xmlns:a16="http://schemas.microsoft.com/office/drawing/2014/main" id="{615BADE2-8BA0-E666-08EC-A2990572BA01}"/>
              </a:ext>
            </a:extLst>
          </p:cNvPr>
          <p:cNvCxnSpPr>
            <a:cxnSpLocks/>
          </p:cNvCxnSpPr>
          <p:nvPr/>
        </p:nvCxnSpPr>
        <p:spPr>
          <a:xfrm flipV="1">
            <a:off x="6340475" y="2686050"/>
            <a:ext cx="1398588" cy="415925"/>
          </a:xfrm>
          <a:prstGeom prst="bentConnector3">
            <a:avLst>
              <a:gd name="adj1" fmla="val 100427"/>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83" name="Oval 82" descr="Third Tier Hierarchy Color Connectors">
            <a:extLst>
              <a:ext uri="{FF2B5EF4-FFF2-40B4-BE49-F238E27FC236}">
                <a16:creationId xmlns:a16="http://schemas.microsoft.com/office/drawing/2014/main" id="{A92BE387-5EAC-7BB2-0DE6-EAA111E1FFD3}"/>
              </a:ext>
            </a:extLst>
          </p:cNvPr>
          <p:cNvSpPr/>
          <p:nvPr/>
        </p:nvSpPr>
        <p:spPr>
          <a:xfrm>
            <a:off x="7734300" y="5535613"/>
            <a:ext cx="82550" cy="82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84" name="Connector: Elbow 134" descr="Connector Lines">
            <a:extLst>
              <a:ext uri="{FF2B5EF4-FFF2-40B4-BE49-F238E27FC236}">
                <a16:creationId xmlns:a16="http://schemas.microsoft.com/office/drawing/2014/main" id="{E5FB6B2B-75FD-A1C2-A8EA-DACC5C1E7FDE}"/>
              </a:ext>
            </a:extLst>
          </p:cNvPr>
          <p:cNvCxnSpPr>
            <a:cxnSpLocks/>
          </p:cNvCxnSpPr>
          <p:nvPr/>
        </p:nvCxnSpPr>
        <p:spPr>
          <a:xfrm>
            <a:off x="6315075" y="5121275"/>
            <a:ext cx="1438275" cy="388938"/>
          </a:xfrm>
          <a:prstGeom prst="bentConnector3">
            <a:avLst>
              <a:gd name="adj1" fmla="val 100346"/>
            </a:avLst>
          </a:prstGeom>
          <a:ln>
            <a:solidFill>
              <a:schemeClr val="accent4"/>
            </a:solidFill>
          </a:ln>
        </p:spPr>
        <p:style>
          <a:lnRef idx="1">
            <a:schemeClr val="accent1"/>
          </a:lnRef>
          <a:fillRef idx="0">
            <a:schemeClr val="accent1"/>
          </a:fillRef>
          <a:effectRef idx="0">
            <a:schemeClr val="accent1"/>
          </a:effectRef>
          <a:fontRef idx="minor">
            <a:schemeClr val="tx1"/>
          </a:fontRef>
        </p:style>
      </p:cxnSp>
      <p:pic>
        <p:nvPicPr>
          <p:cNvPr id="31773" name="Picture 85">
            <a:extLst>
              <a:ext uri="{FF2B5EF4-FFF2-40B4-BE49-F238E27FC236}">
                <a16:creationId xmlns:a16="http://schemas.microsoft.com/office/drawing/2014/main" id="{6A397C79-9CDA-7F2B-B38C-A70506FBA48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21138" y="3690938"/>
            <a:ext cx="2084387" cy="89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74" name="Picture 86">
            <a:extLst>
              <a:ext uri="{FF2B5EF4-FFF2-40B4-BE49-F238E27FC236}">
                <a16:creationId xmlns:a16="http://schemas.microsoft.com/office/drawing/2014/main" id="{C7DBFB89-D395-C335-992B-5A09391452A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63900" y="2387600"/>
            <a:ext cx="7493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75" name="Picture 88">
            <a:extLst>
              <a:ext uri="{FF2B5EF4-FFF2-40B4-BE49-F238E27FC236}">
                <a16:creationId xmlns:a16="http://schemas.microsoft.com/office/drawing/2014/main" id="{CDAB5C7F-6B30-B56F-9C55-89E67081664B}"/>
              </a:ext>
            </a:extLst>
          </p:cNvPr>
          <p:cNvPicPr>
            <a:picLocks noChangeAspect="1"/>
          </p:cNvPicPr>
          <p:nvPr/>
        </p:nvPicPr>
        <p:blipFill>
          <a:blip r:embed="rId6" cstate="print">
            <a:grayscl/>
            <a:extLst>
              <a:ext uri="{28A0092B-C50C-407E-A947-70E740481C1C}">
                <a14:useLocalDpi xmlns:a14="http://schemas.microsoft.com/office/drawing/2010/main" val="0"/>
              </a:ext>
            </a:extLst>
          </a:blip>
          <a:srcRect/>
          <a:stretch>
            <a:fillRect/>
          </a:stretch>
        </p:blipFill>
        <p:spPr bwMode="auto">
          <a:xfrm>
            <a:off x="5932488" y="2255838"/>
            <a:ext cx="735012"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76" name="Picture 89">
            <a:extLst>
              <a:ext uri="{FF2B5EF4-FFF2-40B4-BE49-F238E27FC236}">
                <a16:creationId xmlns:a16="http://schemas.microsoft.com/office/drawing/2014/main" id="{682E1D83-6000-8FC9-FCA2-2CB9F27534B3}"/>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365500" y="5130800"/>
            <a:ext cx="7493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77" name="Picture 90">
            <a:extLst>
              <a:ext uri="{FF2B5EF4-FFF2-40B4-BE49-F238E27FC236}">
                <a16:creationId xmlns:a16="http://schemas.microsoft.com/office/drawing/2014/main" id="{86718171-9A0A-A4CE-F8C4-4A5514EECB85}"/>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80100" y="5181600"/>
            <a:ext cx="7493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 name="Rectangle 91">
            <a:extLst>
              <a:ext uri="{FF2B5EF4-FFF2-40B4-BE49-F238E27FC236}">
                <a16:creationId xmlns:a16="http://schemas.microsoft.com/office/drawing/2014/main" id="{46970C88-A8DD-CDF3-A866-CDCC18DB99C6}"/>
              </a:ext>
            </a:extLst>
          </p:cNvPr>
          <p:cNvSpPr/>
          <p:nvPr/>
        </p:nvSpPr>
        <p:spPr>
          <a:xfrm>
            <a:off x="8331200" y="9525"/>
            <a:ext cx="3711575" cy="6858000"/>
          </a:xfrm>
          <a:prstGeom prst="rect">
            <a:avLst/>
          </a:prstGeom>
          <a:solidFill>
            <a:srgbClr val="DED9D7">
              <a:alpha val="7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779" name="TextBox 7">
            <a:extLst>
              <a:ext uri="{FF2B5EF4-FFF2-40B4-BE49-F238E27FC236}">
                <a16:creationId xmlns:a16="http://schemas.microsoft.com/office/drawing/2014/main" id="{411C0B16-8045-8670-8F80-502772491F8A}"/>
              </a:ext>
            </a:extLst>
          </p:cNvPr>
          <p:cNvSpPr txBox="1">
            <a:spLocks noChangeArrowheads="1"/>
          </p:cNvSpPr>
          <p:nvPr/>
        </p:nvSpPr>
        <p:spPr bwMode="auto">
          <a:xfrm>
            <a:off x="8339138" y="498475"/>
            <a:ext cx="37036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3600" b="1" dirty="0">
                <a:solidFill>
                  <a:srgbClr val="006666"/>
                </a:solidFill>
                <a:latin typeface="Avenir Next" panose="020B0503020202020204" pitchFamily="34" charset="0"/>
              </a:rPr>
              <a:t>Who we are ?</a:t>
            </a:r>
          </a:p>
        </p:txBody>
      </p:sp>
      <p:sp>
        <p:nvSpPr>
          <p:cNvPr id="31780" name="Rectangle 44">
            <a:extLst>
              <a:ext uri="{FF2B5EF4-FFF2-40B4-BE49-F238E27FC236}">
                <a16:creationId xmlns:a16="http://schemas.microsoft.com/office/drawing/2014/main" id="{65C15B61-741D-73BF-1F87-33B24EB9F055}"/>
              </a:ext>
            </a:extLst>
          </p:cNvPr>
          <p:cNvSpPr>
            <a:spLocks noChangeArrowheads="1"/>
          </p:cNvSpPr>
          <p:nvPr/>
        </p:nvSpPr>
        <p:spPr bwMode="auto">
          <a:xfrm>
            <a:off x="8440738" y="1560463"/>
            <a:ext cx="3602037"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ts val="600"/>
              </a:spcBef>
              <a:buClr>
                <a:srgbClr val="01A4AD"/>
              </a:buClr>
              <a:buFont typeface="SF Pro Display" pitchFamily="2" charset="0"/>
              <a:buChar char="▶"/>
            </a:pPr>
            <a:r>
              <a:rPr lang="en-US" altLang="en-US" sz="1300" dirty="0">
                <a:latin typeface="Montserrat" pitchFamily="2" charset="77"/>
              </a:rPr>
              <a:t>Develop communication channels and collaborate openly and equally with all Quadruple Helix representatives </a:t>
            </a:r>
          </a:p>
          <a:p>
            <a:pPr>
              <a:lnSpc>
                <a:spcPct val="100000"/>
              </a:lnSpc>
              <a:spcBef>
                <a:spcPts val="600"/>
              </a:spcBef>
              <a:buClr>
                <a:srgbClr val="01A4AD"/>
              </a:buClr>
              <a:buFont typeface="SF Pro Display" pitchFamily="2" charset="0"/>
              <a:buChar char="▶"/>
            </a:pPr>
            <a:endParaRPr lang="en-US" altLang="en-US" sz="1300" dirty="0">
              <a:latin typeface="Montserrat" pitchFamily="2" charset="77"/>
            </a:endParaRPr>
          </a:p>
          <a:p>
            <a:pPr>
              <a:lnSpc>
                <a:spcPct val="100000"/>
              </a:lnSpc>
              <a:spcBef>
                <a:spcPts val="600"/>
              </a:spcBef>
              <a:buClr>
                <a:srgbClr val="01A4AD"/>
              </a:buClr>
              <a:buFont typeface="SF Pro Display" pitchFamily="2" charset="0"/>
              <a:buChar char="▶"/>
            </a:pPr>
            <a:r>
              <a:rPr lang="en-US" altLang="en-US" sz="1300" dirty="0">
                <a:latin typeface="Montserrat" pitchFamily="2" charset="77"/>
              </a:rPr>
              <a:t>Assist the set-up of regional common development goals and initiatives</a:t>
            </a:r>
          </a:p>
          <a:p>
            <a:pPr>
              <a:lnSpc>
                <a:spcPct val="100000"/>
              </a:lnSpc>
              <a:spcBef>
                <a:spcPts val="600"/>
              </a:spcBef>
              <a:buClr>
                <a:srgbClr val="01A4AD"/>
              </a:buClr>
              <a:buFont typeface="SF Pro Display" pitchFamily="2" charset="0"/>
              <a:buChar char="▶"/>
            </a:pPr>
            <a:endParaRPr lang="en-US" altLang="en-US" sz="1300" dirty="0">
              <a:latin typeface="Montserrat" pitchFamily="2" charset="77"/>
            </a:endParaRPr>
          </a:p>
          <a:p>
            <a:pPr>
              <a:lnSpc>
                <a:spcPct val="100000"/>
              </a:lnSpc>
              <a:spcBef>
                <a:spcPts val="600"/>
              </a:spcBef>
              <a:buClr>
                <a:srgbClr val="01A4AD"/>
              </a:buClr>
              <a:buFont typeface="SF Pro Display" pitchFamily="2" charset="0"/>
              <a:buChar char="▶"/>
            </a:pPr>
            <a:r>
              <a:rPr lang="en-US" altLang="en-US" sz="1300" dirty="0">
                <a:latin typeface="Montserrat" pitchFamily="2" charset="77"/>
              </a:rPr>
              <a:t>Promote partnerships, based on reciprocity and mutual benefits</a:t>
            </a:r>
          </a:p>
          <a:p>
            <a:pPr>
              <a:lnSpc>
                <a:spcPct val="100000"/>
              </a:lnSpc>
              <a:spcBef>
                <a:spcPts val="600"/>
              </a:spcBef>
              <a:buClr>
                <a:srgbClr val="01A4AD"/>
              </a:buClr>
              <a:buFont typeface="SF Pro Display" pitchFamily="2" charset="0"/>
              <a:buChar char="▶"/>
            </a:pPr>
            <a:endParaRPr lang="en-US" altLang="en-US" sz="1300" dirty="0">
              <a:latin typeface="Montserrat" pitchFamily="2" charset="77"/>
            </a:endParaRPr>
          </a:p>
          <a:p>
            <a:pPr>
              <a:lnSpc>
                <a:spcPct val="100000"/>
              </a:lnSpc>
              <a:spcBef>
                <a:spcPts val="600"/>
              </a:spcBef>
              <a:buClr>
                <a:srgbClr val="01A4AD"/>
              </a:buClr>
              <a:buFont typeface="SF Pro Display" pitchFamily="2" charset="0"/>
              <a:buChar char="▶"/>
            </a:pPr>
            <a:r>
              <a:rPr lang="en-US" altLang="en-US" sz="1300" dirty="0">
                <a:latin typeface="Montserrat" pitchFamily="2" charset="77"/>
              </a:rPr>
              <a:t>Create cooperation bridges and facilitate international collaborations on behalf of regional stakeholders, based on our strong network of contacts</a:t>
            </a:r>
          </a:p>
          <a:p>
            <a:pPr>
              <a:lnSpc>
                <a:spcPct val="100000"/>
              </a:lnSpc>
              <a:spcBef>
                <a:spcPts val="600"/>
              </a:spcBef>
              <a:buClr>
                <a:srgbClr val="01A4AD"/>
              </a:buClr>
              <a:buFont typeface="SF Pro Display" pitchFamily="2" charset="0"/>
              <a:buChar char="▶"/>
            </a:pPr>
            <a:endParaRPr lang="en-US" altLang="en-US" sz="1300" dirty="0">
              <a:latin typeface="Montserrat" pitchFamily="2" charset="77"/>
            </a:endParaRPr>
          </a:p>
          <a:p>
            <a:pPr>
              <a:lnSpc>
                <a:spcPct val="100000"/>
              </a:lnSpc>
              <a:spcBef>
                <a:spcPts val="600"/>
              </a:spcBef>
              <a:buClr>
                <a:srgbClr val="01A4AD"/>
              </a:buClr>
              <a:buFont typeface="SF Pro Display" pitchFamily="2" charset="0"/>
              <a:buChar char="▶"/>
            </a:pPr>
            <a:r>
              <a:rPr lang="en-US" altLang="en-US" sz="1300" dirty="0">
                <a:latin typeface="Montserrat" pitchFamily="2" charset="77"/>
              </a:rPr>
              <a:t>Set-up the grounds for regional investments</a:t>
            </a:r>
          </a:p>
          <a:p>
            <a:pPr>
              <a:lnSpc>
                <a:spcPct val="100000"/>
              </a:lnSpc>
              <a:spcBef>
                <a:spcPts val="600"/>
              </a:spcBef>
              <a:buClr>
                <a:srgbClr val="01A4AD"/>
              </a:buClr>
              <a:buFont typeface="SF Pro Display" pitchFamily="2" charset="0"/>
              <a:buChar char="▶"/>
            </a:pPr>
            <a:endParaRPr lang="en-US" altLang="en-US" sz="1300" dirty="0">
              <a:latin typeface="Montserrat" pitchFamily="2" charset="77"/>
            </a:endParaRPr>
          </a:p>
          <a:p>
            <a:pPr>
              <a:lnSpc>
                <a:spcPct val="100000"/>
              </a:lnSpc>
              <a:spcBef>
                <a:spcPts val="600"/>
              </a:spcBef>
              <a:buClr>
                <a:srgbClr val="01A4AD"/>
              </a:buClr>
              <a:buFont typeface="SF Pro Display" pitchFamily="2" charset="0"/>
              <a:buChar char="▶"/>
            </a:pPr>
            <a:r>
              <a:rPr lang="en-US" altLang="en-US" sz="1300" dirty="0">
                <a:latin typeface="Montserrat" pitchFamily="2" charset="77"/>
              </a:rPr>
              <a:t>Identify and attract financing resources for regional development</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Freeform 6">
            <a:extLst>
              <a:ext uri="{FF2B5EF4-FFF2-40B4-BE49-F238E27FC236}">
                <a16:creationId xmlns:a16="http://schemas.microsoft.com/office/drawing/2014/main" id="{DDBFD3E2-F915-DFE2-227C-E29F554ED351}"/>
              </a:ext>
            </a:extLst>
          </p:cNvPr>
          <p:cNvSpPr>
            <a:spLocks/>
          </p:cNvSpPr>
          <p:nvPr/>
        </p:nvSpPr>
        <p:spPr bwMode="auto">
          <a:xfrm flipH="1">
            <a:off x="15875" y="0"/>
            <a:ext cx="1708150" cy="6858000"/>
          </a:xfrm>
          <a:custGeom>
            <a:avLst/>
            <a:gdLst>
              <a:gd name="T0" fmla="*/ 2147483646 w 3426"/>
              <a:gd name="T1" fmla="*/ 2147483646 h 13893"/>
              <a:gd name="T2" fmla="*/ 2147483646 w 3426"/>
              <a:gd name="T3" fmla="*/ 2147483646 h 13893"/>
              <a:gd name="T4" fmla="*/ 2147483646 w 3426"/>
              <a:gd name="T5" fmla="*/ 2147483646 h 13893"/>
              <a:gd name="T6" fmla="*/ 2147483646 w 3426"/>
              <a:gd name="T7" fmla="*/ 2147483646 h 13893"/>
              <a:gd name="T8" fmla="*/ 2147483646 w 3426"/>
              <a:gd name="T9" fmla="*/ 2147483646 h 13893"/>
              <a:gd name="T10" fmla="*/ 2147483646 w 3426"/>
              <a:gd name="T11" fmla="*/ 2147483646 h 13893"/>
              <a:gd name="T12" fmla="*/ 2147483646 w 3426"/>
              <a:gd name="T13" fmla="*/ 2147483646 h 13893"/>
              <a:gd name="T14" fmla="*/ 2147483646 w 3426"/>
              <a:gd name="T15" fmla="*/ 2147483646 h 13893"/>
              <a:gd name="T16" fmla="*/ 2147483646 w 3426"/>
              <a:gd name="T17" fmla="*/ 2147483646 h 13893"/>
              <a:gd name="T18" fmla="*/ 2147483646 w 3426"/>
              <a:gd name="T19" fmla="*/ 2147483646 h 13893"/>
              <a:gd name="T20" fmla="*/ 2147483646 w 3426"/>
              <a:gd name="T21" fmla="*/ 2147483646 h 13893"/>
              <a:gd name="T22" fmla="*/ 2147483646 w 3426"/>
              <a:gd name="T23" fmla="*/ 2147483646 h 13893"/>
              <a:gd name="T24" fmla="*/ 2147483646 w 3426"/>
              <a:gd name="T25" fmla="*/ 2147483646 h 13893"/>
              <a:gd name="T26" fmla="*/ 2147483646 w 3426"/>
              <a:gd name="T27" fmla="*/ 2147483646 h 13893"/>
              <a:gd name="T28" fmla="*/ 2147483646 w 3426"/>
              <a:gd name="T29" fmla="*/ 2147483646 h 13893"/>
              <a:gd name="T30" fmla="*/ 2147483646 w 3426"/>
              <a:gd name="T31" fmla="*/ 2147483646 h 13893"/>
              <a:gd name="T32" fmla="*/ 2147483646 w 3426"/>
              <a:gd name="T33" fmla="*/ 2147483646 h 13893"/>
              <a:gd name="T34" fmla="*/ 2147483646 w 3426"/>
              <a:gd name="T35" fmla="*/ 2147483646 h 13893"/>
              <a:gd name="T36" fmla="*/ 2147483646 w 3426"/>
              <a:gd name="T37" fmla="*/ 2147483646 h 13893"/>
              <a:gd name="T38" fmla="*/ 2147483646 w 3426"/>
              <a:gd name="T39" fmla="*/ 2147483646 h 13893"/>
              <a:gd name="T40" fmla="*/ 2147483646 w 3426"/>
              <a:gd name="T41" fmla="*/ 2147483646 h 13893"/>
              <a:gd name="T42" fmla="*/ 2147483646 w 3426"/>
              <a:gd name="T43" fmla="*/ 2147483646 h 13893"/>
              <a:gd name="T44" fmla="*/ 2147483646 w 3426"/>
              <a:gd name="T45" fmla="*/ 2147483646 h 13893"/>
              <a:gd name="T46" fmla="*/ 2147483646 w 3426"/>
              <a:gd name="T47" fmla="*/ 2147483646 h 13893"/>
              <a:gd name="T48" fmla="*/ 2147483646 w 3426"/>
              <a:gd name="T49" fmla="*/ 2147483646 h 13893"/>
              <a:gd name="T50" fmla="*/ 2147483646 w 3426"/>
              <a:gd name="T51" fmla="*/ 2147483646 h 13893"/>
              <a:gd name="T52" fmla="*/ 2147483646 w 3426"/>
              <a:gd name="T53" fmla="*/ 2147483646 h 13893"/>
              <a:gd name="T54" fmla="*/ 2147483646 w 3426"/>
              <a:gd name="T55" fmla="*/ 2147483646 h 13893"/>
              <a:gd name="T56" fmla="*/ 2147483646 w 3426"/>
              <a:gd name="T57" fmla="*/ 2147483646 h 13893"/>
              <a:gd name="T58" fmla="*/ 2147483646 w 3426"/>
              <a:gd name="T59" fmla="*/ 2147483646 h 13893"/>
              <a:gd name="T60" fmla="*/ 2147483646 w 3426"/>
              <a:gd name="T61" fmla="*/ 2147483646 h 13893"/>
              <a:gd name="T62" fmla="*/ 2147483646 w 3426"/>
              <a:gd name="T63" fmla="*/ 2147483646 h 13893"/>
              <a:gd name="T64" fmla="*/ 2147483646 w 3426"/>
              <a:gd name="T65" fmla="*/ 2147483646 h 13893"/>
              <a:gd name="T66" fmla="*/ 2147483646 w 3426"/>
              <a:gd name="T67" fmla="*/ 2147483646 h 13893"/>
              <a:gd name="T68" fmla="*/ 2147483646 w 3426"/>
              <a:gd name="T69" fmla="*/ 2147483646 h 13893"/>
              <a:gd name="T70" fmla="*/ 2147483646 w 3426"/>
              <a:gd name="T71" fmla="*/ 2147483646 h 13893"/>
              <a:gd name="T72" fmla="*/ 2147483646 w 3426"/>
              <a:gd name="T73" fmla="*/ 2147483646 h 13893"/>
              <a:gd name="T74" fmla="*/ 2147483646 w 3426"/>
              <a:gd name="T75" fmla="*/ 2147483646 h 13893"/>
              <a:gd name="T76" fmla="*/ 2147483646 w 3426"/>
              <a:gd name="T77" fmla="*/ 2147483646 h 13893"/>
              <a:gd name="T78" fmla="*/ 2147483646 w 3426"/>
              <a:gd name="T79" fmla="*/ 2147483646 h 13893"/>
              <a:gd name="T80" fmla="*/ 2147483646 w 3426"/>
              <a:gd name="T81" fmla="*/ 2147483646 h 13893"/>
              <a:gd name="T82" fmla="*/ 2147483646 w 3426"/>
              <a:gd name="T83" fmla="*/ 2147483646 h 13893"/>
              <a:gd name="T84" fmla="*/ 2147483646 w 3426"/>
              <a:gd name="T85" fmla="*/ 2147483646 h 13893"/>
              <a:gd name="T86" fmla="*/ 2147483646 w 3426"/>
              <a:gd name="T87" fmla="*/ 2147483646 h 13893"/>
              <a:gd name="T88" fmla="*/ 2147483646 w 3426"/>
              <a:gd name="T89" fmla="*/ 2147483646 h 13893"/>
              <a:gd name="T90" fmla="*/ 2147483646 w 3426"/>
              <a:gd name="T91" fmla="*/ 2147483646 h 13893"/>
              <a:gd name="T92" fmla="*/ 2147483646 w 3426"/>
              <a:gd name="T93" fmla="*/ 2147483646 h 13893"/>
              <a:gd name="T94" fmla="*/ 2147483646 w 3426"/>
              <a:gd name="T95" fmla="*/ 2147483646 h 13893"/>
              <a:gd name="T96" fmla="*/ 2147483646 w 3426"/>
              <a:gd name="T97" fmla="*/ 2147483646 h 13893"/>
              <a:gd name="T98" fmla="*/ 2147483646 w 3426"/>
              <a:gd name="T99" fmla="*/ 2147483646 h 13893"/>
              <a:gd name="T100" fmla="*/ 2147483646 w 3426"/>
              <a:gd name="T101" fmla="*/ 2147483646 h 13893"/>
              <a:gd name="T102" fmla="*/ 2147483646 w 3426"/>
              <a:gd name="T103" fmla="*/ 2147483646 h 13893"/>
              <a:gd name="T104" fmla="*/ 2147483646 w 3426"/>
              <a:gd name="T105" fmla="*/ 2147483646 h 13893"/>
              <a:gd name="T106" fmla="*/ 2147483646 w 3426"/>
              <a:gd name="T107" fmla="*/ 2147483646 h 13893"/>
              <a:gd name="T108" fmla="*/ 2147483646 w 3426"/>
              <a:gd name="T109" fmla="*/ 2147483646 h 13893"/>
              <a:gd name="T110" fmla="*/ 2147483646 w 3426"/>
              <a:gd name="T111" fmla="*/ 2147483646 h 13893"/>
              <a:gd name="T112" fmla="*/ 2147483646 w 3426"/>
              <a:gd name="T113" fmla="*/ 2147483646 h 138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426" h="13893">
                <a:moveTo>
                  <a:pt x="2127" y="13893"/>
                </a:moveTo>
                <a:lnTo>
                  <a:pt x="1281" y="13893"/>
                </a:lnTo>
                <a:lnTo>
                  <a:pt x="1281" y="13504"/>
                </a:lnTo>
                <a:lnTo>
                  <a:pt x="2127" y="13504"/>
                </a:lnTo>
                <a:lnTo>
                  <a:pt x="2174" y="13503"/>
                </a:lnTo>
                <a:lnTo>
                  <a:pt x="2263" y="13494"/>
                </a:lnTo>
                <a:lnTo>
                  <a:pt x="2352" y="13477"/>
                </a:lnTo>
                <a:lnTo>
                  <a:pt x="2436" y="13451"/>
                </a:lnTo>
                <a:lnTo>
                  <a:pt x="2518" y="13417"/>
                </a:lnTo>
                <a:lnTo>
                  <a:pt x="2594" y="13377"/>
                </a:lnTo>
                <a:lnTo>
                  <a:pt x="2667" y="13329"/>
                </a:lnTo>
                <a:lnTo>
                  <a:pt x="2734" y="13276"/>
                </a:lnTo>
                <a:lnTo>
                  <a:pt x="2795" y="13216"/>
                </a:lnTo>
                <a:lnTo>
                  <a:pt x="2851" y="13151"/>
                </a:lnTo>
                <a:lnTo>
                  <a:pt x="2901" y="13082"/>
                </a:lnTo>
                <a:lnTo>
                  <a:pt x="2944" y="13006"/>
                </a:lnTo>
                <a:lnTo>
                  <a:pt x="2979" y="12929"/>
                </a:lnTo>
                <a:lnTo>
                  <a:pt x="3006" y="12846"/>
                </a:lnTo>
                <a:lnTo>
                  <a:pt x="3026" y="12760"/>
                </a:lnTo>
                <a:lnTo>
                  <a:pt x="3036" y="12672"/>
                </a:lnTo>
                <a:lnTo>
                  <a:pt x="3037" y="12627"/>
                </a:lnTo>
                <a:lnTo>
                  <a:pt x="3039" y="12581"/>
                </a:lnTo>
                <a:lnTo>
                  <a:pt x="3031" y="12492"/>
                </a:lnTo>
                <a:lnTo>
                  <a:pt x="3015" y="12405"/>
                </a:lnTo>
                <a:lnTo>
                  <a:pt x="2991" y="12321"/>
                </a:lnTo>
                <a:lnTo>
                  <a:pt x="2958" y="12239"/>
                </a:lnTo>
                <a:lnTo>
                  <a:pt x="2917" y="12161"/>
                </a:lnTo>
                <a:lnTo>
                  <a:pt x="2869" y="12087"/>
                </a:lnTo>
                <a:lnTo>
                  <a:pt x="2813" y="12017"/>
                </a:lnTo>
                <a:lnTo>
                  <a:pt x="2782" y="11985"/>
                </a:lnTo>
                <a:lnTo>
                  <a:pt x="2750" y="11954"/>
                </a:lnTo>
                <a:lnTo>
                  <a:pt x="2681" y="11897"/>
                </a:lnTo>
                <a:lnTo>
                  <a:pt x="2608" y="11846"/>
                </a:lnTo>
                <a:lnTo>
                  <a:pt x="2530" y="11805"/>
                </a:lnTo>
                <a:lnTo>
                  <a:pt x="2450" y="11771"/>
                </a:lnTo>
                <a:lnTo>
                  <a:pt x="2366" y="11745"/>
                </a:lnTo>
                <a:lnTo>
                  <a:pt x="2279" y="11728"/>
                </a:lnTo>
                <a:lnTo>
                  <a:pt x="2191" y="11719"/>
                </a:lnTo>
                <a:lnTo>
                  <a:pt x="2146" y="11718"/>
                </a:lnTo>
                <a:lnTo>
                  <a:pt x="1299" y="11718"/>
                </a:lnTo>
                <a:lnTo>
                  <a:pt x="1233" y="11717"/>
                </a:lnTo>
                <a:lnTo>
                  <a:pt x="1105" y="11704"/>
                </a:lnTo>
                <a:lnTo>
                  <a:pt x="979" y="11679"/>
                </a:lnTo>
                <a:lnTo>
                  <a:pt x="858" y="11643"/>
                </a:lnTo>
                <a:lnTo>
                  <a:pt x="743" y="11595"/>
                </a:lnTo>
                <a:lnTo>
                  <a:pt x="634" y="11537"/>
                </a:lnTo>
                <a:lnTo>
                  <a:pt x="531" y="11468"/>
                </a:lnTo>
                <a:lnTo>
                  <a:pt x="435" y="11391"/>
                </a:lnTo>
                <a:lnTo>
                  <a:pt x="347" y="11306"/>
                </a:lnTo>
                <a:lnTo>
                  <a:pt x="266" y="11212"/>
                </a:lnTo>
                <a:lnTo>
                  <a:pt x="196" y="11111"/>
                </a:lnTo>
                <a:lnTo>
                  <a:pt x="135" y="11005"/>
                </a:lnTo>
                <a:lnTo>
                  <a:pt x="85" y="10891"/>
                </a:lnTo>
                <a:lnTo>
                  <a:pt x="46" y="10773"/>
                </a:lnTo>
                <a:lnTo>
                  <a:pt x="17" y="10650"/>
                </a:lnTo>
                <a:lnTo>
                  <a:pt x="2" y="10523"/>
                </a:lnTo>
                <a:lnTo>
                  <a:pt x="0" y="10458"/>
                </a:lnTo>
                <a:lnTo>
                  <a:pt x="0" y="10393"/>
                </a:lnTo>
                <a:lnTo>
                  <a:pt x="11" y="10266"/>
                </a:lnTo>
                <a:lnTo>
                  <a:pt x="33" y="10141"/>
                </a:lnTo>
                <a:lnTo>
                  <a:pt x="68" y="10020"/>
                </a:lnTo>
                <a:lnTo>
                  <a:pt x="115" y="9903"/>
                </a:lnTo>
                <a:lnTo>
                  <a:pt x="173" y="9791"/>
                </a:lnTo>
                <a:lnTo>
                  <a:pt x="243" y="9684"/>
                </a:lnTo>
                <a:lnTo>
                  <a:pt x="323" y="9586"/>
                </a:lnTo>
                <a:lnTo>
                  <a:pt x="367" y="9538"/>
                </a:lnTo>
                <a:lnTo>
                  <a:pt x="414" y="9493"/>
                </a:lnTo>
                <a:lnTo>
                  <a:pt x="512" y="9411"/>
                </a:lnTo>
                <a:lnTo>
                  <a:pt x="617" y="9340"/>
                </a:lnTo>
                <a:lnTo>
                  <a:pt x="728" y="9280"/>
                </a:lnTo>
                <a:lnTo>
                  <a:pt x="844" y="9231"/>
                </a:lnTo>
                <a:lnTo>
                  <a:pt x="965" y="9194"/>
                </a:lnTo>
                <a:lnTo>
                  <a:pt x="1089" y="9168"/>
                </a:lnTo>
                <a:lnTo>
                  <a:pt x="1216" y="9157"/>
                </a:lnTo>
                <a:lnTo>
                  <a:pt x="1281" y="9156"/>
                </a:lnTo>
                <a:lnTo>
                  <a:pt x="2127" y="9156"/>
                </a:lnTo>
                <a:lnTo>
                  <a:pt x="2174" y="9154"/>
                </a:lnTo>
                <a:lnTo>
                  <a:pt x="2263" y="9145"/>
                </a:lnTo>
                <a:lnTo>
                  <a:pt x="2352" y="9128"/>
                </a:lnTo>
                <a:lnTo>
                  <a:pt x="2436" y="9102"/>
                </a:lnTo>
                <a:lnTo>
                  <a:pt x="2518" y="9069"/>
                </a:lnTo>
                <a:lnTo>
                  <a:pt x="2594" y="9029"/>
                </a:lnTo>
                <a:lnTo>
                  <a:pt x="2667" y="8981"/>
                </a:lnTo>
                <a:lnTo>
                  <a:pt x="2734" y="8927"/>
                </a:lnTo>
                <a:lnTo>
                  <a:pt x="2795" y="8868"/>
                </a:lnTo>
                <a:lnTo>
                  <a:pt x="2851" y="8803"/>
                </a:lnTo>
                <a:lnTo>
                  <a:pt x="2901" y="8733"/>
                </a:lnTo>
                <a:lnTo>
                  <a:pt x="2944" y="8658"/>
                </a:lnTo>
                <a:lnTo>
                  <a:pt x="2979" y="8580"/>
                </a:lnTo>
                <a:lnTo>
                  <a:pt x="3006" y="8497"/>
                </a:lnTo>
                <a:lnTo>
                  <a:pt x="3026" y="8412"/>
                </a:lnTo>
                <a:lnTo>
                  <a:pt x="3036" y="8323"/>
                </a:lnTo>
                <a:lnTo>
                  <a:pt x="3037" y="8278"/>
                </a:lnTo>
                <a:lnTo>
                  <a:pt x="3039" y="8233"/>
                </a:lnTo>
                <a:lnTo>
                  <a:pt x="3031" y="8143"/>
                </a:lnTo>
                <a:lnTo>
                  <a:pt x="3015" y="8056"/>
                </a:lnTo>
                <a:lnTo>
                  <a:pt x="2991" y="7972"/>
                </a:lnTo>
                <a:lnTo>
                  <a:pt x="2958" y="7891"/>
                </a:lnTo>
                <a:lnTo>
                  <a:pt x="2917" y="7813"/>
                </a:lnTo>
                <a:lnTo>
                  <a:pt x="2869" y="7739"/>
                </a:lnTo>
                <a:lnTo>
                  <a:pt x="2813" y="7669"/>
                </a:lnTo>
                <a:lnTo>
                  <a:pt x="2782" y="7636"/>
                </a:lnTo>
                <a:lnTo>
                  <a:pt x="2750" y="7605"/>
                </a:lnTo>
                <a:lnTo>
                  <a:pt x="2681" y="7548"/>
                </a:lnTo>
                <a:lnTo>
                  <a:pt x="2608" y="7498"/>
                </a:lnTo>
                <a:lnTo>
                  <a:pt x="2530" y="7456"/>
                </a:lnTo>
                <a:lnTo>
                  <a:pt x="2450" y="7423"/>
                </a:lnTo>
                <a:lnTo>
                  <a:pt x="2366" y="7397"/>
                </a:lnTo>
                <a:lnTo>
                  <a:pt x="2279" y="7380"/>
                </a:lnTo>
                <a:lnTo>
                  <a:pt x="2191" y="7371"/>
                </a:lnTo>
                <a:lnTo>
                  <a:pt x="2146" y="7369"/>
                </a:lnTo>
                <a:lnTo>
                  <a:pt x="1299" y="7369"/>
                </a:lnTo>
                <a:lnTo>
                  <a:pt x="1233" y="7368"/>
                </a:lnTo>
                <a:lnTo>
                  <a:pt x="1105" y="7355"/>
                </a:lnTo>
                <a:lnTo>
                  <a:pt x="979" y="7331"/>
                </a:lnTo>
                <a:lnTo>
                  <a:pt x="858" y="7294"/>
                </a:lnTo>
                <a:lnTo>
                  <a:pt x="743" y="7246"/>
                </a:lnTo>
                <a:lnTo>
                  <a:pt x="634" y="7188"/>
                </a:lnTo>
                <a:lnTo>
                  <a:pt x="531" y="7119"/>
                </a:lnTo>
                <a:lnTo>
                  <a:pt x="435" y="7043"/>
                </a:lnTo>
                <a:lnTo>
                  <a:pt x="347" y="6957"/>
                </a:lnTo>
                <a:lnTo>
                  <a:pt x="266" y="6864"/>
                </a:lnTo>
                <a:lnTo>
                  <a:pt x="196" y="6763"/>
                </a:lnTo>
                <a:lnTo>
                  <a:pt x="135" y="6657"/>
                </a:lnTo>
                <a:lnTo>
                  <a:pt x="85" y="6543"/>
                </a:lnTo>
                <a:lnTo>
                  <a:pt x="46" y="6425"/>
                </a:lnTo>
                <a:lnTo>
                  <a:pt x="17" y="6301"/>
                </a:lnTo>
                <a:lnTo>
                  <a:pt x="2" y="6174"/>
                </a:lnTo>
                <a:lnTo>
                  <a:pt x="0" y="6110"/>
                </a:lnTo>
                <a:lnTo>
                  <a:pt x="0" y="6045"/>
                </a:lnTo>
                <a:lnTo>
                  <a:pt x="11" y="5918"/>
                </a:lnTo>
                <a:lnTo>
                  <a:pt x="33" y="5792"/>
                </a:lnTo>
                <a:lnTo>
                  <a:pt x="68" y="5672"/>
                </a:lnTo>
                <a:lnTo>
                  <a:pt x="115" y="5555"/>
                </a:lnTo>
                <a:lnTo>
                  <a:pt x="173" y="5442"/>
                </a:lnTo>
                <a:lnTo>
                  <a:pt x="243" y="5336"/>
                </a:lnTo>
                <a:lnTo>
                  <a:pt x="323" y="5236"/>
                </a:lnTo>
                <a:lnTo>
                  <a:pt x="367" y="5189"/>
                </a:lnTo>
                <a:lnTo>
                  <a:pt x="414" y="5144"/>
                </a:lnTo>
                <a:lnTo>
                  <a:pt x="512" y="5062"/>
                </a:lnTo>
                <a:lnTo>
                  <a:pt x="617" y="4991"/>
                </a:lnTo>
                <a:lnTo>
                  <a:pt x="728" y="4931"/>
                </a:lnTo>
                <a:lnTo>
                  <a:pt x="844" y="4882"/>
                </a:lnTo>
                <a:lnTo>
                  <a:pt x="965" y="4846"/>
                </a:lnTo>
                <a:lnTo>
                  <a:pt x="1089" y="4820"/>
                </a:lnTo>
                <a:lnTo>
                  <a:pt x="1216" y="4808"/>
                </a:lnTo>
                <a:lnTo>
                  <a:pt x="1281" y="4807"/>
                </a:lnTo>
                <a:lnTo>
                  <a:pt x="2127" y="4807"/>
                </a:lnTo>
                <a:lnTo>
                  <a:pt x="2174" y="4806"/>
                </a:lnTo>
                <a:lnTo>
                  <a:pt x="2263" y="4797"/>
                </a:lnTo>
                <a:lnTo>
                  <a:pt x="2352" y="4780"/>
                </a:lnTo>
                <a:lnTo>
                  <a:pt x="2436" y="4754"/>
                </a:lnTo>
                <a:lnTo>
                  <a:pt x="2518" y="4720"/>
                </a:lnTo>
                <a:lnTo>
                  <a:pt x="2594" y="4680"/>
                </a:lnTo>
                <a:lnTo>
                  <a:pt x="2667" y="4632"/>
                </a:lnTo>
                <a:lnTo>
                  <a:pt x="2734" y="4579"/>
                </a:lnTo>
                <a:lnTo>
                  <a:pt x="2795" y="4519"/>
                </a:lnTo>
                <a:lnTo>
                  <a:pt x="2851" y="4454"/>
                </a:lnTo>
                <a:lnTo>
                  <a:pt x="2901" y="4384"/>
                </a:lnTo>
                <a:lnTo>
                  <a:pt x="2944" y="4309"/>
                </a:lnTo>
                <a:lnTo>
                  <a:pt x="2979" y="4230"/>
                </a:lnTo>
                <a:lnTo>
                  <a:pt x="3006" y="4149"/>
                </a:lnTo>
                <a:lnTo>
                  <a:pt x="3026" y="4063"/>
                </a:lnTo>
                <a:lnTo>
                  <a:pt x="3036" y="3975"/>
                </a:lnTo>
                <a:lnTo>
                  <a:pt x="3037" y="3930"/>
                </a:lnTo>
                <a:lnTo>
                  <a:pt x="3039" y="3884"/>
                </a:lnTo>
                <a:lnTo>
                  <a:pt x="3031" y="3795"/>
                </a:lnTo>
                <a:lnTo>
                  <a:pt x="3015" y="3708"/>
                </a:lnTo>
                <a:lnTo>
                  <a:pt x="2991" y="3624"/>
                </a:lnTo>
                <a:lnTo>
                  <a:pt x="2958" y="3542"/>
                </a:lnTo>
                <a:lnTo>
                  <a:pt x="2917" y="3464"/>
                </a:lnTo>
                <a:lnTo>
                  <a:pt x="2869" y="3390"/>
                </a:lnTo>
                <a:lnTo>
                  <a:pt x="2813" y="3320"/>
                </a:lnTo>
                <a:lnTo>
                  <a:pt x="2782" y="3288"/>
                </a:lnTo>
                <a:lnTo>
                  <a:pt x="2750" y="3257"/>
                </a:lnTo>
                <a:lnTo>
                  <a:pt x="2681" y="3200"/>
                </a:lnTo>
                <a:lnTo>
                  <a:pt x="2608" y="3149"/>
                </a:lnTo>
                <a:lnTo>
                  <a:pt x="2530" y="3108"/>
                </a:lnTo>
                <a:lnTo>
                  <a:pt x="2450" y="3074"/>
                </a:lnTo>
                <a:lnTo>
                  <a:pt x="2366" y="3048"/>
                </a:lnTo>
                <a:lnTo>
                  <a:pt x="2279" y="3031"/>
                </a:lnTo>
                <a:lnTo>
                  <a:pt x="2191" y="3022"/>
                </a:lnTo>
                <a:lnTo>
                  <a:pt x="2146" y="3021"/>
                </a:lnTo>
                <a:lnTo>
                  <a:pt x="1299" y="3021"/>
                </a:lnTo>
                <a:lnTo>
                  <a:pt x="1233" y="3020"/>
                </a:lnTo>
                <a:lnTo>
                  <a:pt x="1105" y="3007"/>
                </a:lnTo>
                <a:lnTo>
                  <a:pt x="979" y="2982"/>
                </a:lnTo>
                <a:lnTo>
                  <a:pt x="858" y="2946"/>
                </a:lnTo>
                <a:lnTo>
                  <a:pt x="743" y="2898"/>
                </a:lnTo>
                <a:lnTo>
                  <a:pt x="634" y="2839"/>
                </a:lnTo>
                <a:lnTo>
                  <a:pt x="531" y="2771"/>
                </a:lnTo>
                <a:lnTo>
                  <a:pt x="435" y="2694"/>
                </a:lnTo>
                <a:lnTo>
                  <a:pt x="347" y="2609"/>
                </a:lnTo>
                <a:lnTo>
                  <a:pt x="266" y="2515"/>
                </a:lnTo>
                <a:lnTo>
                  <a:pt x="196" y="2414"/>
                </a:lnTo>
                <a:lnTo>
                  <a:pt x="135" y="2308"/>
                </a:lnTo>
                <a:lnTo>
                  <a:pt x="85" y="2194"/>
                </a:lnTo>
                <a:lnTo>
                  <a:pt x="46" y="2076"/>
                </a:lnTo>
                <a:lnTo>
                  <a:pt x="17" y="1953"/>
                </a:lnTo>
                <a:lnTo>
                  <a:pt x="2" y="1826"/>
                </a:lnTo>
                <a:lnTo>
                  <a:pt x="0" y="1761"/>
                </a:lnTo>
                <a:lnTo>
                  <a:pt x="0" y="1696"/>
                </a:lnTo>
                <a:lnTo>
                  <a:pt x="11" y="1569"/>
                </a:lnTo>
                <a:lnTo>
                  <a:pt x="33" y="1444"/>
                </a:lnTo>
                <a:lnTo>
                  <a:pt x="68" y="1323"/>
                </a:lnTo>
                <a:lnTo>
                  <a:pt x="115" y="1206"/>
                </a:lnTo>
                <a:lnTo>
                  <a:pt x="173" y="1094"/>
                </a:lnTo>
                <a:lnTo>
                  <a:pt x="243" y="987"/>
                </a:lnTo>
                <a:lnTo>
                  <a:pt x="323" y="888"/>
                </a:lnTo>
                <a:lnTo>
                  <a:pt x="367" y="841"/>
                </a:lnTo>
                <a:lnTo>
                  <a:pt x="414" y="795"/>
                </a:lnTo>
                <a:lnTo>
                  <a:pt x="512" y="714"/>
                </a:lnTo>
                <a:lnTo>
                  <a:pt x="617" y="643"/>
                </a:lnTo>
                <a:lnTo>
                  <a:pt x="728" y="583"/>
                </a:lnTo>
                <a:lnTo>
                  <a:pt x="844" y="534"/>
                </a:lnTo>
                <a:lnTo>
                  <a:pt x="965" y="497"/>
                </a:lnTo>
                <a:lnTo>
                  <a:pt x="1089" y="471"/>
                </a:lnTo>
                <a:lnTo>
                  <a:pt x="1216" y="460"/>
                </a:lnTo>
                <a:lnTo>
                  <a:pt x="1281" y="458"/>
                </a:lnTo>
                <a:lnTo>
                  <a:pt x="1714" y="458"/>
                </a:lnTo>
                <a:lnTo>
                  <a:pt x="1737" y="457"/>
                </a:lnTo>
                <a:lnTo>
                  <a:pt x="1784" y="448"/>
                </a:lnTo>
                <a:lnTo>
                  <a:pt x="1827" y="430"/>
                </a:lnTo>
                <a:lnTo>
                  <a:pt x="1864" y="404"/>
                </a:lnTo>
                <a:lnTo>
                  <a:pt x="1897" y="372"/>
                </a:lnTo>
                <a:lnTo>
                  <a:pt x="1923" y="334"/>
                </a:lnTo>
                <a:lnTo>
                  <a:pt x="1941" y="291"/>
                </a:lnTo>
                <a:lnTo>
                  <a:pt x="1950" y="245"/>
                </a:lnTo>
                <a:lnTo>
                  <a:pt x="1951" y="220"/>
                </a:lnTo>
                <a:lnTo>
                  <a:pt x="1951" y="0"/>
                </a:lnTo>
                <a:lnTo>
                  <a:pt x="2340" y="0"/>
                </a:lnTo>
                <a:lnTo>
                  <a:pt x="2340" y="220"/>
                </a:lnTo>
                <a:lnTo>
                  <a:pt x="2339" y="252"/>
                </a:lnTo>
                <a:lnTo>
                  <a:pt x="2332" y="316"/>
                </a:lnTo>
                <a:lnTo>
                  <a:pt x="2321" y="377"/>
                </a:lnTo>
                <a:lnTo>
                  <a:pt x="2302" y="436"/>
                </a:lnTo>
                <a:lnTo>
                  <a:pt x="2265" y="519"/>
                </a:lnTo>
                <a:lnTo>
                  <a:pt x="2197" y="619"/>
                </a:lnTo>
                <a:lnTo>
                  <a:pt x="2112" y="705"/>
                </a:lnTo>
                <a:lnTo>
                  <a:pt x="2012" y="772"/>
                </a:lnTo>
                <a:lnTo>
                  <a:pt x="1929" y="810"/>
                </a:lnTo>
                <a:lnTo>
                  <a:pt x="1869" y="828"/>
                </a:lnTo>
                <a:lnTo>
                  <a:pt x="1809" y="840"/>
                </a:lnTo>
                <a:lnTo>
                  <a:pt x="1745" y="846"/>
                </a:lnTo>
                <a:lnTo>
                  <a:pt x="1714" y="847"/>
                </a:lnTo>
                <a:lnTo>
                  <a:pt x="1281" y="847"/>
                </a:lnTo>
                <a:lnTo>
                  <a:pt x="1237" y="847"/>
                </a:lnTo>
                <a:lnTo>
                  <a:pt x="1148" y="856"/>
                </a:lnTo>
                <a:lnTo>
                  <a:pt x="1061" y="873"/>
                </a:lnTo>
                <a:lnTo>
                  <a:pt x="976" y="899"/>
                </a:lnTo>
                <a:lnTo>
                  <a:pt x="896" y="933"/>
                </a:lnTo>
                <a:lnTo>
                  <a:pt x="818" y="976"/>
                </a:lnTo>
                <a:lnTo>
                  <a:pt x="746" y="1025"/>
                </a:lnTo>
                <a:lnTo>
                  <a:pt x="677" y="1082"/>
                </a:lnTo>
                <a:lnTo>
                  <a:pt x="645" y="1114"/>
                </a:lnTo>
                <a:lnTo>
                  <a:pt x="614" y="1147"/>
                </a:lnTo>
                <a:lnTo>
                  <a:pt x="558" y="1215"/>
                </a:lnTo>
                <a:lnTo>
                  <a:pt x="510" y="1289"/>
                </a:lnTo>
                <a:lnTo>
                  <a:pt x="468" y="1368"/>
                </a:lnTo>
                <a:lnTo>
                  <a:pt x="436" y="1449"/>
                </a:lnTo>
                <a:lnTo>
                  <a:pt x="413" y="1534"/>
                </a:lnTo>
                <a:lnTo>
                  <a:pt x="396" y="1621"/>
                </a:lnTo>
                <a:lnTo>
                  <a:pt x="389" y="1709"/>
                </a:lnTo>
                <a:lnTo>
                  <a:pt x="389" y="1755"/>
                </a:lnTo>
                <a:lnTo>
                  <a:pt x="391" y="1800"/>
                </a:lnTo>
                <a:lnTo>
                  <a:pt x="401" y="1888"/>
                </a:lnTo>
                <a:lnTo>
                  <a:pt x="420" y="1974"/>
                </a:lnTo>
                <a:lnTo>
                  <a:pt x="448" y="2057"/>
                </a:lnTo>
                <a:lnTo>
                  <a:pt x="484" y="2136"/>
                </a:lnTo>
                <a:lnTo>
                  <a:pt x="527" y="2210"/>
                </a:lnTo>
                <a:lnTo>
                  <a:pt x="576" y="2280"/>
                </a:lnTo>
                <a:lnTo>
                  <a:pt x="632" y="2344"/>
                </a:lnTo>
                <a:lnTo>
                  <a:pt x="694" y="2404"/>
                </a:lnTo>
                <a:lnTo>
                  <a:pt x="760" y="2458"/>
                </a:lnTo>
                <a:lnTo>
                  <a:pt x="833" y="2505"/>
                </a:lnTo>
                <a:lnTo>
                  <a:pt x="910" y="2547"/>
                </a:lnTo>
                <a:lnTo>
                  <a:pt x="991" y="2579"/>
                </a:lnTo>
                <a:lnTo>
                  <a:pt x="1075" y="2605"/>
                </a:lnTo>
                <a:lnTo>
                  <a:pt x="1163" y="2623"/>
                </a:lnTo>
                <a:lnTo>
                  <a:pt x="1254" y="2632"/>
                </a:lnTo>
                <a:lnTo>
                  <a:pt x="1299" y="2632"/>
                </a:lnTo>
                <a:lnTo>
                  <a:pt x="2146" y="2632"/>
                </a:lnTo>
                <a:lnTo>
                  <a:pt x="2210" y="2633"/>
                </a:lnTo>
                <a:lnTo>
                  <a:pt x="2337" y="2646"/>
                </a:lnTo>
                <a:lnTo>
                  <a:pt x="2462" y="2671"/>
                </a:lnTo>
                <a:lnTo>
                  <a:pt x="2582" y="2709"/>
                </a:lnTo>
                <a:lnTo>
                  <a:pt x="2699" y="2757"/>
                </a:lnTo>
                <a:lnTo>
                  <a:pt x="2809" y="2816"/>
                </a:lnTo>
                <a:lnTo>
                  <a:pt x="2914" y="2887"/>
                </a:lnTo>
                <a:lnTo>
                  <a:pt x="3013" y="2970"/>
                </a:lnTo>
                <a:lnTo>
                  <a:pt x="3059" y="3016"/>
                </a:lnTo>
                <a:lnTo>
                  <a:pt x="3103" y="3062"/>
                </a:lnTo>
                <a:lnTo>
                  <a:pt x="3184" y="3162"/>
                </a:lnTo>
                <a:lnTo>
                  <a:pt x="3254" y="3269"/>
                </a:lnTo>
                <a:lnTo>
                  <a:pt x="3312" y="3380"/>
                </a:lnTo>
                <a:lnTo>
                  <a:pt x="3359" y="3497"/>
                </a:lnTo>
                <a:lnTo>
                  <a:pt x="3394" y="3618"/>
                </a:lnTo>
                <a:lnTo>
                  <a:pt x="3416" y="3743"/>
                </a:lnTo>
                <a:lnTo>
                  <a:pt x="3426" y="3871"/>
                </a:lnTo>
                <a:lnTo>
                  <a:pt x="3426" y="3936"/>
                </a:lnTo>
                <a:lnTo>
                  <a:pt x="3425" y="4001"/>
                </a:lnTo>
                <a:lnTo>
                  <a:pt x="3409" y="4128"/>
                </a:lnTo>
                <a:lnTo>
                  <a:pt x="3382" y="4251"/>
                </a:lnTo>
                <a:lnTo>
                  <a:pt x="3342" y="4369"/>
                </a:lnTo>
                <a:lnTo>
                  <a:pt x="3291" y="4482"/>
                </a:lnTo>
                <a:lnTo>
                  <a:pt x="3230" y="4589"/>
                </a:lnTo>
                <a:lnTo>
                  <a:pt x="3160" y="4689"/>
                </a:lnTo>
                <a:lnTo>
                  <a:pt x="3080" y="4782"/>
                </a:lnTo>
                <a:lnTo>
                  <a:pt x="2992" y="4868"/>
                </a:lnTo>
                <a:lnTo>
                  <a:pt x="2896" y="4946"/>
                </a:lnTo>
                <a:lnTo>
                  <a:pt x="2794" y="5013"/>
                </a:lnTo>
                <a:lnTo>
                  <a:pt x="2683" y="5071"/>
                </a:lnTo>
                <a:lnTo>
                  <a:pt x="2568" y="5119"/>
                </a:lnTo>
                <a:lnTo>
                  <a:pt x="2448" y="5156"/>
                </a:lnTo>
                <a:lnTo>
                  <a:pt x="2322" y="5182"/>
                </a:lnTo>
                <a:lnTo>
                  <a:pt x="2193" y="5195"/>
                </a:lnTo>
                <a:lnTo>
                  <a:pt x="2127" y="5196"/>
                </a:lnTo>
                <a:lnTo>
                  <a:pt x="1281" y="5196"/>
                </a:lnTo>
                <a:lnTo>
                  <a:pt x="1237" y="5196"/>
                </a:lnTo>
                <a:lnTo>
                  <a:pt x="1148" y="5205"/>
                </a:lnTo>
                <a:lnTo>
                  <a:pt x="1061" y="5223"/>
                </a:lnTo>
                <a:lnTo>
                  <a:pt x="976" y="5248"/>
                </a:lnTo>
                <a:lnTo>
                  <a:pt x="896" y="5283"/>
                </a:lnTo>
                <a:lnTo>
                  <a:pt x="818" y="5324"/>
                </a:lnTo>
                <a:lnTo>
                  <a:pt x="746" y="5373"/>
                </a:lnTo>
                <a:lnTo>
                  <a:pt x="677" y="5430"/>
                </a:lnTo>
                <a:lnTo>
                  <a:pt x="645" y="5463"/>
                </a:lnTo>
                <a:lnTo>
                  <a:pt x="614" y="5495"/>
                </a:lnTo>
                <a:lnTo>
                  <a:pt x="558" y="5564"/>
                </a:lnTo>
                <a:lnTo>
                  <a:pt x="510" y="5639"/>
                </a:lnTo>
                <a:lnTo>
                  <a:pt x="468" y="5717"/>
                </a:lnTo>
                <a:lnTo>
                  <a:pt x="436" y="5799"/>
                </a:lnTo>
                <a:lnTo>
                  <a:pt x="413" y="5883"/>
                </a:lnTo>
                <a:lnTo>
                  <a:pt x="396" y="5970"/>
                </a:lnTo>
                <a:lnTo>
                  <a:pt x="389" y="6059"/>
                </a:lnTo>
                <a:lnTo>
                  <a:pt x="389" y="6103"/>
                </a:lnTo>
                <a:lnTo>
                  <a:pt x="391" y="6149"/>
                </a:lnTo>
                <a:lnTo>
                  <a:pt x="401" y="6237"/>
                </a:lnTo>
                <a:lnTo>
                  <a:pt x="420" y="6322"/>
                </a:lnTo>
                <a:lnTo>
                  <a:pt x="448" y="6405"/>
                </a:lnTo>
                <a:lnTo>
                  <a:pt x="484" y="6484"/>
                </a:lnTo>
                <a:lnTo>
                  <a:pt x="527" y="6558"/>
                </a:lnTo>
                <a:lnTo>
                  <a:pt x="576" y="6628"/>
                </a:lnTo>
                <a:lnTo>
                  <a:pt x="632" y="6693"/>
                </a:lnTo>
                <a:lnTo>
                  <a:pt x="694" y="6753"/>
                </a:lnTo>
                <a:lnTo>
                  <a:pt x="760" y="6807"/>
                </a:lnTo>
                <a:lnTo>
                  <a:pt x="833" y="6854"/>
                </a:lnTo>
                <a:lnTo>
                  <a:pt x="910" y="6895"/>
                </a:lnTo>
                <a:lnTo>
                  <a:pt x="991" y="6927"/>
                </a:lnTo>
                <a:lnTo>
                  <a:pt x="1075" y="6953"/>
                </a:lnTo>
                <a:lnTo>
                  <a:pt x="1163" y="6972"/>
                </a:lnTo>
                <a:lnTo>
                  <a:pt x="1254" y="6981"/>
                </a:lnTo>
                <a:lnTo>
                  <a:pt x="1299" y="6981"/>
                </a:lnTo>
                <a:lnTo>
                  <a:pt x="2146" y="6981"/>
                </a:lnTo>
                <a:lnTo>
                  <a:pt x="2210" y="6982"/>
                </a:lnTo>
                <a:lnTo>
                  <a:pt x="2337" y="6995"/>
                </a:lnTo>
                <a:lnTo>
                  <a:pt x="2462" y="7020"/>
                </a:lnTo>
                <a:lnTo>
                  <a:pt x="2582" y="7057"/>
                </a:lnTo>
                <a:lnTo>
                  <a:pt x="2699" y="7105"/>
                </a:lnTo>
                <a:lnTo>
                  <a:pt x="2809" y="7165"/>
                </a:lnTo>
                <a:lnTo>
                  <a:pt x="2914" y="7236"/>
                </a:lnTo>
                <a:lnTo>
                  <a:pt x="3013" y="7319"/>
                </a:lnTo>
                <a:lnTo>
                  <a:pt x="3059" y="7364"/>
                </a:lnTo>
                <a:lnTo>
                  <a:pt x="3103" y="7411"/>
                </a:lnTo>
                <a:lnTo>
                  <a:pt x="3184" y="7511"/>
                </a:lnTo>
                <a:lnTo>
                  <a:pt x="3254" y="7617"/>
                </a:lnTo>
                <a:lnTo>
                  <a:pt x="3312" y="7728"/>
                </a:lnTo>
                <a:lnTo>
                  <a:pt x="3359" y="7845"/>
                </a:lnTo>
                <a:lnTo>
                  <a:pt x="3394" y="7967"/>
                </a:lnTo>
                <a:lnTo>
                  <a:pt x="3416" y="8091"/>
                </a:lnTo>
                <a:lnTo>
                  <a:pt x="3426" y="8220"/>
                </a:lnTo>
                <a:lnTo>
                  <a:pt x="3426" y="8285"/>
                </a:lnTo>
                <a:lnTo>
                  <a:pt x="3425" y="8349"/>
                </a:lnTo>
                <a:lnTo>
                  <a:pt x="3409" y="8476"/>
                </a:lnTo>
                <a:lnTo>
                  <a:pt x="3382" y="8599"/>
                </a:lnTo>
                <a:lnTo>
                  <a:pt x="3342" y="8717"/>
                </a:lnTo>
                <a:lnTo>
                  <a:pt x="3291" y="8830"/>
                </a:lnTo>
                <a:lnTo>
                  <a:pt x="3230" y="8938"/>
                </a:lnTo>
                <a:lnTo>
                  <a:pt x="3160" y="9038"/>
                </a:lnTo>
                <a:lnTo>
                  <a:pt x="3080" y="9131"/>
                </a:lnTo>
                <a:lnTo>
                  <a:pt x="2992" y="9216"/>
                </a:lnTo>
                <a:lnTo>
                  <a:pt x="2896" y="9294"/>
                </a:lnTo>
                <a:lnTo>
                  <a:pt x="2794" y="9362"/>
                </a:lnTo>
                <a:lnTo>
                  <a:pt x="2683" y="9420"/>
                </a:lnTo>
                <a:lnTo>
                  <a:pt x="2568" y="9468"/>
                </a:lnTo>
                <a:lnTo>
                  <a:pt x="2448" y="9505"/>
                </a:lnTo>
                <a:lnTo>
                  <a:pt x="2322" y="9530"/>
                </a:lnTo>
                <a:lnTo>
                  <a:pt x="2193" y="9543"/>
                </a:lnTo>
                <a:lnTo>
                  <a:pt x="2127" y="9544"/>
                </a:lnTo>
                <a:lnTo>
                  <a:pt x="1281" y="9544"/>
                </a:lnTo>
                <a:lnTo>
                  <a:pt x="1237" y="9544"/>
                </a:lnTo>
                <a:lnTo>
                  <a:pt x="1148" y="9553"/>
                </a:lnTo>
                <a:lnTo>
                  <a:pt x="1061" y="9572"/>
                </a:lnTo>
                <a:lnTo>
                  <a:pt x="976" y="9596"/>
                </a:lnTo>
                <a:lnTo>
                  <a:pt x="896" y="9631"/>
                </a:lnTo>
                <a:lnTo>
                  <a:pt x="818" y="9673"/>
                </a:lnTo>
                <a:lnTo>
                  <a:pt x="746" y="9722"/>
                </a:lnTo>
                <a:lnTo>
                  <a:pt x="677" y="9779"/>
                </a:lnTo>
                <a:lnTo>
                  <a:pt x="645" y="9811"/>
                </a:lnTo>
                <a:lnTo>
                  <a:pt x="614" y="9844"/>
                </a:lnTo>
                <a:lnTo>
                  <a:pt x="558" y="9912"/>
                </a:lnTo>
                <a:lnTo>
                  <a:pt x="510" y="9988"/>
                </a:lnTo>
                <a:lnTo>
                  <a:pt x="468" y="10065"/>
                </a:lnTo>
                <a:lnTo>
                  <a:pt x="436" y="10147"/>
                </a:lnTo>
                <a:lnTo>
                  <a:pt x="413" y="10231"/>
                </a:lnTo>
                <a:lnTo>
                  <a:pt x="396" y="10318"/>
                </a:lnTo>
                <a:lnTo>
                  <a:pt x="389" y="10408"/>
                </a:lnTo>
                <a:lnTo>
                  <a:pt x="389" y="10452"/>
                </a:lnTo>
                <a:lnTo>
                  <a:pt x="391" y="10497"/>
                </a:lnTo>
                <a:lnTo>
                  <a:pt x="401" y="10585"/>
                </a:lnTo>
                <a:lnTo>
                  <a:pt x="420" y="10671"/>
                </a:lnTo>
                <a:lnTo>
                  <a:pt x="448" y="10754"/>
                </a:lnTo>
                <a:lnTo>
                  <a:pt x="484" y="10833"/>
                </a:lnTo>
                <a:lnTo>
                  <a:pt x="527" y="10907"/>
                </a:lnTo>
                <a:lnTo>
                  <a:pt x="576" y="10977"/>
                </a:lnTo>
                <a:lnTo>
                  <a:pt x="632" y="11041"/>
                </a:lnTo>
                <a:lnTo>
                  <a:pt x="694" y="11101"/>
                </a:lnTo>
                <a:lnTo>
                  <a:pt x="760" y="11155"/>
                </a:lnTo>
                <a:lnTo>
                  <a:pt x="833" y="11202"/>
                </a:lnTo>
                <a:lnTo>
                  <a:pt x="910" y="11244"/>
                </a:lnTo>
                <a:lnTo>
                  <a:pt x="991" y="11276"/>
                </a:lnTo>
                <a:lnTo>
                  <a:pt x="1075" y="11302"/>
                </a:lnTo>
                <a:lnTo>
                  <a:pt x="1163" y="11320"/>
                </a:lnTo>
                <a:lnTo>
                  <a:pt x="1254" y="11329"/>
                </a:lnTo>
                <a:lnTo>
                  <a:pt x="1299" y="11329"/>
                </a:lnTo>
                <a:lnTo>
                  <a:pt x="2146" y="11329"/>
                </a:lnTo>
                <a:lnTo>
                  <a:pt x="2210" y="11330"/>
                </a:lnTo>
                <a:lnTo>
                  <a:pt x="2337" y="11343"/>
                </a:lnTo>
                <a:lnTo>
                  <a:pt x="2462" y="11368"/>
                </a:lnTo>
                <a:lnTo>
                  <a:pt x="2582" y="11406"/>
                </a:lnTo>
                <a:lnTo>
                  <a:pt x="2699" y="11454"/>
                </a:lnTo>
                <a:lnTo>
                  <a:pt x="2809" y="11513"/>
                </a:lnTo>
                <a:lnTo>
                  <a:pt x="2914" y="11584"/>
                </a:lnTo>
                <a:lnTo>
                  <a:pt x="3013" y="11667"/>
                </a:lnTo>
                <a:lnTo>
                  <a:pt x="3059" y="11713"/>
                </a:lnTo>
                <a:lnTo>
                  <a:pt x="3103" y="11759"/>
                </a:lnTo>
                <a:lnTo>
                  <a:pt x="3184" y="11859"/>
                </a:lnTo>
                <a:lnTo>
                  <a:pt x="3254" y="11966"/>
                </a:lnTo>
                <a:lnTo>
                  <a:pt x="3312" y="12077"/>
                </a:lnTo>
                <a:lnTo>
                  <a:pt x="3359" y="12194"/>
                </a:lnTo>
                <a:lnTo>
                  <a:pt x="3394" y="12315"/>
                </a:lnTo>
                <a:lnTo>
                  <a:pt x="3416" y="12440"/>
                </a:lnTo>
                <a:lnTo>
                  <a:pt x="3426" y="12568"/>
                </a:lnTo>
                <a:lnTo>
                  <a:pt x="3426" y="12633"/>
                </a:lnTo>
                <a:lnTo>
                  <a:pt x="3425" y="12698"/>
                </a:lnTo>
                <a:lnTo>
                  <a:pt x="3409" y="12825"/>
                </a:lnTo>
                <a:lnTo>
                  <a:pt x="3382" y="12948"/>
                </a:lnTo>
                <a:lnTo>
                  <a:pt x="3342" y="13066"/>
                </a:lnTo>
                <a:lnTo>
                  <a:pt x="3291" y="13179"/>
                </a:lnTo>
                <a:lnTo>
                  <a:pt x="3230" y="13286"/>
                </a:lnTo>
                <a:lnTo>
                  <a:pt x="3160" y="13386"/>
                </a:lnTo>
                <a:lnTo>
                  <a:pt x="3080" y="13479"/>
                </a:lnTo>
                <a:lnTo>
                  <a:pt x="2992" y="13565"/>
                </a:lnTo>
                <a:lnTo>
                  <a:pt x="2896" y="13643"/>
                </a:lnTo>
                <a:lnTo>
                  <a:pt x="2794" y="13710"/>
                </a:lnTo>
                <a:lnTo>
                  <a:pt x="2683" y="13768"/>
                </a:lnTo>
                <a:lnTo>
                  <a:pt x="2568" y="13816"/>
                </a:lnTo>
                <a:lnTo>
                  <a:pt x="2448" y="13854"/>
                </a:lnTo>
                <a:lnTo>
                  <a:pt x="2322" y="13879"/>
                </a:lnTo>
                <a:lnTo>
                  <a:pt x="2193" y="13892"/>
                </a:lnTo>
                <a:lnTo>
                  <a:pt x="2127" y="13893"/>
                </a:lnTo>
                <a:close/>
              </a:path>
            </a:pathLst>
          </a:custGeom>
          <a:solidFill>
            <a:srgbClr val="DED9D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54278" name="Rectangle 1">
            <a:extLst>
              <a:ext uri="{FF2B5EF4-FFF2-40B4-BE49-F238E27FC236}">
                <a16:creationId xmlns:a16="http://schemas.microsoft.com/office/drawing/2014/main" id="{339CB43A-EB85-FDB6-F74E-996AFB0F03DE}"/>
              </a:ext>
            </a:extLst>
          </p:cNvPr>
          <p:cNvSpPr>
            <a:spLocks noChangeArrowheads="1"/>
          </p:cNvSpPr>
          <p:nvPr/>
        </p:nvSpPr>
        <p:spPr bwMode="auto">
          <a:xfrm>
            <a:off x="374650" y="373286"/>
            <a:ext cx="1020901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ts val="0"/>
              </a:spcBef>
              <a:buClr>
                <a:srgbClr val="F6AC4B"/>
              </a:buClr>
              <a:buFontTx/>
              <a:buNone/>
            </a:pPr>
            <a:r>
              <a:rPr lang="en-GB" altLang="en-US" sz="3200" b="1" dirty="0">
                <a:solidFill>
                  <a:srgbClr val="152A3B"/>
                </a:solidFill>
                <a:latin typeface="Avenir Next"/>
                <a:hlinkClick r:id="rId3"/>
              </a:rPr>
              <a:t>Technical Assistance Programme </a:t>
            </a:r>
            <a:r>
              <a:rPr lang="en-GB" altLang="en-US" sz="3200" b="1" dirty="0">
                <a:solidFill>
                  <a:srgbClr val="152A3B"/>
                </a:solidFill>
                <a:latin typeface="Avenir Next"/>
              </a:rPr>
              <a:t>(TA) </a:t>
            </a:r>
            <a:endParaRPr lang="en-US" altLang="en-US" sz="3200" b="1" dirty="0">
              <a:solidFill>
                <a:srgbClr val="152A3B"/>
              </a:solidFill>
              <a:latin typeface="Avenir Next"/>
            </a:endParaRPr>
          </a:p>
        </p:txBody>
      </p:sp>
      <p:sp>
        <p:nvSpPr>
          <p:cNvPr id="14" name="Freeform 589">
            <a:extLst>
              <a:ext uri="{FF2B5EF4-FFF2-40B4-BE49-F238E27FC236}">
                <a16:creationId xmlns:a16="http://schemas.microsoft.com/office/drawing/2014/main" id="{4B8D496E-45BF-F9E6-B3E7-93F0F37EED39}"/>
              </a:ext>
            </a:extLst>
          </p:cNvPr>
          <p:cNvSpPr>
            <a:spLocks/>
          </p:cNvSpPr>
          <p:nvPr/>
        </p:nvSpPr>
        <p:spPr bwMode="auto">
          <a:xfrm flipH="1">
            <a:off x="307975" y="1547813"/>
            <a:ext cx="779463" cy="747712"/>
          </a:xfrm>
          <a:custGeom>
            <a:avLst/>
            <a:gdLst>
              <a:gd name="T0" fmla="*/ 2147483646 w 1562"/>
              <a:gd name="T1" fmla="*/ 2147483646 h 1562"/>
              <a:gd name="T2" fmla="*/ 2147483646 w 1562"/>
              <a:gd name="T3" fmla="*/ 2147483646 h 1562"/>
              <a:gd name="T4" fmla="*/ 2147483646 w 1562"/>
              <a:gd name="T5" fmla="*/ 2147483646 h 1562"/>
              <a:gd name="T6" fmla="*/ 2147483646 w 1562"/>
              <a:gd name="T7" fmla="*/ 2147483646 h 1562"/>
              <a:gd name="T8" fmla="*/ 2147483646 w 1562"/>
              <a:gd name="T9" fmla="*/ 2147483646 h 1562"/>
              <a:gd name="T10" fmla="*/ 2147483646 w 1562"/>
              <a:gd name="T11" fmla="*/ 2147483646 h 1562"/>
              <a:gd name="T12" fmla="*/ 2147483646 w 1562"/>
              <a:gd name="T13" fmla="*/ 2147483646 h 1562"/>
              <a:gd name="T14" fmla="*/ 2147483646 w 1562"/>
              <a:gd name="T15" fmla="*/ 2147483646 h 1562"/>
              <a:gd name="T16" fmla="*/ 2147483646 w 1562"/>
              <a:gd name="T17" fmla="*/ 2147483646 h 1562"/>
              <a:gd name="T18" fmla="*/ 2147483646 w 1562"/>
              <a:gd name="T19" fmla="*/ 2147483646 h 1562"/>
              <a:gd name="T20" fmla="*/ 2147483646 w 1562"/>
              <a:gd name="T21" fmla="*/ 2147483646 h 1562"/>
              <a:gd name="T22" fmla="*/ 2147483646 w 1562"/>
              <a:gd name="T23" fmla="*/ 2147483646 h 1562"/>
              <a:gd name="T24" fmla="*/ 2147483646 w 1562"/>
              <a:gd name="T25" fmla="*/ 2147483646 h 1562"/>
              <a:gd name="T26" fmla="*/ 2147483646 w 1562"/>
              <a:gd name="T27" fmla="*/ 2147483646 h 1562"/>
              <a:gd name="T28" fmla="*/ 2147483646 w 1562"/>
              <a:gd name="T29" fmla="*/ 2147483646 h 1562"/>
              <a:gd name="T30" fmla="*/ 2147483646 w 1562"/>
              <a:gd name="T31" fmla="*/ 2147483646 h 1562"/>
              <a:gd name="T32" fmla="*/ 2147483646 w 1562"/>
              <a:gd name="T33" fmla="*/ 2147483646 h 1562"/>
              <a:gd name="T34" fmla="*/ 2147483646 w 1562"/>
              <a:gd name="T35" fmla="*/ 2147483646 h 1562"/>
              <a:gd name="T36" fmla="*/ 2147483646 w 1562"/>
              <a:gd name="T37" fmla="*/ 2147483646 h 1562"/>
              <a:gd name="T38" fmla="*/ 2147483646 w 1562"/>
              <a:gd name="T39" fmla="*/ 2147483646 h 1562"/>
              <a:gd name="T40" fmla="*/ 2147483646 w 1562"/>
              <a:gd name="T41" fmla="*/ 2147483646 h 1562"/>
              <a:gd name="T42" fmla="*/ 2147483646 w 1562"/>
              <a:gd name="T43" fmla="*/ 2147483646 h 1562"/>
              <a:gd name="T44" fmla="*/ 0 w 1562"/>
              <a:gd name="T45" fmla="*/ 2147483646 h 1562"/>
              <a:gd name="T46" fmla="*/ 2147483646 w 1562"/>
              <a:gd name="T47" fmla="*/ 2147483646 h 1562"/>
              <a:gd name="T48" fmla="*/ 2147483646 w 1562"/>
              <a:gd name="T49" fmla="*/ 2147483646 h 1562"/>
              <a:gd name="T50" fmla="*/ 2147483646 w 1562"/>
              <a:gd name="T51" fmla="*/ 2147483646 h 1562"/>
              <a:gd name="T52" fmla="*/ 2147483646 w 1562"/>
              <a:gd name="T53" fmla="*/ 2147483646 h 1562"/>
              <a:gd name="T54" fmla="*/ 2147483646 w 1562"/>
              <a:gd name="T55" fmla="*/ 2147483646 h 1562"/>
              <a:gd name="T56" fmla="*/ 2147483646 w 1562"/>
              <a:gd name="T57" fmla="*/ 2147483646 h 1562"/>
              <a:gd name="T58" fmla="*/ 2147483646 w 1562"/>
              <a:gd name="T59" fmla="*/ 2147483646 h 1562"/>
              <a:gd name="T60" fmla="*/ 2147483646 w 1562"/>
              <a:gd name="T61" fmla="*/ 0 h 1562"/>
              <a:gd name="T62" fmla="*/ 2147483646 w 1562"/>
              <a:gd name="T63" fmla="*/ 2147483646 h 1562"/>
              <a:gd name="T64" fmla="*/ 2147483646 w 1562"/>
              <a:gd name="T65" fmla="*/ 2147483646 h 1562"/>
              <a:gd name="T66" fmla="*/ 2147483646 w 1562"/>
              <a:gd name="T67" fmla="*/ 2147483646 h 1562"/>
              <a:gd name="T68" fmla="*/ 2147483646 w 1562"/>
              <a:gd name="T69" fmla="*/ 2147483646 h 15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562" h="1562">
                <a:moveTo>
                  <a:pt x="1332" y="229"/>
                </a:moveTo>
                <a:lnTo>
                  <a:pt x="1362" y="260"/>
                </a:lnTo>
                <a:lnTo>
                  <a:pt x="1415" y="326"/>
                </a:lnTo>
                <a:lnTo>
                  <a:pt x="1460" y="397"/>
                </a:lnTo>
                <a:lnTo>
                  <a:pt x="1497" y="470"/>
                </a:lnTo>
                <a:lnTo>
                  <a:pt x="1525" y="546"/>
                </a:lnTo>
                <a:lnTo>
                  <a:pt x="1546" y="625"/>
                </a:lnTo>
                <a:lnTo>
                  <a:pt x="1558" y="704"/>
                </a:lnTo>
                <a:lnTo>
                  <a:pt x="1562" y="785"/>
                </a:lnTo>
                <a:lnTo>
                  <a:pt x="1560" y="825"/>
                </a:lnTo>
                <a:lnTo>
                  <a:pt x="1558" y="860"/>
                </a:lnTo>
                <a:lnTo>
                  <a:pt x="1547" y="928"/>
                </a:lnTo>
                <a:lnTo>
                  <a:pt x="1532" y="997"/>
                </a:lnTo>
                <a:lnTo>
                  <a:pt x="1508" y="1063"/>
                </a:lnTo>
                <a:lnTo>
                  <a:pt x="1480" y="1128"/>
                </a:lnTo>
                <a:lnTo>
                  <a:pt x="1446" y="1190"/>
                </a:lnTo>
                <a:lnTo>
                  <a:pt x="1405" y="1250"/>
                </a:lnTo>
                <a:lnTo>
                  <a:pt x="1358" y="1307"/>
                </a:lnTo>
                <a:lnTo>
                  <a:pt x="1332" y="1333"/>
                </a:lnTo>
                <a:lnTo>
                  <a:pt x="1306" y="1359"/>
                </a:lnTo>
                <a:lnTo>
                  <a:pt x="1249" y="1407"/>
                </a:lnTo>
                <a:lnTo>
                  <a:pt x="1190" y="1447"/>
                </a:lnTo>
                <a:lnTo>
                  <a:pt x="1127" y="1482"/>
                </a:lnTo>
                <a:lnTo>
                  <a:pt x="1063" y="1510"/>
                </a:lnTo>
                <a:lnTo>
                  <a:pt x="996" y="1532"/>
                </a:lnTo>
                <a:lnTo>
                  <a:pt x="928" y="1548"/>
                </a:lnTo>
                <a:lnTo>
                  <a:pt x="859" y="1558"/>
                </a:lnTo>
                <a:lnTo>
                  <a:pt x="825" y="1561"/>
                </a:lnTo>
                <a:lnTo>
                  <a:pt x="784" y="1562"/>
                </a:lnTo>
                <a:lnTo>
                  <a:pt x="704" y="1558"/>
                </a:lnTo>
                <a:lnTo>
                  <a:pt x="624" y="1547"/>
                </a:lnTo>
                <a:lnTo>
                  <a:pt x="545" y="1526"/>
                </a:lnTo>
                <a:lnTo>
                  <a:pt x="469" y="1499"/>
                </a:lnTo>
                <a:lnTo>
                  <a:pt x="396" y="1461"/>
                </a:lnTo>
                <a:lnTo>
                  <a:pt x="325" y="1417"/>
                </a:lnTo>
                <a:lnTo>
                  <a:pt x="259" y="1364"/>
                </a:lnTo>
                <a:lnTo>
                  <a:pt x="228" y="1333"/>
                </a:lnTo>
                <a:lnTo>
                  <a:pt x="201" y="1304"/>
                </a:lnTo>
                <a:lnTo>
                  <a:pt x="150" y="1243"/>
                </a:lnTo>
                <a:lnTo>
                  <a:pt x="107" y="1179"/>
                </a:lnTo>
                <a:lnTo>
                  <a:pt x="71" y="1110"/>
                </a:lnTo>
                <a:lnTo>
                  <a:pt x="43" y="1040"/>
                </a:lnTo>
                <a:lnTo>
                  <a:pt x="22" y="967"/>
                </a:lnTo>
                <a:lnTo>
                  <a:pt x="8" y="893"/>
                </a:lnTo>
                <a:lnTo>
                  <a:pt x="0" y="818"/>
                </a:lnTo>
                <a:lnTo>
                  <a:pt x="0" y="743"/>
                </a:lnTo>
                <a:lnTo>
                  <a:pt x="8" y="669"/>
                </a:lnTo>
                <a:lnTo>
                  <a:pt x="22" y="595"/>
                </a:lnTo>
                <a:lnTo>
                  <a:pt x="43" y="523"/>
                </a:lnTo>
                <a:lnTo>
                  <a:pt x="71" y="453"/>
                </a:lnTo>
                <a:lnTo>
                  <a:pt x="107" y="384"/>
                </a:lnTo>
                <a:lnTo>
                  <a:pt x="150" y="319"/>
                </a:lnTo>
                <a:lnTo>
                  <a:pt x="201" y="258"/>
                </a:lnTo>
                <a:lnTo>
                  <a:pt x="228" y="229"/>
                </a:lnTo>
                <a:lnTo>
                  <a:pt x="258" y="201"/>
                </a:lnTo>
                <a:lnTo>
                  <a:pt x="319" y="151"/>
                </a:lnTo>
                <a:lnTo>
                  <a:pt x="383" y="108"/>
                </a:lnTo>
                <a:lnTo>
                  <a:pt x="451" y="72"/>
                </a:lnTo>
                <a:lnTo>
                  <a:pt x="522" y="43"/>
                </a:lnTo>
                <a:lnTo>
                  <a:pt x="595" y="22"/>
                </a:lnTo>
                <a:lnTo>
                  <a:pt x="669" y="8"/>
                </a:lnTo>
                <a:lnTo>
                  <a:pt x="742" y="0"/>
                </a:lnTo>
                <a:lnTo>
                  <a:pt x="818" y="0"/>
                </a:lnTo>
                <a:lnTo>
                  <a:pt x="893" y="8"/>
                </a:lnTo>
                <a:lnTo>
                  <a:pt x="967" y="22"/>
                </a:lnTo>
                <a:lnTo>
                  <a:pt x="1039" y="43"/>
                </a:lnTo>
                <a:lnTo>
                  <a:pt x="1109" y="72"/>
                </a:lnTo>
                <a:lnTo>
                  <a:pt x="1177" y="108"/>
                </a:lnTo>
                <a:lnTo>
                  <a:pt x="1243" y="151"/>
                </a:lnTo>
                <a:lnTo>
                  <a:pt x="1304" y="201"/>
                </a:lnTo>
                <a:lnTo>
                  <a:pt x="1332" y="229"/>
                </a:lnTo>
                <a:close/>
              </a:path>
            </a:pathLst>
          </a:custGeom>
          <a:solidFill>
            <a:srgbClr val="2C5584"/>
          </a:solidFill>
          <a:ln>
            <a:noFill/>
          </a:ln>
        </p:spPr>
        <p:txBody>
          <a:bodyPr/>
          <a:lstStyle/>
          <a:p>
            <a:endParaRPr lang="x-none"/>
          </a:p>
        </p:txBody>
      </p:sp>
      <p:sp>
        <p:nvSpPr>
          <p:cNvPr id="15" name="Freeform 587">
            <a:extLst>
              <a:ext uri="{FF2B5EF4-FFF2-40B4-BE49-F238E27FC236}">
                <a16:creationId xmlns:a16="http://schemas.microsoft.com/office/drawing/2014/main" id="{25C3AACC-0678-26E4-2871-12963A12542C}"/>
              </a:ext>
            </a:extLst>
          </p:cNvPr>
          <p:cNvSpPr>
            <a:spLocks/>
          </p:cNvSpPr>
          <p:nvPr/>
        </p:nvSpPr>
        <p:spPr bwMode="auto">
          <a:xfrm flipH="1">
            <a:off x="374650" y="1790700"/>
            <a:ext cx="1836738" cy="261938"/>
          </a:xfrm>
          <a:custGeom>
            <a:avLst/>
            <a:gdLst>
              <a:gd name="T0" fmla="*/ 2147483646 w 3684"/>
              <a:gd name="T1" fmla="*/ 2147483646 h 548"/>
              <a:gd name="T2" fmla="*/ 2147483646 w 3684"/>
              <a:gd name="T3" fmla="*/ 2147483646 h 548"/>
              <a:gd name="T4" fmla="*/ 2147483646 w 3684"/>
              <a:gd name="T5" fmla="*/ 2147483646 h 548"/>
              <a:gd name="T6" fmla="*/ 2147483646 w 3684"/>
              <a:gd name="T7" fmla="*/ 2147483646 h 548"/>
              <a:gd name="T8" fmla="*/ 2147483646 w 3684"/>
              <a:gd name="T9" fmla="*/ 2147483646 h 548"/>
              <a:gd name="T10" fmla="*/ 2147483646 w 3684"/>
              <a:gd name="T11" fmla="*/ 2147483646 h 548"/>
              <a:gd name="T12" fmla="*/ 2147483646 w 3684"/>
              <a:gd name="T13" fmla="*/ 2147483646 h 548"/>
              <a:gd name="T14" fmla="*/ 2147483646 w 3684"/>
              <a:gd name="T15" fmla="*/ 2147483646 h 548"/>
              <a:gd name="T16" fmla="*/ 2147483646 w 3684"/>
              <a:gd name="T17" fmla="*/ 2147483646 h 548"/>
              <a:gd name="T18" fmla="*/ 2147483646 w 3684"/>
              <a:gd name="T19" fmla="*/ 2147483646 h 548"/>
              <a:gd name="T20" fmla="*/ 2147483646 w 3684"/>
              <a:gd name="T21" fmla="*/ 2147483646 h 548"/>
              <a:gd name="T22" fmla="*/ 2147483646 w 3684"/>
              <a:gd name="T23" fmla="*/ 0 h 548"/>
              <a:gd name="T24" fmla="*/ 2147483646 w 3684"/>
              <a:gd name="T25" fmla="*/ 2147483646 h 548"/>
              <a:gd name="T26" fmla="*/ 2147483646 w 3684"/>
              <a:gd name="T27" fmla="*/ 2147483646 h 548"/>
              <a:gd name="T28" fmla="*/ 2147483646 w 3684"/>
              <a:gd name="T29" fmla="*/ 2147483646 h 548"/>
              <a:gd name="T30" fmla="*/ 2147483646 w 3684"/>
              <a:gd name="T31" fmla="*/ 2147483646 h 548"/>
              <a:gd name="T32" fmla="*/ 2147483646 w 3684"/>
              <a:gd name="T33" fmla="*/ 2147483646 h 548"/>
              <a:gd name="T34" fmla="*/ 2147483646 w 3684"/>
              <a:gd name="T35" fmla="*/ 2147483646 h 548"/>
              <a:gd name="T36" fmla="*/ 2147483646 w 3684"/>
              <a:gd name="T37" fmla="*/ 2147483646 h 548"/>
              <a:gd name="T38" fmla="*/ 2147483646 w 3684"/>
              <a:gd name="T39" fmla="*/ 2147483646 h 548"/>
              <a:gd name="T40" fmla="*/ 0 w 3684"/>
              <a:gd name="T41" fmla="*/ 2147483646 h 548"/>
              <a:gd name="T42" fmla="*/ 0 w 3684"/>
              <a:gd name="T43" fmla="*/ 2147483646 h 548"/>
              <a:gd name="T44" fmla="*/ 2147483646 w 3684"/>
              <a:gd name="T45" fmla="*/ 2147483646 h 548"/>
              <a:gd name="T46" fmla="*/ 2147483646 w 3684"/>
              <a:gd name="T47" fmla="*/ 2147483646 h 548"/>
              <a:gd name="T48" fmla="*/ 2147483646 w 3684"/>
              <a:gd name="T49" fmla="*/ 2147483646 h 548"/>
              <a:gd name="T50" fmla="*/ 2147483646 w 3684"/>
              <a:gd name="T51" fmla="*/ 2147483646 h 548"/>
              <a:gd name="T52" fmla="*/ 2147483646 w 3684"/>
              <a:gd name="T53" fmla="*/ 2147483646 h 548"/>
              <a:gd name="T54" fmla="*/ 2147483646 w 3684"/>
              <a:gd name="T55" fmla="*/ 2147483646 h 548"/>
              <a:gd name="T56" fmla="*/ 2147483646 w 3684"/>
              <a:gd name="T57" fmla="*/ 2147483646 h 548"/>
              <a:gd name="T58" fmla="*/ 2147483646 w 3684"/>
              <a:gd name="T59" fmla="*/ 2147483646 h 548"/>
              <a:gd name="T60" fmla="*/ 2147483646 w 3684"/>
              <a:gd name="T61" fmla="*/ 2147483646 h 548"/>
              <a:gd name="T62" fmla="*/ 2147483646 w 3684"/>
              <a:gd name="T63" fmla="*/ 2147483646 h 548"/>
              <a:gd name="T64" fmla="*/ 2147483646 w 3684"/>
              <a:gd name="T65" fmla="*/ 2147483646 h 548"/>
              <a:gd name="T66" fmla="*/ 2147483646 w 3684"/>
              <a:gd name="T67" fmla="*/ 2147483646 h 548"/>
              <a:gd name="T68" fmla="*/ 2147483646 w 3684"/>
              <a:gd name="T69" fmla="*/ 2147483646 h 548"/>
              <a:gd name="T70" fmla="*/ 2147483646 w 3684"/>
              <a:gd name="T71" fmla="*/ 2147483646 h 548"/>
              <a:gd name="T72" fmla="*/ 2147483646 w 3684"/>
              <a:gd name="T73" fmla="*/ 2147483646 h 548"/>
              <a:gd name="T74" fmla="*/ 2147483646 w 3684"/>
              <a:gd name="T75" fmla="*/ 2147483646 h 548"/>
              <a:gd name="T76" fmla="*/ 2147483646 w 3684"/>
              <a:gd name="T77" fmla="*/ 2147483646 h 548"/>
              <a:gd name="T78" fmla="*/ 2147483646 w 3684"/>
              <a:gd name="T79" fmla="*/ 2147483646 h 548"/>
              <a:gd name="T80" fmla="*/ 2147483646 w 3684"/>
              <a:gd name="T81" fmla="*/ 2147483646 h 548"/>
              <a:gd name="T82" fmla="*/ 2147483646 w 3684"/>
              <a:gd name="T83" fmla="*/ 2147483646 h 5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684" h="548">
                <a:moveTo>
                  <a:pt x="3684" y="221"/>
                </a:moveTo>
                <a:lnTo>
                  <a:pt x="687" y="221"/>
                </a:lnTo>
                <a:lnTo>
                  <a:pt x="658" y="219"/>
                </a:lnTo>
                <a:lnTo>
                  <a:pt x="605" y="206"/>
                </a:lnTo>
                <a:lnTo>
                  <a:pt x="557" y="180"/>
                </a:lnTo>
                <a:lnTo>
                  <a:pt x="517" y="144"/>
                </a:lnTo>
                <a:lnTo>
                  <a:pt x="500" y="122"/>
                </a:lnTo>
                <a:lnTo>
                  <a:pt x="481" y="94"/>
                </a:lnTo>
                <a:lnTo>
                  <a:pt x="430" y="49"/>
                </a:lnTo>
                <a:lnTo>
                  <a:pt x="369" y="17"/>
                </a:lnTo>
                <a:lnTo>
                  <a:pt x="302" y="1"/>
                </a:lnTo>
                <a:lnTo>
                  <a:pt x="266" y="0"/>
                </a:lnTo>
                <a:lnTo>
                  <a:pt x="239" y="1"/>
                </a:lnTo>
                <a:lnTo>
                  <a:pt x="188" y="13"/>
                </a:lnTo>
                <a:lnTo>
                  <a:pt x="141" y="34"/>
                </a:lnTo>
                <a:lnTo>
                  <a:pt x="100" y="62"/>
                </a:lnTo>
                <a:lnTo>
                  <a:pt x="64" y="99"/>
                </a:lnTo>
                <a:lnTo>
                  <a:pt x="35" y="140"/>
                </a:lnTo>
                <a:lnTo>
                  <a:pt x="14" y="186"/>
                </a:lnTo>
                <a:lnTo>
                  <a:pt x="1" y="236"/>
                </a:lnTo>
                <a:lnTo>
                  <a:pt x="0" y="262"/>
                </a:lnTo>
                <a:lnTo>
                  <a:pt x="0" y="292"/>
                </a:lnTo>
                <a:lnTo>
                  <a:pt x="9" y="348"/>
                </a:lnTo>
                <a:lnTo>
                  <a:pt x="29" y="398"/>
                </a:lnTo>
                <a:lnTo>
                  <a:pt x="58" y="443"/>
                </a:lnTo>
                <a:lnTo>
                  <a:pt x="95" y="482"/>
                </a:lnTo>
                <a:lnTo>
                  <a:pt x="140" y="513"/>
                </a:lnTo>
                <a:lnTo>
                  <a:pt x="189" y="536"/>
                </a:lnTo>
                <a:lnTo>
                  <a:pt x="245" y="547"/>
                </a:lnTo>
                <a:lnTo>
                  <a:pt x="274" y="548"/>
                </a:lnTo>
                <a:lnTo>
                  <a:pt x="307" y="546"/>
                </a:lnTo>
                <a:lnTo>
                  <a:pt x="372" y="530"/>
                </a:lnTo>
                <a:lnTo>
                  <a:pt x="430" y="499"/>
                </a:lnTo>
                <a:lnTo>
                  <a:pt x="478" y="456"/>
                </a:lnTo>
                <a:lnTo>
                  <a:pt x="498" y="431"/>
                </a:lnTo>
                <a:lnTo>
                  <a:pt x="515" y="408"/>
                </a:lnTo>
                <a:lnTo>
                  <a:pt x="556" y="371"/>
                </a:lnTo>
                <a:lnTo>
                  <a:pt x="605" y="344"/>
                </a:lnTo>
                <a:lnTo>
                  <a:pt x="658" y="329"/>
                </a:lnTo>
                <a:lnTo>
                  <a:pt x="687" y="328"/>
                </a:lnTo>
                <a:lnTo>
                  <a:pt x="3684" y="328"/>
                </a:lnTo>
                <a:lnTo>
                  <a:pt x="3684" y="221"/>
                </a:lnTo>
                <a:close/>
              </a:path>
            </a:pathLst>
          </a:custGeom>
          <a:solidFill>
            <a:srgbClr val="2C5584"/>
          </a:solidFill>
          <a:ln>
            <a:noFill/>
          </a:ln>
        </p:spPr>
        <p:txBody>
          <a:bodyPr/>
          <a:lstStyle/>
          <a:p>
            <a:endParaRPr lang="x-none"/>
          </a:p>
        </p:txBody>
      </p:sp>
      <p:sp>
        <p:nvSpPr>
          <p:cNvPr id="3" name="TextBox 2">
            <a:extLst>
              <a:ext uri="{FF2B5EF4-FFF2-40B4-BE49-F238E27FC236}">
                <a16:creationId xmlns:a16="http://schemas.microsoft.com/office/drawing/2014/main" id="{7E045763-CFB3-EEB4-F3F8-1FAAE2C0B6ED}"/>
              </a:ext>
            </a:extLst>
          </p:cNvPr>
          <p:cNvSpPr txBox="1"/>
          <p:nvPr/>
        </p:nvSpPr>
        <p:spPr>
          <a:xfrm>
            <a:off x="2225590" y="1790700"/>
            <a:ext cx="9591760" cy="4185761"/>
          </a:xfrm>
          <a:prstGeom prst="rect">
            <a:avLst/>
          </a:prstGeom>
          <a:noFill/>
        </p:spPr>
        <p:txBody>
          <a:bodyPr wrap="square" rtlCol="0">
            <a:spAutoFit/>
          </a:bodyPr>
          <a:lstStyle/>
          <a:p>
            <a:pPr marL="285750" indent="-285750" algn="just">
              <a:spcAft>
                <a:spcPts val="0"/>
              </a:spcAft>
              <a:buFont typeface="Wingdings" panose="05000000000000000000" pitchFamily="2" charset="2"/>
              <a:buChar char="q"/>
            </a:pPr>
            <a:r>
              <a:rPr lang="en-GB" sz="1400" dirty="0">
                <a:effectLst/>
                <a:latin typeface="Montserrat" panose="00000500000000000000" pitchFamily="2" charset="0"/>
                <a:ea typeface="Calibri" panose="020F0502020204030204" pitchFamily="34" charset="0"/>
                <a:cs typeface="Arial" panose="020B0604020202020204" pitchFamily="34" charset="0"/>
              </a:rPr>
              <a:t>The </a:t>
            </a:r>
            <a:r>
              <a:rPr lang="en-GB" sz="1400" b="1" dirty="0">
                <a:effectLst/>
                <a:latin typeface="Montserrat" panose="00000500000000000000" pitchFamily="2" charset="0"/>
                <a:ea typeface="Calibri" panose="020F0502020204030204" pitchFamily="34" charset="0"/>
                <a:cs typeface="Arial" panose="020B0604020202020204" pitchFamily="34" charset="0"/>
              </a:rPr>
              <a:t>Technical Assistance Programme (TA), </a:t>
            </a:r>
            <a:r>
              <a:rPr lang="en-GB" sz="1400" dirty="0">
                <a:effectLst/>
                <a:latin typeface="Montserrat" panose="00000500000000000000" pitchFamily="2" charset="0"/>
                <a:ea typeface="Calibri" panose="020F0502020204030204" pitchFamily="34" charset="0"/>
                <a:cs typeface="Arial" panose="020B0604020202020204" pitchFamily="34" charset="0"/>
              </a:rPr>
              <a:t>run by the North-East Regional Development Agency with the support of the World Bank Group in Romania, in the North-East Region, is a consequence of the </a:t>
            </a:r>
            <a:r>
              <a:rPr lang="en-GB" sz="1400" b="1" dirty="0">
                <a:effectLst/>
                <a:latin typeface="Montserrat" panose="00000500000000000000" pitchFamily="2" charset="0"/>
                <a:ea typeface="Calibri" panose="020F0502020204030204" pitchFamily="34" charset="0"/>
                <a:cs typeface="Arial" panose="020B0604020202020204" pitchFamily="34" charset="0"/>
              </a:rPr>
              <a:t>„Lagging Regions” Initiative. </a:t>
            </a:r>
          </a:p>
          <a:p>
            <a:pPr marL="285750" indent="-285750" algn="just">
              <a:spcAft>
                <a:spcPts val="0"/>
              </a:spcAft>
              <a:buFont typeface="Wingdings" panose="05000000000000000000" pitchFamily="2" charset="2"/>
              <a:buChar char="q"/>
            </a:pPr>
            <a:endParaRPr lang="en-GB" sz="1400" b="1" dirty="0">
              <a:effectLst/>
              <a:latin typeface="Montserrat" panose="00000500000000000000" pitchFamily="2" charset="0"/>
              <a:ea typeface="Calibri" panose="020F0502020204030204" pitchFamily="34" charset="0"/>
              <a:cs typeface="Arial" panose="020B0604020202020204" pitchFamily="34" charset="0"/>
            </a:endParaRPr>
          </a:p>
          <a:p>
            <a:pPr algn="just">
              <a:spcAft>
                <a:spcPts val="0"/>
              </a:spcAft>
            </a:pPr>
            <a:endParaRPr lang="en-GB" sz="1400" dirty="0">
              <a:effectLst/>
              <a:latin typeface="Montserrat" panose="00000500000000000000" pitchFamily="2" charset="0"/>
              <a:ea typeface="Calibri" panose="020F0502020204030204" pitchFamily="34" charset="0"/>
              <a:cs typeface="Arial" panose="020B0604020202020204" pitchFamily="34" charset="0"/>
            </a:endParaRPr>
          </a:p>
          <a:p>
            <a:pPr algn="just">
              <a:spcAft>
                <a:spcPts val="0"/>
              </a:spcAft>
            </a:pPr>
            <a:r>
              <a:rPr lang="en-GB" sz="1400" dirty="0">
                <a:effectLst/>
                <a:latin typeface="Montserrat" panose="00000500000000000000" pitchFamily="2" charset="0"/>
                <a:ea typeface="Calibri" panose="020F0502020204030204" pitchFamily="34" charset="0"/>
                <a:cs typeface="Arial" panose="020B0604020202020204" pitchFamily="34" charset="0"/>
              </a:rPr>
              <a:t>The </a:t>
            </a:r>
            <a:r>
              <a:rPr lang="en-GB" sz="1400" b="1" dirty="0">
                <a:effectLst/>
                <a:latin typeface="Montserrat" panose="00000500000000000000" pitchFamily="2" charset="0"/>
                <a:ea typeface="Calibri" panose="020F0502020204030204" pitchFamily="34" charset="0"/>
                <a:cs typeface="Arial" panose="020B0604020202020204" pitchFamily="34" charset="0"/>
              </a:rPr>
              <a:t>overall objective of the TA Programme </a:t>
            </a:r>
            <a:r>
              <a:rPr lang="en-GB" sz="1400" dirty="0">
                <a:effectLst/>
                <a:latin typeface="Montserrat" panose="00000500000000000000" pitchFamily="2" charset="0"/>
                <a:ea typeface="Calibri" panose="020F0502020204030204" pitchFamily="34" charset="0"/>
                <a:cs typeface="Arial" panose="020B0604020202020204" pitchFamily="34" charset="0"/>
              </a:rPr>
              <a:t>is to </a:t>
            </a:r>
            <a:r>
              <a:rPr lang="en-GB" sz="1400" b="1" dirty="0">
                <a:effectLst/>
                <a:latin typeface="Montserrat" panose="00000500000000000000" pitchFamily="2" charset="0"/>
                <a:ea typeface="Calibri" panose="020F0502020204030204" pitchFamily="34" charset="0"/>
                <a:cs typeface="Arial" panose="020B0604020202020204" pitchFamily="34" charset="0"/>
              </a:rPr>
              <a:t>increase the innovation capacity </a:t>
            </a:r>
            <a:r>
              <a:rPr lang="en-GB" sz="1400" dirty="0">
                <a:effectLst/>
                <a:latin typeface="Montserrat" panose="00000500000000000000" pitchFamily="2" charset="0"/>
                <a:ea typeface="Calibri" panose="020F0502020204030204" pitchFamily="34" charset="0"/>
                <a:cs typeface="Arial" panose="020B0604020202020204" pitchFamily="34" charset="0"/>
              </a:rPr>
              <a:t>by developing and testing three assistance programmes (RVP, TTIBP and SCRP) implemented in the North-East and North-West regions and a national programme (</a:t>
            </a:r>
            <a:r>
              <a:rPr lang="en-GB" sz="1400" dirty="0" err="1">
                <a:effectLst/>
                <a:latin typeface="Montserrat" panose="00000500000000000000" pitchFamily="2" charset="0"/>
                <a:ea typeface="Calibri" panose="020F0502020204030204" pitchFamily="34" charset="0"/>
                <a:cs typeface="Arial" panose="020B0604020202020204" pitchFamily="34" charset="0"/>
              </a:rPr>
              <a:t>PoCP</a:t>
            </a:r>
            <a:r>
              <a:rPr lang="en-GB" sz="1400" dirty="0">
                <a:effectLst/>
                <a:latin typeface="Montserrat" panose="00000500000000000000" pitchFamily="2" charset="0"/>
                <a:ea typeface="Calibri" panose="020F0502020204030204" pitchFamily="34" charset="0"/>
                <a:cs typeface="Arial" panose="020B0604020202020204" pitchFamily="34" charset="0"/>
              </a:rPr>
              <a:t>), including monitoring and evaluation mechanisms. </a:t>
            </a:r>
          </a:p>
          <a:p>
            <a:pPr algn="just">
              <a:spcAft>
                <a:spcPts val="0"/>
              </a:spcAft>
            </a:pPr>
            <a:endParaRPr lang="en-GB" sz="1400" dirty="0">
              <a:effectLst/>
              <a:latin typeface="Montserrat" panose="00000500000000000000" pitchFamily="2" charset="0"/>
              <a:ea typeface="Calibri" panose="020F0502020204030204" pitchFamily="34" charset="0"/>
              <a:cs typeface="Arial" panose="020B0604020202020204" pitchFamily="34" charset="0"/>
            </a:endParaRPr>
          </a:p>
          <a:p>
            <a:pPr lvl="1" algn="just">
              <a:spcAft>
                <a:spcPts val="0"/>
              </a:spcAft>
            </a:pPr>
            <a:endParaRPr lang="en-GB" sz="1400" dirty="0">
              <a:latin typeface="Montserrat" panose="00000500000000000000" pitchFamily="2" charset="0"/>
              <a:ea typeface="Calibri" panose="020F0502020204030204" pitchFamily="34" charset="0"/>
              <a:cs typeface="Arial" panose="020B0604020202020204" pitchFamily="34" charset="0"/>
            </a:endParaRPr>
          </a:p>
          <a:p>
            <a:pPr lvl="1" algn="just">
              <a:spcAft>
                <a:spcPts val="0"/>
              </a:spcAft>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285750" indent="-285750" algn="just">
              <a:spcAft>
                <a:spcPts val="0"/>
              </a:spcAft>
              <a:buFont typeface="Wingdings" panose="05000000000000000000" pitchFamily="2" charset="2"/>
              <a:buChar char="q"/>
            </a:pPr>
            <a:r>
              <a:rPr lang="en-GB" sz="1400" b="1" dirty="0">
                <a:effectLst/>
                <a:latin typeface="Montserrat" panose="00000500000000000000" pitchFamily="2" charset="0"/>
                <a:ea typeface="Calibri" panose="020F0502020204030204" pitchFamily="34" charset="0"/>
                <a:cs typeface="Arial" panose="020B0604020202020204" pitchFamily="34" charset="0"/>
              </a:rPr>
              <a:t>3 implementation principles</a:t>
            </a:r>
            <a:r>
              <a:rPr lang="en-GB" sz="1400" dirty="0">
                <a:effectLst/>
                <a:latin typeface="Montserrat" panose="00000500000000000000" pitchFamily="2" charset="0"/>
                <a:ea typeface="Calibri" panose="020F0502020204030204" pitchFamily="34" charset="0"/>
                <a:cs typeface="Arial" panose="020B0604020202020204" pitchFamily="34" charset="0"/>
              </a:rPr>
              <a:t>:</a:t>
            </a:r>
          </a:p>
          <a:p>
            <a:pPr marL="285750" indent="-285750" algn="just">
              <a:spcAft>
                <a:spcPts val="0"/>
              </a:spcAft>
              <a:buFont typeface="Wingdings" panose="05000000000000000000" pitchFamily="2" charset="2"/>
              <a:buChar char="q"/>
            </a:pPr>
            <a:endParaRPr lang="en-GB" sz="1400" dirty="0">
              <a:effectLst/>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
            </a:pPr>
            <a:r>
              <a:rPr lang="en-GB" sz="1400" b="1" dirty="0">
                <a:effectLst/>
                <a:latin typeface="Montserrat" panose="00000500000000000000" pitchFamily="2" charset="0"/>
                <a:ea typeface="Calibri" panose="020F0502020204030204" pitchFamily="34" charset="0"/>
                <a:cs typeface="Arial" panose="020B0604020202020204" pitchFamily="34" charset="0"/>
              </a:rPr>
              <a:t>Demonstrating commercialization results</a:t>
            </a:r>
          </a:p>
          <a:p>
            <a:pPr lvl="1" algn="just">
              <a:spcAft>
                <a:spcPts val="0"/>
              </a:spcAft>
            </a:pPr>
            <a:endParaRPr lang="en-GB" sz="1400" dirty="0">
              <a:effectLst/>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
            </a:pPr>
            <a:r>
              <a:rPr lang="en-GB" sz="1400" b="1" dirty="0">
                <a:effectLst/>
                <a:latin typeface="Montserrat" panose="00000500000000000000" pitchFamily="2" charset="0"/>
                <a:ea typeface="Calibri" panose="020F0502020204030204" pitchFamily="34" charset="0"/>
                <a:cs typeface="Arial" panose="020B0604020202020204" pitchFamily="34" charset="0"/>
              </a:rPr>
              <a:t>Stakeholder capacity building</a:t>
            </a:r>
          </a:p>
          <a:p>
            <a:pPr lvl="1" algn="just">
              <a:spcAft>
                <a:spcPts val="0"/>
              </a:spcAft>
            </a:pPr>
            <a:endParaRPr lang="en-GB" sz="1400" dirty="0">
              <a:effectLst/>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
            </a:pPr>
            <a:r>
              <a:rPr lang="en-GB" sz="1400" b="1" dirty="0">
                <a:effectLst/>
                <a:latin typeface="Montserrat" panose="00000500000000000000" pitchFamily="2" charset="0"/>
                <a:ea typeface="Calibri" panose="020F0502020204030204" pitchFamily="34" charset="0"/>
                <a:cs typeface="Arial" panose="020B0604020202020204" pitchFamily="34" charset="0"/>
              </a:rPr>
              <a:t>Agile implementation</a:t>
            </a:r>
            <a:endParaRPr lang="en-GB" sz="1400" dirty="0">
              <a:effectLst/>
              <a:latin typeface="Montserrat" panose="00000500000000000000" pitchFamily="2" charset="0"/>
              <a:ea typeface="Calibri" panose="020F0502020204030204" pitchFamily="34" charset="0"/>
              <a:cs typeface="Arial" panose="020B0604020202020204" pitchFamily="34" charset="0"/>
            </a:endParaRPr>
          </a:p>
          <a:p>
            <a:pPr algn="just">
              <a:spcAft>
                <a:spcPts val="0"/>
              </a:spcAft>
            </a:pPr>
            <a:endParaRPr lang="en-GB" sz="1400" dirty="0">
              <a:latin typeface="Montserrat" panose="00000500000000000000" pitchFamily="2" charset="0"/>
              <a:ea typeface="Calibri" panose="020F0502020204030204" pitchFamily="34" charset="0"/>
              <a:cs typeface="Arial" panose="020B0604020202020204" pitchFamily="34" charset="0"/>
            </a:endParaRPr>
          </a:p>
        </p:txBody>
      </p:sp>
      <p:pic>
        <p:nvPicPr>
          <p:cNvPr id="2" name="Picture 12">
            <a:extLst>
              <a:ext uri="{FF2B5EF4-FFF2-40B4-BE49-F238E27FC236}">
                <a16:creationId xmlns:a16="http://schemas.microsoft.com/office/drawing/2014/main" id="{189BAB7F-5AC6-353D-4C3D-16DE4CFF723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7418" y="622158"/>
            <a:ext cx="1253530" cy="536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1884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Freeform 6">
            <a:extLst>
              <a:ext uri="{FF2B5EF4-FFF2-40B4-BE49-F238E27FC236}">
                <a16:creationId xmlns:a16="http://schemas.microsoft.com/office/drawing/2014/main" id="{DDBFD3E2-F915-DFE2-227C-E29F554ED351}"/>
              </a:ext>
            </a:extLst>
          </p:cNvPr>
          <p:cNvSpPr>
            <a:spLocks/>
          </p:cNvSpPr>
          <p:nvPr/>
        </p:nvSpPr>
        <p:spPr bwMode="auto">
          <a:xfrm flipH="1">
            <a:off x="15875" y="0"/>
            <a:ext cx="1708150" cy="6858000"/>
          </a:xfrm>
          <a:custGeom>
            <a:avLst/>
            <a:gdLst>
              <a:gd name="T0" fmla="*/ 2147483646 w 3426"/>
              <a:gd name="T1" fmla="*/ 2147483646 h 13893"/>
              <a:gd name="T2" fmla="*/ 2147483646 w 3426"/>
              <a:gd name="T3" fmla="*/ 2147483646 h 13893"/>
              <a:gd name="T4" fmla="*/ 2147483646 w 3426"/>
              <a:gd name="T5" fmla="*/ 2147483646 h 13893"/>
              <a:gd name="T6" fmla="*/ 2147483646 w 3426"/>
              <a:gd name="T7" fmla="*/ 2147483646 h 13893"/>
              <a:gd name="T8" fmla="*/ 2147483646 w 3426"/>
              <a:gd name="T9" fmla="*/ 2147483646 h 13893"/>
              <a:gd name="T10" fmla="*/ 2147483646 w 3426"/>
              <a:gd name="T11" fmla="*/ 2147483646 h 13893"/>
              <a:gd name="T12" fmla="*/ 2147483646 w 3426"/>
              <a:gd name="T13" fmla="*/ 2147483646 h 13893"/>
              <a:gd name="T14" fmla="*/ 2147483646 w 3426"/>
              <a:gd name="T15" fmla="*/ 2147483646 h 13893"/>
              <a:gd name="T16" fmla="*/ 2147483646 w 3426"/>
              <a:gd name="T17" fmla="*/ 2147483646 h 13893"/>
              <a:gd name="T18" fmla="*/ 2147483646 w 3426"/>
              <a:gd name="T19" fmla="*/ 2147483646 h 13893"/>
              <a:gd name="T20" fmla="*/ 2147483646 w 3426"/>
              <a:gd name="T21" fmla="*/ 2147483646 h 13893"/>
              <a:gd name="T22" fmla="*/ 2147483646 w 3426"/>
              <a:gd name="T23" fmla="*/ 2147483646 h 13893"/>
              <a:gd name="T24" fmla="*/ 2147483646 w 3426"/>
              <a:gd name="T25" fmla="*/ 2147483646 h 13893"/>
              <a:gd name="T26" fmla="*/ 2147483646 w 3426"/>
              <a:gd name="T27" fmla="*/ 2147483646 h 13893"/>
              <a:gd name="T28" fmla="*/ 2147483646 w 3426"/>
              <a:gd name="T29" fmla="*/ 2147483646 h 13893"/>
              <a:gd name="T30" fmla="*/ 2147483646 w 3426"/>
              <a:gd name="T31" fmla="*/ 2147483646 h 13893"/>
              <a:gd name="T32" fmla="*/ 2147483646 w 3426"/>
              <a:gd name="T33" fmla="*/ 2147483646 h 13893"/>
              <a:gd name="T34" fmla="*/ 2147483646 w 3426"/>
              <a:gd name="T35" fmla="*/ 2147483646 h 13893"/>
              <a:gd name="T36" fmla="*/ 2147483646 w 3426"/>
              <a:gd name="T37" fmla="*/ 2147483646 h 13893"/>
              <a:gd name="T38" fmla="*/ 2147483646 w 3426"/>
              <a:gd name="T39" fmla="*/ 2147483646 h 13893"/>
              <a:gd name="T40" fmla="*/ 2147483646 w 3426"/>
              <a:gd name="T41" fmla="*/ 2147483646 h 13893"/>
              <a:gd name="T42" fmla="*/ 2147483646 w 3426"/>
              <a:gd name="T43" fmla="*/ 2147483646 h 13893"/>
              <a:gd name="T44" fmla="*/ 2147483646 w 3426"/>
              <a:gd name="T45" fmla="*/ 2147483646 h 13893"/>
              <a:gd name="T46" fmla="*/ 2147483646 w 3426"/>
              <a:gd name="T47" fmla="*/ 2147483646 h 13893"/>
              <a:gd name="T48" fmla="*/ 2147483646 w 3426"/>
              <a:gd name="T49" fmla="*/ 2147483646 h 13893"/>
              <a:gd name="T50" fmla="*/ 2147483646 w 3426"/>
              <a:gd name="T51" fmla="*/ 2147483646 h 13893"/>
              <a:gd name="T52" fmla="*/ 2147483646 w 3426"/>
              <a:gd name="T53" fmla="*/ 2147483646 h 13893"/>
              <a:gd name="T54" fmla="*/ 2147483646 w 3426"/>
              <a:gd name="T55" fmla="*/ 2147483646 h 13893"/>
              <a:gd name="T56" fmla="*/ 2147483646 w 3426"/>
              <a:gd name="T57" fmla="*/ 2147483646 h 13893"/>
              <a:gd name="T58" fmla="*/ 2147483646 w 3426"/>
              <a:gd name="T59" fmla="*/ 2147483646 h 13893"/>
              <a:gd name="T60" fmla="*/ 2147483646 w 3426"/>
              <a:gd name="T61" fmla="*/ 2147483646 h 13893"/>
              <a:gd name="T62" fmla="*/ 2147483646 w 3426"/>
              <a:gd name="T63" fmla="*/ 2147483646 h 13893"/>
              <a:gd name="T64" fmla="*/ 2147483646 w 3426"/>
              <a:gd name="T65" fmla="*/ 2147483646 h 13893"/>
              <a:gd name="T66" fmla="*/ 2147483646 w 3426"/>
              <a:gd name="T67" fmla="*/ 2147483646 h 13893"/>
              <a:gd name="T68" fmla="*/ 2147483646 w 3426"/>
              <a:gd name="T69" fmla="*/ 2147483646 h 13893"/>
              <a:gd name="T70" fmla="*/ 2147483646 w 3426"/>
              <a:gd name="T71" fmla="*/ 2147483646 h 13893"/>
              <a:gd name="T72" fmla="*/ 2147483646 w 3426"/>
              <a:gd name="T73" fmla="*/ 2147483646 h 13893"/>
              <a:gd name="T74" fmla="*/ 2147483646 w 3426"/>
              <a:gd name="T75" fmla="*/ 2147483646 h 13893"/>
              <a:gd name="T76" fmla="*/ 2147483646 w 3426"/>
              <a:gd name="T77" fmla="*/ 2147483646 h 13893"/>
              <a:gd name="T78" fmla="*/ 2147483646 w 3426"/>
              <a:gd name="T79" fmla="*/ 2147483646 h 13893"/>
              <a:gd name="T80" fmla="*/ 2147483646 w 3426"/>
              <a:gd name="T81" fmla="*/ 2147483646 h 13893"/>
              <a:gd name="T82" fmla="*/ 2147483646 w 3426"/>
              <a:gd name="T83" fmla="*/ 2147483646 h 13893"/>
              <a:gd name="T84" fmla="*/ 2147483646 w 3426"/>
              <a:gd name="T85" fmla="*/ 2147483646 h 13893"/>
              <a:gd name="T86" fmla="*/ 2147483646 w 3426"/>
              <a:gd name="T87" fmla="*/ 2147483646 h 13893"/>
              <a:gd name="T88" fmla="*/ 2147483646 w 3426"/>
              <a:gd name="T89" fmla="*/ 2147483646 h 13893"/>
              <a:gd name="T90" fmla="*/ 2147483646 w 3426"/>
              <a:gd name="T91" fmla="*/ 2147483646 h 13893"/>
              <a:gd name="T92" fmla="*/ 2147483646 w 3426"/>
              <a:gd name="T93" fmla="*/ 2147483646 h 13893"/>
              <a:gd name="T94" fmla="*/ 2147483646 w 3426"/>
              <a:gd name="T95" fmla="*/ 2147483646 h 13893"/>
              <a:gd name="T96" fmla="*/ 2147483646 w 3426"/>
              <a:gd name="T97" fmla="*/ 2147483646 h 13893"/>
              <a:gd name="T98" fmla="*/ 2147483646 w 3426"/>
              <a:gd name="T99" fmla="*/ 2147483646 h 13893"/>
              <a:gd name="T100" fmla="*/ 2147483646 w 3426"/>
              <a:gd name="T101" fmla="*/ 2147483646 h 13893"/>
              <a:gd name="T102" fmla="*/ 2147483646 w 3426"/>
              <a:gd name="T103" fmla="*/ 2147483646 h 13893"/>
              <a:gd name="T104" fmla="*/ 2147483646 w 3426"/>
              <a:gd name="T105" fmla="*/ 2147483646 h 13893"/>
              <a:gd name="T106" fmla="*/ 2147483646 w 3426"/>
              <a:gd name="T107" fmla="*/ 2147483646 h 13893"/>
              <a:gd name="T108" fmla="*/ 2147483646 w 3426"/>
              <a:gd name="T109" fmla="*/ 2147483646 h 13893"/>
              <a:gd name="T110" fmla="*/ 2147483646 w 3426"/>
              <a:gd name="T111" fmla="*/ 2147483646 h 13893"/>
              <a:gd name="T112" fmla="*/ 2147483646 w 3426"/>
              <a:gd name="T113" fmla="*/ 2147483646 h 138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426" h="13893">
                <a:moveTo>
                  <a:pt x="2127" y="13893"/>
                </a:moveTo>
                <a:lnTo>
                  <a:pt x="1281" y="13893"/>
                </a:lnTo>
                <a:lnTo>
                  <a:pt x="1281" y="13504"/>
                </a:lnTo>
                <a:lnTo>
                  <a:pt x="2127" y="13504"/>
                </a:lnTo>
                <a:lnTo>
                  <a:pt x="2174" y="13503"/>
                </a:lnTo>
                <a:lnTo>
                  <a:pt x="2263" y="13494"/>
                </a:lnTo>
                <a:lnTo>
                  <a:pt x="2352" y="13477"/>
                </a:lnTo>
                <a:lnTo>
                  <a:pt x="2436" y="13451"/>
                </a:lnTo>
                <a:lnTo>
                  <a:pt x="2518" y="13417"/>
                </a:lnTo>
                <a:lnTo>
                  <a:pt x="2594" y="13377"/>
                </a:lnTo>
                <a:lnTo>
                  <a:pt x="2667" y="13329"/>
                </a:lnTo>
                <a:lnTo>
                  <a:pt x="2734" y="13276"/>
                </a:lnTo>
                <a:lnTo>
                  <a:pt x="2795" y="13216"/>
                </a:lnTo>
                <a:lnTo>
                  <a:pt x="2851" y="13151"/>
                </a:lnTo>
                <a:lnTo>
                  <a:pt x="2901" y="13082"/>
                </a:lnTo>
                <a:lnTo>
                  <a:pt x="2944" y="13006"/>
                </a:lnTo>
                <a:lnTo>
                  <a:pt x="2979" y="12929"/>
                </a:lnTo>
                <a:lnTo>
                  <a:pt x="3006" y="12846"/>
                </a:lnTo>
                <a:lnTo>
                  <a:pt x="3026" y="12760"/>
                </a:lnTo>
                <a:lnTo>
                  <a:pt x="3036" y="12672"/>
                </a:lnTo>
                <a:lnTo>
                  <a:pt x="3037" y="12627"/>
                </a:lnTo>
                <a:lnTo>
                  <a:pt x="3039" y="12581"/>
                </a:lnTo>
                <a:lnTo>
                  <a:pt x="3031" y="12492"/>
                </a:lnTo>
                <a:lnTo>
                  <a:pt x="3015" y="12405"/>
                </a:lnTo>
                <a:lnTo>
                  <a:pt x="2991" y="12321"/>
                </a:lnTo>
                <a:lnTo>
                  <a:pt x="2958" y="12239"/>
                </a:lnTo>
                <a:lnTo>
                  <a:pt x="2917" y="12161"/>
                </a:lnTo>
                <a:lnTo>
                  <a:pt x="2869" y="12087"/>
                </a:lnTo>
                <a:lnTo>
                  <a:pt x="2813" y="12017"/>
                </a:lnTo>
                <a:lnTo>
                  <a:pt x="2782" y="11985"/>
                </a:lnTo>
                <a:lnTo>
                  <a:pt x="2750" y="11954"/>
                </a:lnTo>
                <a:lnTo>
                  <a:pt x="2681" y="11897"/>
                </a:lnTo>
                <a:lnTo>
                  <a:pt x="2608" y="11846"/>
                </a:lnTo>
                <a:lnTo>
                  <a:pt x="2530" y="11805"/>
                </a:lnTo>
                <a:lnTo>
                  <a:pt x="2450" y="11771"/>
                </a:lnTo>
                <a:lnTo>
                  <a:pt x="2366" y="11745"/>
                </a:lnTo>
                <a:lnTo>
                  <a:pt x="2279" y="11728"/>
                </a:lnTo>
                <a:lnTo>
                  <a:pt x="2191" y="11719"/>
                </a:lnTo>
                <a:lnTo>
                  <a:pt x="2146" y="11718"/>
                </a:lnTo>
                <a:lnTo>
                  <a:pt x="1299" y="11718"/>
                </a:lnTo>
                <a:lnTo>
                  <a:pt x="1233" y="11717"/>
                </a:lnTo>
                <a:lnTo>
                  <a:pt x="1105" y="11704"/>
                </a:lnTo>
                <a:lnTo>
                  <a:pt x="979" y="11679"/>
                </a:lnTo>
                <a:lnTo>
                  <a:pt x="858" y="11643"/>
                </a:lnTo>
                <a:lnTo>
                  <a:pt x="743" y="11595"/>
                </a:lnTo>
                <a:lnTo>
                  <a:pt x="634" y="11537"/>
                </a:lnTo>
                <a:lnTo>
                  <a:pt x="531" y="11468"/>
                </a:lnTo>
                <a:lnTo>
                  <a:pt x="435" y="11391"/>
                </a:lnTo>
                <a:lnTo>
                  <a:pt x="347" y="11306"/>
                </a:lnTo>
                <a:lnTo>
                  <a:pt x="266" y="11212"/>
                </a:lnTo>
                <a:lnTo>
                  <a:pt x="196" y="11111"/>
                </a:lnTo>
                <a:lnTo>
                  <a:pt x="135" y="11005"/>
                </a:lnTo>
                <a:lnTo>
                  <a:pt x="85" y="10891"/>
                </a:lnTo>
                <a:lnTo>
                  <a:pt x="46" y="10773"/>
                </a:lnTo>
                <a:lnTo>
                  <a:pt x="17" y="10650"/>
                </a:lnTo>
                <a:lnTo>
                  <a:pt x="2" y="10523"/>
                </a:lnTo>
                <a:lnTo>
                  <a:pt x="0" y="10458"/>
                </a:lnTo>
                <a:lnTo>
                  <a:pt x="0" y="10393"/>
                </a:lnTo>
                <a:lnTo>
                  <a:pt x="11" y="10266"/>
                </a:lnTo>
                <a:lnTo>
                  <a:pt x="33" y="10141"/>
                </a:lnTo>
                <a:lnTo>
                  <a:pt x="68" y="10020"/>
                </a:lnTo>
                <a:lnTo>
                  <a:pt x="115" y="9903"/>
                </a:lnTo>
                <a:lnTo>
                  <a:pt x="173" y="9791"/>
                </a:lnTo>
                <a:lnTo>
                  <a:pt x="243" y="9684"/>
                </a:lnTo>
                <a:lnTo>
                  <a:pt x="323" y="9586"/>
                </a:lnTo>
                <a:lnTo>
                  <a:pt x="367" y="9538"/>
                </a:lnTo>
                <a:lnTo>
                  <a:pt x="414" y="9493"/>
                </a:lnTo>
                <a:lnTo>
                  <a:pt x="512" y="9411"/>
                </a:lnTo>
                <a:lnTo>
                  <a:pt x="617" y="9340"/>
                </a:lnTo>
                <a:lnTo>
                  <a:pt x="728" y="9280"/>
                </a:lnTo>
                <a:lnTo>
                  <a:pt x="844" y="9231"/>
                </a:lnTo>
                <a:lnTo>
                  <a:pt x="965" y="9194"/>
                </a:lnTo>
                <a:lnTo>
                  <a:pt x="1089" y="9168"/>
                </a:lnTo>
                <a:lnTo>
                  <a:pt x="1216" y="9157"/>
                </a:lnTo>
                <a:lnTo>
                  <a:pt x="1281" y="9156"/>
                </a:lnTo>
                <a:lnTo>
                  <a:pt x="2127" y="9156"/>
                </a:lnTo>
                <a:lnTo>
                  <a:pt x="2174" y="9154"/>
                </a:lnTo>
                <a:lnTo>
                  <a:pt x="2263" y="9145"/>
                </a:lnTo>
                <a:lnTo>
                  <a:pt x="2352" y="9128"/>
                </a:lnTo>
                <a:lnTo>
                  <a:pt x="2436" y="9102"/>
                </a:lnTo>
                <a:lnTo>
                  <a:pt x="2518" y="9069"/>
                </a:lnTo>
                <a:lnTo>
                  <a:pt x="2594" y="9029"/>
                </a:lnTo>
                <a:lnTo>
                  <a:pt x="2667" y="8981"/>
                </a:lnTo>
                <a:lnTo>
                  <a:pt x="2734" y="8927"/>
                </a:lnTo>
                <a:lnTo>
                  <a:pt x="2795" y="8868"/>
                </a:lnTo>
                <a:lnTo>
                  <a:pt x="2851" y="8803"/>
                </a:lnTo>
                <a:lnTo>
                  <a:pt x="2901" y="8733"/>
                </a:lnTo>
                <a:lnTo>
                  <a:pt x="2944" y="8658"/>
                </a:lnTo>
                <a:lnTo>
                  <a:pt x="2979" y="8580"/>
                </a:lnTo>
                <a:lnTo>
                  <a:pt x="3006" y="8497"/>
                </a:lnTo>
                <a:lnTo>
                  <a:pt x="3026" y="8412"/>
                </a:lnTo>
                <a:lnTo>
                  <a:pt x="3036" y="8323"/>
                </a:lnTo>
                <a:lnTo>
                  <a:pt x="3037" y="8278"/>
                </a:lnTo>
                <a:lnTo>
                  <a:pt x="3039" y="8233"/>
                </a:lnTo>
                <a:lnTo>
                  <a:pt x="3031" y="8143"/>
                </a:lnTo>
                <a:lnTo>
                  <a:pt x="3015" y="8056"/>
                </a:lnTo>
                <a:lnTo>
                  <a:pt x="2991" y="7972"/>
                </a:lnTo>
                <a:lnTo>
                  <a:pt x="2958" y="7891"/>
                </a:lnTo>
                <a:lnTo>
                  <a:pt x="2917" y="7813"/>
                </a:lnTo>
                <a:lnTo>
                  <a:pt x="2869" y="7739"/>
                </a:lnTo>
                <a:lnTo>
                  <a:pt x="2813" y="7669"/>
                </a:lnTo>
                <a:lnTo>
                  <a:pt x="2782" y="7636"/>
                </a:lnTo>
                <a:lnTo>
                  <a:pt x="2750" y="7605"/>
                </a:lnTo>
                <a:lnTo>
                  <a:pt x="2681" y="7548"/>
                </a:lnTo>
                <a:lnTo>
                  <a:pt x="2608" y="7498"/>
                </a:lnTo>
                <a:lnTo>
                  <a:pt x="2530" y="7456"/>
                </a:lnTo>
                <a:lnTo>
                  <a:pt x="2450" y="7423"/>
                </a:lnTo>
                <a:lnTo>
                  <a:pt x="2366" y="7397"/>
                </a:lnTo>
                <a:lnTo>
                  <a:pt x="2279" y="7380"/>
                </a:lnTo>
                <a:lnTo>
                  <a:pt x="2191" y="7371"/>
                </a:lnTo>
                <a:lnTo>
                  <a:pt x="2146" y="7369"/>
                </a:lnTo>
                <a:lnTo>
                  <a:pt x="1299" y="7369"/>
                </a:lnTo>
                <a:lnTo>
                  <a:pt x="1233" y="7368"/>
                </a:lnTo>
                <a:lnTo>
                  <a:pt x="1105" y="7355"/>
                </a:lnTo>
                <a:lnTo>
                  <a:pt x="979" y="7331"/>
                </a:lnTo>
                <a:lnTo>
                  <a:pt x="858" y="7294"/>
                </a:lnTo>
                <a:lnTo>
                  <a:pt x="743" y="7246"/>
                </a:lnTo>
                <a:lnTo>
                  <a:pt x="634" y="7188"/>
                </a:lnTo>
                <a:lnTo>
                  <a:pt x="531" y="7119"/>
                </a:lnTo>
                <a:lnTo>
                  <a:pt x="435" y="7043"/>
                </a:lnTo>
                <a:lnTo>
                  <a:pt x="347" y="6957"/>
                </a:lnTo>
                <a:lnTo>
                  <a:pt x="266" y="6864"/>
                </a:lnTo>
                <a:lnTo>
                  <a:pt x="196" y="6763"/>
                </a:lnTo>
                <a:lnTo>
                  <a:pt x="135" y="6657"/>
                </a:lnTo>
                <a:lnTo>
                  <a:pt x="85" y="6543"/>
                </a:lnTo>
                <a:lnTo>
                  <a:pt x="46" y="6425"/>
                </a:lnTo>
                <a:lnTo>
                  <a:pt x="17" y="6301"/>
                </a:lnTo>
                <a:lnTo>
                  <a:pt x="2" y="6174"/>
                </a:lnTo>
                <a:lnTo>
                  <a:pt x="0" y="6110"/>
                </a:lnTo>
                <a:lnTo>
                  <a:pt x="0" y="6045"/>
                </a:lnTo>
                <a:lnTo>
                  <a:pt x="11" y="5918"/>
                </a:lnTo>
                <a:lnTo>
                  <a:pt x="33" y="5792"/>
                </a:lnTo>
                <a:lnTo>
                  <a:pt x="68" y="5672"/>
                </a:lnTo>
                <a:lnTo>
                  <a:pt x="115" y="5555"/>
                </a:lnTo>
                <a:lnTo>
                  <a:pt x="173" y="5442"/>
                </a:lnTo>
                <a:lnTo>
                  <a:pt x="243" y="5336"/>
                </a:lnTo>
                <a:lnTo>
                  <a:pt x="323" y="5236"/>
                </a:lnTo>
                <a:lnTo>
                  <a:pt x="367" y="5189"/>
                </a:lnTo>
                <a:lnTo>
                  <a:pt x="414" y="5144"/>
                </a:lnTo>
                <a:lnTo>
                  <a:pt x="512" y="5062"/>
                </a:lnTo>
                <a:lnTo>
                  <a:pt x="617" y="4991"/>
                </a:lnTo>
                <a:lnTo>
                  <a:pt x="728" y="4931"/>
                </a:lnTo>
                <a:lnTo>
                  <a:pt x="844" y="4882"/>
                </a:lnTo>
                <a:lnTo>
                  <a:pt x="965" y="4846"/>
                </a:lnTo>
                <a:lnTo>
                  <a:pt x="1089" y="4820"/>
                </a:lnTo>
                <a:lnTo>
                  <a:pt x="1216" y="4808"/>
                </a:lnTo>
                <a:lnTo>
                  <a:pt x="1281" y="4807"/>
                </a:lnTo>
                <a:lnTo>
                  <a:pt x="2127" y="4807"/>
                </a:lnTo>
                <a:lnTo>
                  <a:pt x="2174" y="4806"/>
                </a:lnTo>
                <a:lnTo>
                  <a:pt x="2263" y="4797"/>
                </a:lnTo>
                <a:lnTo>
                  <a:pt x="2352" y="4780"/>
                </a:lnTo>
                <a:lnTo>
                  <a:pt x="2436" y="4754"/>
                </a:lnTo>
                <a:lnTo>
                  <a:pt x="2518" y="4720"/>
                </a:lnTo>
                <a:lnTo>
                  <a:pt x="2594" y="4680"/>
                </a:lnTo>
                <a:lnTo>
                  <a:pt x="2667" y="4632"/>
                </a:lnTo>
                <a:lnTo>
                  <a:pt x="2734" y="4579"/>
                </a:lnTo>
                <a:lnTo>
                  <a:pt x="2795" y="4519"/>
                </a:lnTo>
                <a:lnTo>
                  <a:pt x="2851" y="4454"/>
                </a:lnTo>
                <a:lnTo>
                  <a:pt x="2901" y="4384"/>
                </a:lnTo>
                <a:lnTo>
                  <a:pt x="2944" y="4309"/>
                </a:lnTo>
                <a:lnTo>
                  <a:pt x="2979" y="4230"/>
                </a:lnTo>
                <a:lnTo>
                  <a:pt x="3006" y="4149"/>
                </a:lnTo>
                <a:lnTo>
                  <a:pt x="3026" y="4063"/>
                </a:lnTo>
                <a:lnTo>
                  <a:pt x="3036" y="3975"/>
                </a:lnTo>
                <a:lnTo>
                  <a:pt x="3037" y="3930"/>
                </a:lnTo>
                <a:lnTo>
                  <a:pt x="3039" y="3884"/>
                </a:lnTo>
                <a:lnTo>
                  <a:pt x="3031" y="3795"/>
                </a:lnTo>
                <a:lnTo>
                  <a:pt x="3015" y="3708"/>
                </a:lnTo>
                <a:lnTo>
                  <a:pt x="2991" y="3624"/>
                </a:lnTo>
                <a:lnTo>
                  <a:pt x="2958" y="3542"/>
                </a:lnTo>
                <a:lnTo>
                  <a:pt x="2917" y="3464"/>
                </a:lnTo>
                <a:lnTo>
                  <a:pt x="2869" y="3390"/>
                </a:lnTo>
                <a:lnTo>
                  <a:pt x="2813" y="3320"/>
                </a:lnTo>
                <a:lnTo>
                  <a:pt x="2782" y="3288"/>
                </a:lnTo>
                <a:lnTo>
                  <a:pt x="2750" y="3257"/>
                </a:lnTo>
                <a:lnTo>
                  <a:pt x="2681" y="3200"/>
                </a:lnTo>
                <a:lnTo>
                  <a:pt x="2608" y="3149"/>
                </a:lnTo>
                <a:lnTo>
                  <a:pt x="2530" y="3108"/>
                </a:lnTo>
                <a:lnTo>
                  <a:pt x="2450" y="3074"/>
                </a:lnTo>
                <a:lnTo>
                  <a:pt x="2366" y="3048"/>
                </a:lnTo>
                <a:lnTo>
                  <a:pt x="2279" y="3031"/>
                </a:lnTo>
                <a:lnTo>
                  <a:pt x="2191" y="3022"/>
                </a:lnTo>
                <a:lnTo>
                  <a:pt x="2146" y="3021"/>
                </a:lnTo>
                <a:lnTo>
                  <a:pt x="1299" y="3021"/>
                </a:lnTo>
                <a:lnTo>
                  <a:pt x="1233" y="3020"/>
                </a:lnTo>
                <a:lnTo>
                  <a:pt x="1105" y="3007"/>
                </a:lnTo>
                <a:lnTo>
                  <a:pt x="979" y="2982"/>
                </a:lnTo>
                <a:lnTo>
                  <a:pt x="858" y="2946"/>
                </a:lnTo>
                <a:lnTo>
                  <a:pt x="743" y="2898"/>
                </a:lnTo>
                <a:lnTo>
                  <a:pt x="634" y="2839"/>
                </a:lnTo>
                <a:lnTo>
                  <a:pt x="531" y="2771"/>
                </a:lnTo>
                <a:lnTo>
                  <a:pt x="435" y="2694"/>
                </a:lnTo>
                <a:lnTo>
                  <a:pt x="347" y="2609"/>
                </a:lnTo>
                <a:lnTo>
                  <a:pt x="266" y="2515"/>
                </a:lnTo>
                <a:lnTo>
                  <a:pt x="196" y="2414"/>
                </a:lnTo>
                <a:lnTo>
                  <a:pt x="135" y="2308"/>
                </a:lnTo>
                <a:lnTo>
                  <a:pt x="85" y="2194"/>
                </a:lnTo>
                <a:lnTo>
                  <a:pt x="46" y="2076"/>
                </a:lnTo>
                <a:lnTo>
                  <a:pt x="17" y="1953"/>
                </a:lnTo>
                <a:lnTo>
                  <a:pt x="2" y="1826"/>
                </a:lnTo>
                <a:lnTo>
                  <a:pt x="0" y="1761"/>
                </a:lnTo>
                <a:lnTo>
                  <a:pt x="0" y="1696"/>
                </a:lnTo>
                <a:lnTo>
                  <a:pt x="11" y="1569"/>
                </a:lnTo>
                <a:lnTo>
                  <a:pt x="33" y="1444"/>
                </a:lnTo>
                <a:lnTo>
                  <a:pt x="68" y="1323"/>
                </a:lnTo>
                <a:lnTo>
                  <a:pt x="115" y="1206"/>
                </a:lnTo>
                <a:lnTo>
                  <a:pt x="173" y="1094"/>
                </a:lnTo>
                <a:lnTo>
                  <a:pt x="243" y="987"/>
                </a:lnTo>
                <a:lnTo>
                  <a:pt x="323" y="888"/>
                </a:lnTo>
                <a:lnTo>
                  <a:pt x="367" y="841"/>
                </a:lnTo>
                <a:lnTo>
                  <a:pt x="414" y="795"/>
                </a:lnTo>
                <a:lnTo>
                  <a:pt x="512" y="714"/>
                </a:lnTo>
                <a:lnTo>
                  <a:pt x="617" y="643"/>
                </a:lnTo>
                <a:lnTo>
                  <a:pt x="728" y="583"/>
                </a:lnTo>
                <a:lnTo>
                  <a:pt x="844" y="534"/>
                </a:lnTo>
                <a:lnTo>
                  <a:pt x="965" y="497"/>
                </a:lnTo>
                <a:lnTo>
                  <a:pt x="1089" y="471"/>
                </a:lnTo>
                <a:lnTo>
                  <a:pt x="1216" y="460"/>
                </a:lnTo>
                <a:lnTo>
                  <a:pt x="1281" y="458"/>
                </a:lnTo>
                <a:lnTo>
                  <a:pt x="1714" y="458"/>
                </a:lnTo>
                <a:lnTo>
                  <a:pt x="1737" y="457"/>
                </a:lnTo>
                <a:lnTo>
                  <a:pt x="1784" y="448"/>
                </a:lnTo>
                <a:lnTo>
                  <a:pt x="1827" y="430"/>
                </a:lnTo>
                <a:lnTo>
                  <a:pt x="1864" y="404"/>
                </a:lnTo>
                <a:lnTo>
                  <a:pt x="1897" y="372"/>
                </a:lnTo>
                <a:lnTo>
                  <a:pt x="1923" y="334"/>
                </a:lnTo>
                <a:lnTo>
                  <a:pt x="1941" y="291"/>
                </a:lnTo>
                <a:lnTo>
                  <a:pt x="1950" y="245"/>
                </a:lnTo>
                <a:lnTo>
                  <a:pt x="1951" y="220"/>
                </a:lnTo>
                <a:lnTo>
                  <a:pt x="1951" y="0"/>
                </a:lnTo>
                <a:lnTo>
                  <a:pt x="2340" y="0"/>
                </a:lnTo>
                <a:lnTo>
                  <a:pt x="2340" y="220"/>
                </a:lnTo>
                <a:lnTo>
                  <a:pt x="2339" y="252"/>
                </a:lnTo>
                <a:lnTo>
                  <a:pt x="2332" y="316"/>
                </a:lnTo>
                <a:lnTo>
                  <a:pt x="2321" y="377"/>
                </a:lnTo>
                <a:lnTo>
                  <a:pt x="2302" y="436"/>
                </a:lnTo>
                <a:lnTo>
                  <a:pt x="2265" y="519"/>
                </a:lnTo>
                <a:lnTo>
                  <a:pt x="2197" y="619"/>
                </a:lnTo>
                <a:lnTo>
                  <a:pt x="2112" y="705"/>
                </a:lnTo>
                <a:lnTo>
                  <a:pt x="2012" y="772"/>
                </a:lnTo>
                <a:lnTo>
                  <a:pt x="1929" y="810"/>
                </a:lnTo>
                <a:lnTo>
                  <a:pt x="1869" y="828"/>
                </a:lnTo>
                <a:lnTo>
                  <a:pt x="1809" y="840"/>
                </a:lnTo>
                <a:lnTo>
                  <a:pt x="1745" y="846"/>
                </a:lnTo>
                <a:lnTo>
                  <a:pt x="1714" y="847"/>
                </a:lnTo>
                <a:lnTo>
                  <a:pt x="1281" y="847"/>
                </a:lnTo>
                <a:lnTo>
                  <a:pt x="1237" y="847"/>
                </a:lnTo>
                <a:lnTo>
                  <a:pt x="1148" y="856"/>
                </a:lnTo>
                <a:lnTo>
                  <a:pt x="1061" y="873"/>
                </a:lnTo>
                <a:lnTo>
                  <a:pt x="976" y="899"/>
                </a:lnTo>
                <a:lnTo>
                  <a:pt x="896" y="933"/>
                </a:lnTo>
                <a:lnTo>
                  <a:pt x="818" y="976"/>
                </a:lnTo>
                <a:lnTo>
                  <a:pt x="746" y="1025"/>
                </a:lnTo>
                <a:lnTo>
                  <a:pt x="677" y="1082"/>
                </a:lnTo>
                <a:lnTo>
                  <a:pt x="645" y="1114"/>
                </a:lnTo>
                <a:lnTo>
                  <a:pt x="614" y="1147"/>
                </a:lnTo>
                <a:lnTo>
                  <a:pt x="558" y="1215"/>
                </a:lnTo>
                <a:lnTo>
                  <a:pt x="510" y="1289"/>
                </a:lnTo>
                <a:lnTo>
                  <a:pt x="468" y="1368"/>
                </a:lnTo>
                <a:lnTo>
                  <a:pt x="436" y="1449"/>
                </a:lnTo>
                <a:lnTo>
                  <a:pt x="413" y="1534"/>
                </a:lnTo>
                <a:lnTo>
                  <a:pt x="396" y="1621"/>
                </a:lnTo>
                <a:lnTo>
                  <a:pt x="389" y="1709"/>
                </a:lnTo>
                <a:lnTo>
                  <a:pt x="389" y="1755"/>
                </a:lnTo>
                <a:lnTo>
                  <a:pt x="391" y="1800"/>
                </a:lnTo>
                <a:lnTo>
                  <a:pt x="401" y="1888"/>
                </a:lnTo>
                <a:lnTo>
                  <a:pt x="420" y="1974"/>
                </a:lnTo>
                <a:lnTo>
                  <a:pt x="448" y="2057"/>
                </a:lnTo>
                <a:lnTo>
                  <a:pt x="484" y="2136"/>
                </a:lnTo>
                <a:lnTo>
                  <a:pt x="527" y="2210"/>
                </a:lnTo>
                <a:lnTo>
                  <a:pt x="576" y="2280"/>
                </a:lnTo>
                <a:lnTo>
                  <a:pt x="632" y="2344"/>
                </a:lnTo>
                <a:lnTo>
                  <a:pt x="694" y="2404"/>
                </a:lnTo>
                <a:lnTo>
                  <a:pt x="760" y="2458"/>
                </a:lnTo>
                <a:lnTo>
                  <a:pt x="833" y="2505"/>
                </a:lnTo>
                <a:lnTo>
                  <a:pt x="910" y="2547"/>
                </a:lnTo>
                <a:lnTo>
                  <a:pt x="991" y="2579"/>
                </a:lnTo>
                <a:lnTo>
                  <a:pt x="1075" y="2605"/>
                </a:lnTo>
                <a:lnTo>
                  <a:pt x="1163" y="2623"/>
                </a:lnTo>
                <a:lnTo>
                  <a:pt x="1254" y="2632"/>
                </a:lnTo>
                <a:lnTo>
                  <a:pt x="1299" y="2632"/>
                </a:lnTo>
                <a:lnTo>
                  <a:pt x="2146" y="2632"/>
                </a:lnTo>
                <a:lnTo>
                  <a:pt x="2210" y="2633"/>
                </a:lnTo>
                <a:lnTo>
                  <a:pt x="2337" y="2646"/>
                </a:lnTo>
                <a:lnTo>
                  <a:pt x="2462" y="2671"/>
                </a:lnTo>
                <a:lnTo>
                  <a:pt x="2582" y="2709"/>
                </a:lnTo>
                <a:lnTo>
                  <a:pt x="2699" y="2757"/>
                </a:lnTo>
                <a:lnTo>
                  <a:pt x="2809" y="2816"/>
                </a:lnTo>
                <a:lnTo>
                  <a:pt x="2914" y="2887"/>
                </a:lnTo>
                <a:lnTo>
                  <a:pt x="3013" y="2970"/>
                </a:lnTo>
                <a:lnTo>
                  <a:pt x="3059" y="3016"/>
                </a:lnTo>
                <a:lnTo>
                  <a:pt x="3103" y="3062"/>
                </a:lnTo>
                <a:lnTo>
                  <a:pt x="3184" y="3162"/>
                </a:lnTo>
                <a:lnTo>
                  <a:pt x="3254" y="3269"/>
                </a:lnTo>
                <a:lnTo>
                  <a:pt x="3312" y="3380"/>
                </a:lnTo>
                <a:lnTo>
                  <a:pt x="3359" y="3497"/>
                </a:lnTo>
                <a:lnTo>
                  <a:pt x="3394" y="3618"/>
                </a:lnTo>
                <a:lnTo>
                  <a:pt x="3416" y="3743"/>
                </a:lnTo>
                <a:lnTo>
                  <a:pt x="3426" y="3871"/>
                </a:lnTo>
                <a:lnTo>
                  <a:pt x="3426" y="3936"/>
                </a:lnTo>
                <a:lnTo>
                  <a:pt x="3425" y="4001"/>
                </a:lnTo>
                <a:lnTo>
                  <a:pt x="3409" y="4128"/>
                </a:lnTo>
                <a:lnTo>
                  <a:pt x="3382" y="4251"/>
                </a:lnTo>
                <a:lnTo>
                  <a:pt x="3342" y="4369"/>
                </a:lnTo>
                <a:lnTo>
                  <a:pt x="3291" y="4482"/>
                </a:lnTo>
                <a:lnTo>
                  <a:pt x="3230" y="4589"/>
                </a:lnTo>
                <a:lnTo>
                  <a:pt x="3160" y="4689"/>
                </a:lnTo>
                <a:lnTo>
                  <a:pt x="3080" y="4782"/>
                </a:lnTo>
                <a:lnTo>
                  <a:pt x="2992" y="4868"/>
                </a:lnTo>
                <a:lnTo>
                  <a:pt x="2896" y="4946"/>
                </a:lnTo>
                <a:lnTo>
                  <a:pt x="2794" y="5013"/>
                </a:lnTo>
                <a:lnTo>
                  <a:pt x="2683" y="5071"/>
                </a:lnTo>
                <a:lnTo>
                  <a:pt x="2568" y="5119"/>
                </a:lnTo>
                <a:lnTo>
                  <a:pt x="2448" y="5156"/>
                </a:lnTo>
                <a:lnTo>
                  <a:pt x="2322" y="5182"/>
                </a:lnTo>
                <a:lnTo>
                  <a:pt x="2193" y="5195"/>
                </a:lnTo>
                <a:lnTo>
                  <a:pt x="2127" y="5196"/>
                </a:lnTo>
                <a:lnTo>
                  <a:pt x="1281" y="5196"/>
                </a:lnTo>
                <a:lnTo>
                  <a:pt x="1237" y="5196"/>
                </a:lnTo>
                <a:lnTo>
                  <a:pt x="1148" y="5205"/>
                </a:lnTo>
                <a:lnTo>
                  <a:pt x="1061" y="5223"/>
                </a:lnTo>
                <a:lnTo>
                  <a:pt x="976" y="5248"/>
                </a:lnTo>
                <a:lnTo>
                  <a:pt x="896" y="5283"/>
                </a:lnTo>
                <a:lnTo>
                  <a:pt x="818" y="5324"/>
                </a:lnTo>
                <a:lnTo>
                  <a:pt x="746" y="5373"/>
                </a:lnTo>
                <a:lnTo>
                  <a:pt x="677" y="5430"/>
                </a:lnTo>
                <a:lnTo>
                  <a:pt x="645" y="5463"/>
                </a:lnTo>
                <a:lnTo>
                  <a:pt x="614" y="5495"/>
                </a:lnTo>
                <a:lnTo>
                  <a:pt x="558" y="5564"/>
                </a:lnTo>
                <a:lnTo>
                  <a:pt x="510" y="5639"/>
                </a:lnTo>
                <a:lnTo>
                  <a:pt x="468" y="5717"/>
                </a:lnTo>
                <a:lnTo>
                  <a:pt x="436" y="5799"/>
                </a:lnTo>
                <a:lnTo>
                  <a:pt x="413" y="5883"/>
                </a:lnTo>
                <a:lnTo>
                  <a:pt x="396" y="5970"/>
                </a:lnTo>
                <a:lnTo>
                  <a:pt x="389" y="6059"/>
                </a:lnTo>
                <a:lnTo>
                  <a:pt x="389" y="6103"/>
                </a:lnTo>
                <a:lnTo>
                  <a:pt x="391" y="6149"/>
                </a:lnTo>
                <a:lnTo>
                  <a:pt x="401" y="6237"/>
                </a:lnTo>
                <a:lnTo>
                  <a:pt x="420" y="6322"/>
                </a:lnTo>
                <a:lnTo>
                  <a:pt x="448" y="6405"/>
                </a:lnTo>
                <a:lnTo>
                  <a:pt x="484" y="6484"/>
                </a:lnTo>
                <a:lnTo>
                  <a:pt x="527" y="6558"/>
                </a:lnTo>
                <a:lnTo>
                  <a:pt x="576" y="6628"/>
                </a:lnTo>
                <a:lnTo>
                  <a:pt x="632" y="6693"/>
                </a:lnTo>
                <a:lnTo>
                  <a:pt x="694" y="6753"/>
                </a:lnTo>
                <a:lnTo>
                  <a:pt x="760" y="6807"/>
                </a:lnTo>
                <a:lnTo>
                  <a:pt x="833" y="6854"/>
                </a:lnTo>
                <a:lnTo>
                  <a:pt x="910" y="6895"/>
                </a:lnTo>
                <a:lnTo>
                  <a:pt x="991" y="6927"/>
                </a:lnTo>
                <a:lnTo>
                  <a:pt x="1075" y="6953"/>
                </a:lnTo>
                <a:lnTo>
                  <a:pt x="1163" y="6972"/>
                </a:lnTo>
                <a:lnTo>
                  <a:pt x="1254" y="6981"/>
                </a:lnTo>
                <a:lnTo>
                  <a:pt x="1299" y="6981"/>
                </a:lnTo>
                <a:lnTo>
                  <a:pt x="2146" y="6981"/>
                </a:lnTo>
                <a:lnTo>
                  <a:pt x="2210" y="6982"/>
                </a:lnTo>
                <a:lnTo>
                  <a:pt x="2337" y="6995"/>
                </a:lnTo>
                <a:lnTo>
                  <a:pt x="2462" y="7020"/>
                </a:lnTo>
                <a:lnTo>
                  <a:pt x="2582" y="7057"/>
                </a:lnTo>
                <a:lnTo>
                  <a:pt x="2699" y="7105"/>
                </a:lnTo>
                <a:lnTo>
                  <a:pt x="2809" y="7165"/>
                </a:lnTo>
                <a:lnTo>
                  <a:pt x="2914" y="7236"/>
                </a:lnTo>
                <a:lnTo>
                  <a:pt x="3013" y="7319"/>
                </a:lnTo>
                <a:lnTo>
                  <a:pt x="3059" y="7364"/>
                </a:lnTo>
                <a:lnTo>
                  <a:pt x="3103" y="7411"/>
                </a:lnTo>
                <a:lnTo>
                  <a:pt x="3184" y="7511"/>
                </a:lnTo>
                <a:lnTo>
                  <a:pt x="3254" y="7617"/>
                </a:lnTo>
                <a:lnTo>
                  <a:pt x="3312" y="7728"/>
                </a:lnTo>
                <a:lnTo>
                  <a:pt x="3359" y="7845"/>
                </a:lnTo>
                <a:lnTo>
                  <a:pt x="3394" y="7967"/>
                </a:lnTo>
                <a:lnTo>
                  <a:pt x="3416" y="8091"/>
                </a:lnTo>
                <a:lnTo>
                  <a:pt x="3426" y="8220"/>
                </a:lnTo>
                <a:lnTo>
                  <a:pt x="3426" y="8285"/>
                </a:lnTo>
                <a:lnTo>
                  <a:pt x="3425" y="8349"/>
                </a:lnTo>
                <a:lnTo>
                  <a:pt x="3409" y="8476"/>
                </a:lnTo>
                <a:lnTo>
                  <a:pt x="3382" y="8599"/>
                </a:lnTo>
                <a:lnTo>
                  <a:pt x="3342" y="8717"/>
                </a:lnTo>
                <a:lnTo>
                  <a:pt x="3291" y="8830"/>
                </a:lnTo>
                <a:lnTo>
                  <a:pt x="3230" y="8938"/>
                </a:lnTo>
                <a:lnTo>
                  <a:pt x="3160" y="9038"/>
                </a:lnTo>
                <a:lnTo>
                  <a:pt x="3080" y="9131"/>
                </a:lnTo>
                <a:lnTo>
                  <a:pt x="2992" y="9216"/>
                </a:lnTo>
                <a:lnTo>
                  <a:pt x="2896" y="9294"/>
                </a:lnTo>
                <a:lnTo>
                  <a:pt x="2794" y="9362"/>
                </a:lnTo>
                <a:lnTo>
                  <a:pt x="2683" y="9420"/>
                </a:lnTo>
                <a:lnTo>
                  <a:pt x="2568" y="9468"/>
                </a:lnTo>
                <a:lnTo>
                  <a:pt x="2448" y="9505"/>
                </a:lnTo>
                <a:lnTo>
                  <a:pt x="2322" y="9530"/>
                </a:lnTo>
                <a:lnTo>
                  <a:pt x="2193" y="9543"/>
                </a:lnTo>
                <a:lnTo>
                  <a:pt x="2127" y="9544"/>
                </a:lnTo>
                <a:lnTo>
                  <a:pt x="1281" y="9544"/>
                </a:lnTo>
                <a:lnTo>
                  <a:pt x="1237" y="9544"/>
                </a:lnTo>
                <a:lnTo>
                  <a:pt x="1148" y="9553"/>
                </a:lnTo>
                <a:lnTo>
                  <a:pt x="1061" y="9572"/>
                </a:lnTo>
                <a:lnTo>
                  <a:pt x="976" y="9596"/>
                </a:lnTo>
                <a:lnTo>
                  <a:pt x="896" y="9631"/>
                </a:lnTo>
                <a:lnTo>
                  <a:pt x="818" y="9673"/>
                </a:lnTo>
                <a:lnTo>
                  <a:pt x="746" y="9722"/>
                </a:lnTo>
                <a:lnTo>
                  <a:pt x="677" y="9779"/>
                </a:lnTo>
                <a:lnTo>
                  <a:pt x="645" y="9811"/>
                </a:lnTo>
                <a:lnTo>
                  <a:pt x="614" y="9844"/>
                </a:lnTo>
                <a:lnTo>
                  <a:pt x="558" y="9912"/>
                </a:lnTo>
                <a:lnTo>
                  <a:pt x="510" y="9988"/>
                </a:lnTo>
                <a:lnTo>
                  <a:pt x="468" y="10065"/>
                </a:lnTo>
                <a:lnTo>
                  <a:pt x="436" y="10147"/>
                </a:lnTo>
                <a:lnTo>
                  <a:pt x="413" y="10231"/>
                </a:lnTo>
                <a:lnTo>
                  <a:pt x="396" y="10318"/>
                </a:lnTo>
                <a:lnTo>
                  <a:pt x="389" y="10408"/>
                </a:lnTo>
                <a:lnTo>
                  <a:pt x="389" y="10452"/>
                </a:lnTo>
                <a:lnTo>
                  <a:pt x="391" y="10497"/>
                </a:lnTo>
                <a:lnTo>
                  <a:pt x="401" y="10585"/>
                </a:lnTo>
                <a:lnTo>
                  <a:pt x="420" y="10671"/>
                </a:lnTo>
                <a:lnTo>
                  <a:pt x="448" y="10754"/>
                </a:lnTo>
                <a:lnTo>
                  <a:pt x="484" y="10833"/>
                </a:lnTo>
                <a:lnTo>
                  <a:pt x="527" y="10907"/>
                </a:lnTo>
                <a:lnTo>
                  <a:pt x="576" y="10977"/>
                </a:lnTo>
                <a:lnTo>
                  <a:pt x="632" y="11041"/>
                </a:lnTo>
                <a:lnTo>
                  <a:pt x="694" y="11101"/>
                </a:lnTo>
                <a:lnTo>
                  <a:pt x="760" y="11155"/>
                </a:lnTo>
                <a:lnTo>
                  <a:pt x="833" y="11202"/>
                </a:lnTo>
                <a:lnTo>
                  <a:pt x="910" y="11244"/>
                </a:lnTo>
                <a:lnTo>
                  <a:pt x="991" y="11276"/>
                </a:lnTo>
                <a:lnTo>
                  <a:pt x="1075" y="11302"/>
                </a:lnTo>
                <a:lnTo>
                  <a:pt x="1163" y="11320"/>
                </a:lnTo>
                <a:lnTo>
                  <a:pt x="1254" y="11329"/>
                </a:lnTo>
                <a:lnTo>
                  <a:pt x="1299" y="11329"/>
                </a:lnTo>
                <a:lnTo>
                  <a:pt x="2146" y="11329"/>
                </a:lnTo>
                <a:lnTo>
                  <a:pt x="2210" y="11330"/>
                </a:lnTo>
                <a:lnTo>
                  <a:pt x="2337" y="11343"/>
                </a:lnTo>
                <a:lnTo>
                  <a:pt x="2462" y="11368"/>
                </a:lnTo>
                <a:lnTo>
                  <a:pt x="2582" y="11406"/>
                </a:lnTo>
                <a:lnTo>
                  <a:pt x="2699" y="11454"/>
                </a:lnTo>
                <a:lnTo>
                  <a:pt x="2809" y="11513"/>
                </a:lnTo>
                <a:lnTo>
                  <a:pt x="2914" y="11584"/>
                </a:lnTo>
                <a:lnTo>
                  <a:pt x="3013" y="11667"/>
                </a:lnTo>
                <a:lnTo>
                  <a:pt x="3059" y="11713"/>
                </a:lnTo>
                <a:lnTo>
                  <a:pt x="3103" y="11759"/>
                </a:lnTo>
                <a:lnTo>
                  <a:pt x="3184" y="11859"/>
                </a:lnTo>
                <a:lnTo>
                  <a:pt x="3254" y="11966"/>
                </a:lnTo>
                <a:lnTo>
                  <a:pt x="3312" y="12077"/>
                </a:lnTo>
                <a:lnTo>
                  <a:pt x="3359" y="12194"/>
                </a:lnTo>
                <a:lnTo>
                  <a:pt x="3394" y="12315"/>
                </a:lnTo>
                <a:lnTo>
                  <a:pt x="3416" y="12440"/>
                </a:lnTo>
                <a:lnTo>
                  <a:pt x="3426" y="12568"/>
                </a:lnTo>
                <a:lnTo>
                  <a:pt x="3426" y="12633"/>
                </a:lnTo>
                <a:lnTo>
                  <a:pt x="3425" y="12698"/>
                </a:lnTo>
                <a:lnTo>
                  <a:pt x="3409" y="12825"/>
                </a:lnTo>
                <a:lnTo>
                  <a:pt x="3382" y="12948"/>
                </a:lnTo>
                <a:lnTo>
                  <a:pt x="3342" y="13066"/>
                </a:lnTo>
                <a:lnTo>
                  <a:pt x="3291" y="13179"/>
                </a:lnTo>
                <a:lnTo>
                  <a:pt x="3230" y="13286"/>
                </a:lnTo>
                <a:lnTo>
                  <a:pt x="3160" y="13386"/>
                </a:lnTo>
                <a:lnTo>
                  <a:pt x="3080" y="13479"/>
                </a:lnTo>
                <a:lnTo>
                  <a:pt x="2992" y="13565"/>
                </a:lnTo>
                <a:lnTo>
                  <a:pt x="2896" y="13643"/>
                </a:lnTo>
                <a:lnTo>
                  <a:pt x="2794" y="13710"/>
                </a:lnTo>
                <a:lnTo>
                  <a:pt x="2683" y="13768"/>
                </a:lnTo>
                <a:lnTo>
                  <a:pt x="2568" y="13816"/>
                </a:lnTo>
                <a:lnTo>
                  <a:pt x="2448" y="13854"/>
                </a:lnTo>
                <a:lnTo>
                  <a:pt x="2322" y="13879"/>
                </a:lnTo>
                <a:lnTo>
                  <a:pt x="2193" y="13892"/>
                </a:lnTo>
                <a:lnTo>
                  <a:pt x="2127" y="13893"/>
                </a:lnTo>
                <a:close/>
              </a:path>
            </a:pathLst>
          </a:custGeom>
          <a:solidFill>
            <a:srgbClr val="DED9D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54278" name="Rectangle 1">
            <a:extLst>
              <a:ext uri="{FF2B5EF4-FFF2-40B4-BE49-F238E27FC236}">
                <a16:creationId xmlns:a16="http://schemas.microsoft.com/office/drawing/2014/main" id="{339CB43A-EB85-FDB6-F74E-996AFB0F03DE}"/>
              </a:ext>
            </a:extLst>
          </p:cNvPr>
          <p:cNvSpPr>
            <a:spLocks noChangeArrowheads="1"/>
          </p:cNvSpPr>
          <p:nvPr/>
        </p:nvSpPr>
        <p:spPr bwMode="auto">
          <a:xfrm>
            <a:off x="1724025" y="478601"/>
            <a:ext cx="1020901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ts val="0"/>
              </a:spcBef>
              <a:buClr>
                <a:srgbClr val="F6AC4B"/>
              </a:buClr>
              <a:buFontTx/>
              <a:buNone/>
            </a:pPr>
            <a:r>
              <a:rPr lang="en-GB" altLang="en-US" sz="3200" b="1" dirty="0">
                <a:solidFill>
                  <a:srgbClr val="152A3B"/>
                </a:solidFill>
                <a:latin typeface="Avenir Next"/>
              </a:rPr>
              <a:t>Research Valorisation Programme (RVP)</a:t>
            </a:r>
            <a:endParaRPr lang="en-US" altLang="en-US" sz="3200" b="1" dirty="0">
              <a:solidFill>
                <a:srgbClr val="152A3B"/>
              </a:solidFill>
              <a:latin typeface="Avenir Next"/>
            </a:endParaRPr>
          </a:p>
        </p:txBody>
      </p:sp>
      <p:sp>
        <p:nvSpPr>
          <p:cNvPr id="14" name="Freeform 589">
            <a:extLst>
              <a:ext uri="{FF2B5EF4-FFF2-40B4-BE49-F238E27FC236}">
                <a16:creationId xmlns:a16="http://schemas.microsoft.com/office/drawing/2014/main" id="{4B8D496E-45BF-F9E6-B3E7-93F0F37EED39}"/>
              </a:ext>
            </a:extLst>
          </p:cNvPr>
          <p:cNvSpPr>
            <a:spLocks/>
          </p:cNvSpPr>
          <p:nvPr/>
        </p:nvSpPr>
        <p:spPr bwMode="auto">
          <a:xfrm flipH="1">
            <a:off x="307975" y="1547813"/>
            <a:ext cx="779463" cy="747712"/>
          </a:xfrm>
          <a:custGeom>
            <a:avLst/>
            <a:gdLst>
              <a:gd name="T0" fmla="*/ 2147483646 w 1562"/>
              <a:gd name="T1" fmla="*/ 2147483646 h 1562"/>
              <a:gd name="T2" fmla="*/ 2147483646 w 1562"/>
              <a:gd name="T3" fmla="*/ 2147483646 h 1562"/>
              <a:gd name="T4" fmla="*/ 2147483646 w 1562"/>
              <a:gd name="T5" fmla="*/ 2147483646 h 1562"/>
              <a:gd name="T6" fmla="*/ 2147483646 w 1562"/>
              <a:gd name="T7" fmla="*/ 2147483646 h 1562"/>
              <a:gd name="T8" fmla="*/ 2147483646 w 1562"/>
              <a:gd name="T9" fmla="*/ 2147483646 h 1562"/>
              <a:gd name="T10" fmla="*/ 2147483646 w 1562"/>
              <a:gd name="T11" fmla="*/ 2147483646 h 1562"/>
              <a:gd name="T12" fmla="*/ 2147483646 w 1562"/>
              <a:gd name="T13" fmla="*/ 2147483646 h 1562"/>
              <a:gd name="T14" fmla="*/ 2147483646 w 1562"/>
              <a:gd name="T15" fmla="*/ 2147483646 h 1562"/>
              <a:gd name="T16" fmla="*/ 2147483646 w 1562"/>
              <a:gd name="T17" fmla="*/ 2147483646 h 1562"/>
              <a:gd name="T18" fmla="*/ 2147483646 w 1562"/>
              <a:gd name="T19" fmla="*/ 2147483646 h 1562"/>
              <a:gd name="T20" fmla="*/ 2147483646 w 1562"/>
              <a:gd name="T21" fmla="*/ 2147483646 h 1562"/>
              <a:gd name="T22" fmla="*/ 2147483646 w 1562"/>
              <a:gd name="T23" fmla="*/ 2147483646 h 1562"/>
              <a:gd name="T24" fmla="*/ 2147483646 w 1562"/>
              <a:gd name="T25" fmla="*/ 2147483646 h 1562"/>
              <a:gd name="T26" fmla="*/ 2147483646 w 1562"/>
              <a:gd name="T27" fmla="*/ 2147483646 h 1562"/>
              <a:gd name="T28" fmla="*/ 2147483646 w 1562"/>
              <a:gd name="T29" fmla="*/ 2147483646 h 1562"/>
              <a:gd name="T30" fmla="*/ 2147483646 w 1562"/>
              <a:gd name="T31" fmla="*/ 2147483646 h 1562"/>
              <a:gd name="T32" fmla="*/ 2147483646 w 1562"/>
              <a:gd name="T33" fmla="*/ 2147483646 h 1562"/>
              <a:gd name="T34" fmla="*/ 2147483646 w 1562"/>
              <a:gd name="T35" fmla="*/ 2147483646 h 1562"/>
              <a:gd name="T36" fmla="*/ 2147483646 w 1562"/>
              <a:gd name="T37" fmla="*/ 2147483646 h 1562"/>
              <a:gd name="T38" fmla="*/ 2147483646 w 1562"/>
              <a:gd name="T39" fmla="*/ 2147483646 h 1562"/>
              <a:gd name="T40" fmla="*/ 2147483646 w 1562"/>
              <a:gd name="T41" fmla="*/ 2147483646 h 1562"/>
              <a:gd name="T42" fmla="*/ 2147483646 w 1562"/>
              <a:gd name="T43" fmla="*/ 2147483646 h 1562"/>
              <a:gd name="T44" fmla="*/ 0 w 1562"/>
              <a:gd name="T45" fmla="*/ 2147483646 h 1562"/>
              <a:gd name="T46" fmla="*/ 2147483646 w 1562"/>
              <a:gd name="T47" fmla="*/ 2147483646 h 1562"/>
              <a:gd name="T48" fmla="*/ 2147483646 w 1562"/>
              <a:gd name="T49" fmla="*/ 2147483646 h 1562"/>
              <a:gd name="T50" fmla="*/ 2147483646 w 1562"/>
              <a:gd name="T51" fmla="*/ 2147483646 h 1562"/>
              <a:gd name="T52" fmla="*/ 2147483646 w 1562"/>
              <a:gd name="T53" fmla="*/ 2147483646 h 1562"/>
              <a:gd name="T54" fmla="*/ 2147483646 w 1562"/>
              <a:gd name="T55" fmla="*/ 2147483646 h 1562"/>
              <a:gd name="T56" fmla="*/ 2147483646 w 1562"/>
              <a:gd name="T57" fmla="*/ 2147483646 h 1562"/>
              <a:gd name="T58" fmla="*/ 2147483646 w 1562"/>
              <a:gd name="T59" fmla="*/ 2147483646 h 1562"/>
              <a:gd name="T60" fmla="*/ 2147483646 w 1562"/>
              <a:gd name="T61" fmla="*/ 0 h 1562"/>
              <a:gd name="T62" fmla="*/ 2147483646 w 1562"/>
              <a:gd name="T63" fmla="*/ 2147483646 h 1562"/>
              <a:gd name="T64" fmla="*/ 2147483646 w 1562"/>
              <a:gd name="T65" fmla="*/ 2147483646 h 1562"/>
              <a:gd name="T66" fmla="*/ 2147483646 w 1562"/>
              <a:gd name="T67" fmla="*/ 2147483646 h 1562"/>
              <a:gd name="T68" fmla="*/ 2147483646 w 1562"/>
              <a:gd name="T69" fmla="*/ 2147483646 h 15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562" h="1562">
                <a:moveTo>
                  <a:pt x="1332" y="229"/>
                </a:moveTo>
                <a:lnTo>
                  <a:pt x="1362" y="260"/>
                </a:lnTo>
                <a:lnTo>
                  <a:pt x="1415" y="326"/>
                </a:lnTo>
                <a:lnTo>
                  <a:pt x="1460" y="397"/>
                </a:lnTo>
                <a:lnTo>
                  <a:pt x="1497" y="470"/>
                </a:lnTo>
                <a:lnTo>
                  <a:pt x="1525" y="546"/>
                </a:lnTo>
                <a:lnTo>
                  <a:pt x="1546" y="625"/>
                </a:lnTo>
                <a:lnTo>
                  <a:pt x="1558" y="704"/>
                </a:lnTo>
                <a:lnTo>
                  <a:pt x="1562" y="785"/>
                </a:lnTo>
                <a:lnTo>
                  <a:pt x="1560" y="825"/>
                </a:lnTo>
                <a:lnTo>
                  <a:pt x="1558" y="860"/>
                </a:lnTo>
                <a:lnTo>
                  <a:pt x="1547" y="928"/>
                </a:lnTo>
                <a:lnTo>
                  <a:pt x="1532" y="997"/>
                </a:lnTo>
                <a:lnTo>
                  <a:pt x="1508" y="1063"/>
                </a:lnTo>
                <a:lnTo>
                  <a:pt x="1480" y="1128"/>
                </a:lnTo>
                <a:lnTo>
                  <a:pt x="1446" y="1190"/>
                </a:lnTo>
                <a:lnTo>
                  <a:pt x="1405" y="1250"/>
                </a:lnTo>
                <a:lnTo>
                  <a:pt x="1358" y="1307"/>
                </a:lnTo>
                <a:lnTo>
                  <a:pt x="1332" y="1333"/>
                </a:lnTo>
                <a:lnTo>
                  <a:pt x="1306" y="1359"/>
                </a:lnTo>
                <a:lnTo>
                  <a:pt x="1249" y="1407"/>
                </a:lnTo>
                <a:lnTo>
                  <a:pt x="1190" y="1447"/>
                </a:lnTo>
                <a:lnTo>
                  <a:pt x="1127" y="1482"/>
                </a:lnTo>
                <a:lnTo>
                  <a:pt x="1063" y="1510"/>
                </a:lnTo>
                <a:lnTo>
                  <a:pt x="996" y="1532"/>
                </a:lnTo>
                <a:lnTo>
                  <a:pt x="928" y="1548"/>
                </a:lnTo>
                <a:lnTo>
                  <a:pt x="859" y="1558"/>
                </a:lnTo>
                <a:lnTo>
                  <a:pt x="825" y="1561"/>
                </a:lnTo>
                <a:lnTo>
                  <a:pt x="784" y="1562"/>
                </a:lnTo>
                <a:lnTo>
                  <a:pt x="704" y="1558"/>
                </a:lnTo>
                <a:lnTo>
                  <a:pt x="624" y="1547"/>
                </a:lnTo>
                <a:lnTo>
                  <a:pt x="545" y="1526"/>
                </a:lnTo>
                <a:lnTo>
                  <a:pt x="469" y="1499"/>
                </a:lnTo>
                <a:lnTo>
                  <a:pt x="396" y="1461"/>
                </a:lnTo>
                <a:lnTo>
                  <a:pt x="325" y="1417"/>
                </a:lnTo>
                <a:lnTo>
                  <a:pt x="259" y="1364"/>
                </a:lnTo>
                <a:lnTo>
                  <a:pt x="228" y="1333"/>
                </a:lnTo>
                <a:lnTo>
                  <a:pt x="201" y="1304"/>
                </a:lnTo>
                <a:lnTo>
                  <a:pt x="150" y="1243"/>
                </a:lnTo>
                <a:lnTo>
                  <a:pt x="107" y="1179"/>
                </a:lnTo>
                <a:lnTo>
                  <a:pt x="71" y="1110"/>
                </a:lnTo>
                <a:lnTo>
                  <a:pt x="43" y="1040"/>
                </a:lnTo>
                <a:lnTo>
                  <a:pt x="22" y="967"/>
                </a:lnTo>
                <a:lnTo>
                  <a:pt x="8" y="893"/>
                </a:lnTo>
                <a:lnTo>
                  <a:pt x="0" y="818"/>
                </a:lnTo>
                <a:lnTo>
                  <a:pt x="0" y="743"/>
                </a:lnTo>
                <a:lnTo>
                  <a:pt x="8" y="669"/>
                </a:lnTo>
                <a:lnTo>
                  <a:pt x="22" y="595"/>
                </a:lnTo>
                <a:lnTo>
                  <a:pt x="43" y="523"/>
                </a:lnTo>
                <a:lnTo>
                  <a:pt x="71" y="453"/>
                </a:lnTo>
                <a:lnTo>
                  <a:pt x="107" y="384"/>
                </a:lnTo>
                <a:lnTo>
                  <a:pt x="150" y="319"/>
                </a:lnTo>
                <a:lnTo>
                  <a:pt x="201" y="258"/>
                </a:lnTo>
                <a:lnTo>
                  <a:pt x="228" y="229"/>
                </a:lnTo>
                <a:lnTo>
                  <a:pt x="258" y="201"/>
                </a:lnTo>
                <a:lnTo>
                  <a:pt x="319" y="151"/>
                </a:lnTo>
                <a:lnTo>
                  <a:pt x="383" y="108"/>
                </a:lnTo>
                <a:lnTo>
                  <a:pt x="451" y="72"/>
                </a:lnTo>
                <a:lnTo>
                  <a:pt x="522" y="43"/>
                </a:lnTo>
                <a:lnTo>
                  <a:pt x="595" y="22"/>
                </a:lnTo>
                <a:lnTo>
                  <a:pt x="669" y="8"/>
                </a:lnTo>
                <a:lnTo>
                  <a:pt x="742" y="0"/>
                </a:lnTo>
                <a:lnTo>
                  <a:pt x="818" y="0"/>
                </a:lnTo>
                <a:lnTo>
                  <a:pt x="893" y="8"/>
                </a:lnTo>
                <a:lnTo>
                  <a:pt x="967" y="22"/>
                </a:lnTo>
                <a:lnTo>
                  <a:pt x="1039" y="43"/>
                </a:lnTo>
                <a:lnTo>
                  <a:pt x="1109" y="72"/>
                </a:lnTo>
                <a:lnTo>
                  <a:pt x="1177" y="108"/>
                </a:lnTo>
                <a:lnTo>
                  <a:pt x="1243" y="151"/>
                </a:lnTo>
                <a:lnTo>
                  <a:pt x="1304" y="201"/>
                </a:lnTo>
                <a:lnTo>
                  <a:pt x="1332" y="229"/>
                </a:lnTo>
                <a:close/>
              </a:path>
            </a:pathLst>
          </a:custGeom>
          <a:solidFill>
            <a:srgbClr val="FFC000"/>
          </a:solidFill>
          <a:ln>
            <a:noFill/>
          </a:ln>
        </p:spPr>
        <p:txBody>
          <a:bodyPr/>
          <a:lstStyle/>
          <a:p>
            <a:endParaRPr lang="x-none"/>
          </a:p>
        </p:txBody>
      </p:sp>
      <p:sp>
        <p:nvSpPr>
          <p:cNvPr id="15" name="Freeform 587">
            <a:extLst>
              <a:ext uri="{FF2B5EF4-FFF2-40B4-BE49-F238E27FC236}">
                <a16:creationId xmlns:a16="http://schemas.microsoft.com/office/drawing/2014/main" id="{25C3AACC-0678-26E4-2871-12963A12542C}"/>
              </a:ext>
            </a:extLst>
          </p:cNvPr>
          <p:cNvSpPr>
            <a:spLocks/>
          </p:cNvSpPr>
          <p:nvPr/>
        </p:nvSpPr>
        <p:spPr bwMode="auto">
          <a:xfrm flipH="1">
            <a:off x="374650" y="1790700"/>
            <a:ext cx="1836738" cy="261938"/>
          </a:xfrm>
          <a:custGeom>
            <a:avLst/>
            <a:gdLst>
              <a:gd name="T0" fmla="*/ 2147483646 w 3684"/>
              <a:gd name="T1" fmla="*/ 2147483646 h 548"/>
              <a:gd name="T2" fmla="*/ 2147483646 w 3684"/>
              <a:gd name="T3" fmla="*/ 2147483646 h 548"/>
              <a:gd name="T4" fmla="*/ 2147483646 w 3684"/>
              <a:gd name="T5" fmla="*/ 2147483646 h 548"/>
              <a:gd name="T6" fmla="*/ 2147483646 w 3684"/>
              <a:gd name="T7" fmla="*/ 2147483646 h 548"/>
              <a:gd name="T8" fmla="*/ 2147483646 w 3684"/>
              <a:gd name="T9" fmla="*/ 2147483646 h 548"/>
              <a:gd name="T10" fmla="*/ 2147483646 w 3684"/>
              <a:gd name="T11" fmla="*/ 2147483646 h 548"/>
              <a:gd name="T12" fmla="*/ 2147483646 w 3684"/>
              <a:gd name="T13" fmla="*/ 2147483646 h 548"/>
              <a:gd name="T14" fmla="*/ 2147483646 w 3684"/>
              <a:gd name="T15" fmla="*/ 2147483646 h 548"/>
              <a:gd name="T16" fmla="*/ 2147483646 w 3684"/>
              <a:gd name="T17" fmla="*/ 2147483646 h 548"/>
              <a:gd name="T18" fmla="*/ 2147483646 w 3684"/>
              <a:gd name="T19" fmla="*/ 2147483646 h 548"/>
              <a:gd name="T20" fmla="*/ 2147483646 w 3684"/>
              <a:gd name="T21" fmla="*/ 2147483646 h 548"/>
              <a:gd name="T22" fmla="*/ 2147483646 w 3684"/>
              <a:gd name="T23" fmla="*/ 0 h 548"/>
              <a:gd name="T24" fmla="*/ 2147483646 w 3684"/>
              <a:gd name="T25" fmla="*/ 2147483646 h 548"/>
              <a:gd name="T26" fmla="*/ 2147483646 w 3684"/>
              <a:gd name="T27" fmla="*/ 2147483646 h 548"/>
              <a:gd name="T28" fmla="*/ 2147483646 w 3684"/>
              <a:gd name="T29" fmla="*/ 2147483646 h 548"/>
              <a:gd name="T30" fmla="*/ 2147483646 w 3684"/>
              <a:gd name="T31" fmla="*/ 2147483646 h 548"/>
              <a:gd name="T32" fmla="*/ 2147483646 w 3684"/>
              <a:gd name="T33" fmla="*/ 2147483646 h 548"/>
              <a:gd name="T34" fmla="*/ 2147483646 w 3684"/>
              <a:gd name="T35" fmla="*/ 2147483646 h 548"/>
              <a:gd name="T36" fmla="*/ 2147483646 w 3684"/>
              <a:gd name="T37" fmla="*/ 2147483646 h 548"/>
              <a:gd name="T38" fmla="*/ 2147483646 w 3684"/>
              <a:gd name="T39" fmla="*/ 2147483646 h 548"/>
              <a:gd name="T40" fmla="*/ 0 w 3684"/>
              <a:gd name="T41" fmla="*/ 2147483646 h 548"/>
              <a:gd name="T42" fmla="*/ 0 w 3684"/>
              <a:gd name="T43" fmla="*/ 2147483646 h 548"/>
              <a:gd name="T44" fmla="*/ 2147483646 w 3684"/>
              <a:gd name="T45" fmla="*/ 2147483646 h 548"/>
              <a:gd name="T46" fmla="*/ 2147483646 w 3684"/>
              <a:gd name="T47" fmla="*/ 2147483646 h 548"/>
              <a:gd name="T48" fmla="*/ 2147483646 w 3684"/>
              <a:gd name="T49" fmla="*/ 2147483646 h 548"/>
              <a:gd name="T50" fmla="*/ 2147483646 w 3684"/>
              <a:gd name="T51" fmla="*/ 2147483646 h 548"/>
              <a:gd name="T52" fmla="*/ 2147483646 w 3684"/>
              <a:gd name="T53" fmla="*/ 2147483646 h 548"/>
              <a:gd name="T54" fmla="*/ 2147483646 w 3684"/>
              <a:gd name="T55" fmla="*/ 2147483646 h 548"/>
              <a:gd name="T56" fmla="*/ 2147483646 w 3684"/>
              <a:gd name="T57" fmla="*/ 2147483646 h 548"/>
              <a:gd name="T58" fmla="*/ 2147483646 w 3684"/>
              <a:gd name="T59" fmla="*/ 2147483646 h 548"/>
              <a:gd name="T60" fmla="*/ 2147483646 w 3684"/>
              <a:gd name="T61" fmla="*/ 2147483646 h 548"/>
              <a:gd name="T62" fmla="*/ 2147483646 w 3684"/>
              <a:gd name="T63" fmla="*/ 2147483646 h 548"/>
              <a:gd name="T64" fmla="*/ 2147483646 w 3684"/>
              <a:gd name="T65" fmla="*/ 2147483646 h 548"/>
              <a:gd name="T66" fmla="*/ 2147483646 w 3684"/>
              <a:gd name="T67" fmla="*/ 2147483646 h 548"/>
              <a:gd name="T68" fmla="*/ 2147483646 w 3684"/>
              <a:gd name="T69" fmla="*/ 2147483646 h 548"/>
              <a:gd name="T70" fmla="*/ 2147483646 w 3684"/>
              <a:gd name="T71" fmla="*/ 2147483646 h 548"/>
              <a:gd name="T72" fmla="*/ 2147483646 w 3684"/>
              <a:gd name="T73" fmla="*/ 2147483646 h 548"/>
              <a:gd name="T74" fmla="*/ 2147483646 w 3684"/>
              <a:gd name="T75" fmla="*/ 2147483646 h 548"/>
              <a:gd name="T76" fmla="*/ 2147483646 w 3684"/>
              <a:gd name="T77" fmla="*/ 2147483646 h 548"/>
              <a:gd name="T78" fmla="*/ 2147483646 w 3684"/>
              <a:gd name="T79" fmla="*/ 2147483646 h 548"/>
              <a:gd name="T80" fmla="*/ 2147483646 w 3684"/>
              <a:gd name="T81" fmla="*/ 2147483646 h 548"/>
              <a:gd name="T82" fmla="*/ 2147483646 w 3684"/>
              <a:gd name="T83" fmla="*/ 2147483646 h 5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684" h="548">
                <a:moveTo>
                  <a:pt x="3684" y="221"/>
                </a:moveTo>
                <a:lnTo>
                  <a:pt x="687" y="221"/>
                </a:lnTo>
                <a:lnTo>
                  <a:pt x="658" y="219"/>
                </a:lnTo>
                <a:lnTo>
                  <a:pt x="605" y="206"/>
                </a:lnTo>
                <a:lnTo>
                  <a:pt x="557" y="180"/>
                </a:lnTo>
                <a:lnTo>
                  <a:pt x="517" y="144"/>
                </a:lnTo>
                <a:lnTo>
                  <a:pt x="500" y="122"/>
                </a:lnTo>
                <a:lnTo>
                  <a:pt x="481" y="94"/>
                </a:lnTo>
                <a:lnTo>
                  <a:pt x="430" y="49"/>
                </a:lnTo>
                <a:lnTo>
                  <a:pt x="369" y="17"/>
                </a:lnTo>
                <a:lnTo>
                  <a:pt x="302" y="1"/>
                </a:lnTo>
                <a:lnTo>
                  <a:pt x="266" y="0"/>
                </a:lnTo>
                <a:lnTo>
                  <a:pt x="239" y="1"/>
                </a:lnTo>
                <a:lnTo>
                  <a:pt x="188" y="13"/>
                </a:lnTo>
                <a:lnTo>
                  <a:pt x="141" y="34"/>
                </a:lnTo>
                <a:lnTo>
                  <a:pt x="100" y="62"/>
                </a:lnTo>
                <a:lnTo>
                  <a:pt x="64" y="99"/>
                </a:lnTo>
                <a:lnTo>
                  <a:pt x="35" y="140"/>
                </a:lnTo>
                <a:lnTo>
                  <a:pt x="14" y="186"/>
                </a:lnTo>
                <a:lnTo>
                  <a:pt x="1" y="236"/>
                </a:lnTo>
                <a:lnTo>
                  <a:pt x="0" y="262"/>
                </a:lnTo>
                <a:lnTo>
                  <a:pt x="0" y="292"/>
                </a:lnTo>
                <a:lnTo>
                  <a:pt x="9" y="348"/>
                </a:lnTo>
                <a:lnTo>
                  <a:pt x="29" y="398"/>
                </a:lnTo>
                <a:lnTo>
                  <a:pt x="58" y="443"/>
                </a:lnTo>
                <a:lnTo>
                  <a:pt x="95" y="482"/>
                </a:lnTo>
                <a:lnTo>
                  <a:pt x="140" y="513"/>
                </a:lnTo>
                <a:lnTo>
                  <a:pt x="189" y="536"/>
                </a:lnTo>
                <a:lnTo>
                  <a:pt x="245" y="547"/>
                </a:lnTo>
                <a:lnTo>
                  <a:pt x="274" y="548"/>
                </a:lnTo>
                <a:lnTo>
                  <a:pt x="307" y="546"/>
                </a:lnTo>
                <a:lnTo>
                  <a:pt x="372" y="530"/>
                </a:lnTo>
                <a:lnTo>
                  <a:pt x="430" y="499"/>
                </a:lnTo>
                <a:lnTo>
                  <a:pt x="478" y="456"/>
                </a:lnTo>
                <a:lnTo>
                  <a:pt x="498" y="431"/>
                </a:lnTo>
                <a:lnTo>
                  <a:pt x="515" y="408"/>
                </a:lnTo>
                <a:lnTo>
                  <a:pt x="556" y="371"/>
                </a:lnTo>
                <a:lnTo>
                  <a:pt x="605" y="344"/>
                </a:lnTo>
                <a:lnTo>
                  <a:pt x="658" y="329"/>
                </a:lnTo>
                <a:lnTo>
                  <a:pt x="687" y="328"/>
                </a:lnTo>
                <a:lnTo>
                  <a:pt x="3684" y="328"/>
                </a:lnTo>
                <a:lnTo>
                  <a:pt x="3684" y="221"/>
                </a:lnTo>
                <a:close/>
              </a:path>
            </a:pathLst>
          </a:custGeom>
          <a:solidFill>
            <a:srgbClr val="FFC000"/>
          </a:solidFill>
          <a:ln>
            <a:noFill/>
          </a:ln>
        </p:spPr>
        <p:txBody>
          <a:bodyPr/>
          <a:lstStyle/>
          <a:p>
            <a:endParaRPr lang="x-none"/>
          </a:p>
        </p:txBody>
      </p:sp>
      <p:sp>
        <p:nvSpPr>
          <p:cNvPr id="3" name="TextBox 2">
            <a:extLst>
              <a:ext uri="{FF2B5EF4-FFF2-40B4-BE49-F238E27FC236}">
                <a16:creationId xmlns:a16="http://schemas.microsoft.com/office/drawing/2014/main" id="{7E045763-CFB3-EEB4-F3F8-1FAAE2C0B6ED}"/>
              </a:ext>
            </a:extLst>
          </p:cNvPr>
          <p:cNvSpPr txBox="1"/>
          <p:nvPr/>
        </p:nvSpPr>
        <p:spPr>
          <a:xfrm>
            <a:off x="2278063" y="1541977"/>
            <a:ext cx="9395717" cy="3323987"/>
          </a:xfrm>
          <a:prstGeom prst="rect">
            <a:avLst/>
          </a:prstGeom>
          <a:noFill/>
        </p:spPr>
        <p:txBody>
          <a:bodyPr wrap="square" rtlCol="0">
            <a:spAutoFit/>
          </a:bodyPr>
          <a:lstStyle/>
          <a:p>
            <a:pPr lvl="1" algn="just">
              <a:spcAft>
                <a:spcPts val="0"/>
              </a:spcAft>
            </a:pPr>
            <a:endParaRPr lang="en-GB" sz="1400" dirty="0">
              <a:latin typeface="Montserrat" panose="00000500000000000000" pitchFamily="2" charset="0"/>
              <a:ea typeface="Calibri" panose="020F0502020204030204" pitchFamily="34" charset="0"/>
              <a:cs typeface="Arial" panose="020B0604020202020204" pitchFamily="34" charset="0"/>
            </a:endParaRPr>
          </a:p>
          <a:p>
            <a:pPr algn="just">
              <a:spcAft>
                <a:spcPts val="0"/>
              </a:spcAft>
            </a:pPr>
            <a:r>
              <a:rPr lang="en-GB" sz="1400" dirty="0">
                <a:latin typeface="Montserrat" panose="00000500000000000000" pitchFamily="2" charset="0"/>
                <a:ea typeface="Calibri" panose="020F0502020204030204" pitchFamily="34" charset="0"/>
                <a:cs typeface="Arial" panose="020B0604020202020204" pitchFamily="34" charset="0"/>
              </a:rPr>
              <a:t>The </a:t>
            </a:r>
            <a:r>
              <a:rPr lang="en-GB" sz="1400" b="1" dirty="0">
                <a:latin typeface="Montserrat" panose="00000500000000000000" pitchFamily="2" charset="0"/>
                <a:ea typeface="Calibri" panose="020F0502020204030204" pitchFamily="34" charset="0"/>
                <a:cs typeface="Arial" panose="020B0604020202020204" pitchFamily="34" charset="0"/>
              </a:rPr>
              <a:t>objective of the RVP </a:t>
            </a:r>
            <a:r>
              <a:rPr lang="en-GB" sz="1400" dirty="0">
                <a:latin typeface="Montserrat" panose="00000500000000000000" pitchFamily="2" charset="0"/>
                <a:ea typeface="Calibri" panose="020F0502020204030204" pitchFamily="34" charset="0"/>
                <a:cs typeface="Arial" panose="020B0604020202020204" pitchFamily="34" charset="0"/>
              </a:rPr>
              <a:t>is to </a:t>
            </a:r>
            <a:r>
              <a:rPr lang="en-GB" sz="1400" b="1" dirty="0">
                <a:latin typeface="Montserrat" panose="00000500000000000000" pitchFamily="2" charset="0"/>
                <a:ea typeface="Calibri" panose="020F0502020204030204" pitchFamily="34" charset="0"/>
                <a:cs typeface="Arial" panose="020B0604020202020204" pitchFamily="34" charset="0"/>
              </a:rPr>
              <a:t>support the commercialisation of research projects. </a:t>
            </a:r>
          </a:p>
          <a:p>
            <a:pPr algn="just">
              <a:spcAft>
                <a:spcPts val="0"/>
              </a:spcAft>
            </a:pPr>
            <a:endParaRPr lang="en-GB" sz="1400" b="1" dirty="0">
              <a:latin typeface="Montserrat" panose="00000500000000000000" pitchFamily="2" charset="0"/>
              <a:ea typeface="Calibri" panose="020F0502020204030204" pitchFamily="34" charset="0"/>
              <a:cs typeface="Arial" panose="020B0604020202020204" pitchFamily="34" charset="0"/>
            </a:endParaRPr>
          </a:p>
          <a:p>
            <a:pPr algn="just">
              <a:spcAft>
                <a:spcPts val="0"/>
              </a:spcAft>
            </a:pPr>
            <a:endParaRPr lang="en-GB" sz="1400" b="1" dirty="0">
              <a:latin typeface="Montserrat" panose="00000500000000000000" pitchFamily="2" charset="0"/>
              <a:ea typeface="Calibri" panose="020F0502020204030204" pitchFamily="34" charset="0"/>
              <a:cs typeface="Arial" panose="020B0604020202020204" pitchFamily="34" charset="0"/>
            </a:endParaRPr>
          </a:p>
          <a:p>
            <a:pPr algn="just">
              <a:spcAft>
                <a:spcPts val="0"/>
              </a:spcAft>
            </a:pPr>
            <a:r>
              <a:rPr lang="en-GB" sz="1400" dirty="0">
                <a:latin typeface="Montserrat" panose="00000500000000000000" pitchFamily="2" charset="0"/>
                <a:ea typeface="Calibri" panose="020F0502020204030204" pitchFamily="34" charset="0"/>
                <a:cs typeface="Arial" panose="020B0604020202020204" pitchFamily="34" charset="0"/>
              </a:rPr>
              <a:t>The RVP activities to be carried out under the TA Programme support selected, high-potential research teams to improve the technological and market readiness of their projects, to identify potential markets, and to improve their understanding of IPRs. </a:t>
            </a:r>
          </a:p>
          <a:p>
            <a:pPr algn="just">
              <a:spcAft>
                <a:spcPts val="0"/>
              </a:spcAft>
            </a:pPr>
            <a:endParaRPr lang="en-GB" sz="1400" dirty="0">
              <a:latin typeface="Montserrat" panose="00000500000000000000" pitchFamily="2" charset="0"/>
              <a:ea typeface="Calibri" panose="020F0502020204030204" pitchFamily="34" charset="0"/>
              <a:cs typeface="Arial" panose="020B0604020202020204" pitchFamily="34" charset="0"/>
            </a:endParaRPr>
          </a:p>
          <a:p>
            <a:pPr algn="just">
              <a:spcAft>
                <a:spcPts val="0"/>
              </a:spcAft>
            </a:pPr>
            <a:endParaRPr lang="en-GB" sz="1400" dirty="0">
              <a:latin typeface="Montserrat" panose="00000500000000000000" pitchFamily="2" charset="0"/>
              <a:ea typeface="Calibri" panose="020F0502020204030204" pitchFamily="34" charset="0"/>
              <a:cs typeface="Arial" panose="020B0604020202020204" pitchFamily="34" charset="0"/>
            </a:endParaRPr>
          </a:p>
          <a:p>
            <a:pPr algn="just">
              <a:spcAft>
                <a:spcPts val="0"/>
              </a:spcAft>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
            </a:pPr>
            <a:r>
              <a:rPr lang="en-GB" sz="1400" b="1" dirty="0">
                <a:latin typeface="Montserrat" panose="00000500000000000000" pitchFamily="2" charset="0"/>
                <a:ea typeface="Calibri" panose="020F0502020204030204" pitchFamily="34" charset="0"/>
                <a:cs typeface="Arial" panose="020B0604020202020204" pitchFamily="34" charset="0"/>
              </a:rPr>
              <a:t>RVP 1.0 tested the methodology and identified the best possible approach</a:t>
            </a:r>
            <a:r>
              <a:rPr lang="en-GB" sz="1400" dirty="0">
                <a:latin typeface="Montserrat" panose="00000500000000000000" pitchFamily="2" charset="0"/>
                <a:ea typeface="Calibri" panose="020F0502020204030204" pitchFamily="34" charset="0"/>
                <a:cs typeface="Arial" panose="020B0604020202020204" pitchFamily="34" charset="0"/>
              </a:rPr>
              <a:t>. The WBG team led the engagement, with the programme focusing on a smaller set of potential beneficiaries (</a:t>
            </a:r>
            <a:r>
              <a:rPr lang="en-GB" sz="1400" b="1" dirty="0">
                <a:latin typeface="Montserrat" panose="00000500000000000000" pitchFamily="2" charset="0"/>
                <a:ea typeface="Calibri" panose="020F0502020204030204" pitchFamily="34" charset="0"/>
                <a:cs typeface="Arial" panose="020B0604020202020204" pitchFamily="34" charset="0"/>
                <a:hlinkClick r:id="rId3"/>
              </a:rPr>
              <a:t>5 supported projects</a:t>
            </a:r>
            <a:r>
              <a:rPr lang="en-GB" sz="1400" dirty="0">
                <a:latin typeface="Montserrat" panose="00000500000000000000" pitchFamily="2" charset="0"/>
                <a:ea typeface="Calibri" panose="020F0502020204030204" pitchFamily="34" charset="0"/>
                <a:cs typeface="Arial" panose="020B0604020202020204" pitchFamily="34" charset="0"/>
              </a:rPr>
              <a:t>).</a:t>
            </a:r>
          </a:p>
          <a:p>
            <a:pPr marL="742950" lvl="1" indent="-285750" algn="just">
              <a:spcAft>
                <a:spcPts val="0"/>
              </a:spcAft>
              <a:buFont typeface="Wingdings" panose="05000000000000000000" pitchFamily="2" charset="2"/>
              <a:buChar char="§"/>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
            </a:pPr>
            <a:r>
              <a:rPr lang="en-GB" sz="1400" b="1" dirty="0">
                <a:latin typeface="Montserrat" panose="00000500000000000000" pitchFamily="2" charset="0"/>
                <a:ea typeface="Calibri" panose="020F0502020204030204" pitchFamily="34" charset="0"/>
                <a:cs typeface="Arial" panose="020B0604020202020204" pitchFamily="34" charset="0"/>
              </a:rPr>
              <a:t>RVP 2.0 leveraged the lessons learned from RVP 1.0 </a:t>
            </a:r>
            <a:r>
              <a:rPr lang="en-GB" sz="1400" dirty="0">
                <a:latin typeface="Montserrat" panose="00000500000000000000" pitchFamily="2" charset="0"/>
                <a:ea typeface="Calibri" panose="020F0502020204030204" pitchFamily="34" charset="0"/>
                <a:cs typeface="Arial" panose="020B0604020202020204" pitchFamily="34" charset="0"/>
              </a:rPr>
              <a:t>(</a:t>
            </a:r>
            <a:r>
              <a:rPr lang="en-GB" sz="1400" b="1" dirty="0">
                <a:latin typeface="Montserrat" panose="00000500000000000000" pitchFamily="2" charset="0"/>
                <a:ea typeface="Calibri" panose="020F0502020204030204" pitchFamily="34" charset="0"/>
                <a:cs typeface="Arial" panose="020B0604020202020204" pitchFamily="34" charset="0"/>
                <a:hlinkClick r:id="rId3"/>
              </a:rPr>
              <a:t>7 supported projects</a:t>
            </a:r>
            <a:r>
              <a:rPr lang="en-GB" sz="1400" dirty="0">
                <a:latin typeface="Montserrat" panose="00000500000000000000" pitchFamily="2" charset="0"/>
                <a:ea typeface="Calibri" panose="020F0502020204030204" pitchFamily="34" charset="0"/>
                <a:cs typeface="Arial" panose="020B0604020202020204" pitchFamily="34" charset="0"/>
              </a:rPr>
              <a:t>).</a:t>
            </a:r>
          </a:p>
        </p:txBody>
      </p:sp>
      <p:pic>
        <p:nvPicPr>
          <p:cNvPr id="2" name="Picture 12">
            <a:extLst>
              <a:ext uri="{FF2B5EF4-FFF2-40B4-BE49-F238E27FC236}">
                <a16:creationId xmlns:a16="http://schemas.microsoft.com/office/drawing/2014/main" id="{189BAB7F-5AC6-353D-4C3D-16DE4CFF723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7418" y="622158"/>
            <a:ext cx="1253530" cy="536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6250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Freeform 6">
            <a:extLst>
              <a:ext uri="{FF2B5EF4-FFF2-40B4-BE49-F238E27FC236}">
                <a16:creationId xmlns:a16="http://schemas.microsoft.com/office/drawing/2014/main" id="{DDBFD3E2-F915-DFE2-227C-E29F554ED351}"/>
              </a:ext>
            </a:extLst>
          </p:cNvPr>
          <p:cNvSpPr>
            <a:spLocks/>
          </p:cNvSpPr>
          <p:nvPr/>
        </p:nvSpPr>
        <p:spPr bwMode="auto">
          <a:xfrm flipH="1">
            <a:off x="15875" y="0"/>
            <a:ext cx="1708150" cy="6858000"/>
          </a:xfrm>
          <a:custGeom>
            <a:avLst/>
            <a:gdLst>
              <a:gd name="T0" fmla="*/ 2147483646 w 3426"/>
              <a:gd name="T1" fmla="*/ 2147483646 h 13893"/>
              <a:gd name="T2" fmla="*/ 2147483646 w 3426"/>
              <a:gd name="T3" fmla="*/ 2147483646 h 13893"/>
              <a:gd name="T4" fmla="*/ 2147483646 w 3426"/>
              <a:gd name="T5" fmla="*/ 2147483646 h 13893"/>
              <a:gd name="T6" fmla="*/ 2147483646 w 3426"/>
              <a:gd name="T7" fmla="*/ 2147483646 h 13893"/>
              <a:gd name="T8" fmla="*/ 2147483646 w 3426"/>
              <a:gd name="T9" fmla="*/ 2147483646 h 13893"/>
              <a:gd name="T10" fmla="*/ 2147483646 w 3426"/>
              <a:gd name="T11" fmla="*/ 2147483646 h 13893"/>
              <a:gd name="T12" fmla="*/ 2147483646 w 3426"/>
              <a:gd name="T13" fmla="*/ 2147483646 h 13893"/>
              <a:gd name="T14" fmla="*/ 2147483646 w 3426"/>
              <a:gd name="T15" fmla="*/ 2147483646 h 13893"/>
              <a:gd name="T16" fmla="*/ 2147483646 w 3426"/>
              <a:gd name="T17" fmla="*/ 2147483646 h 13893"/>
              <a:gd name="T18" fmla="*/ 2147483646 w 3426"/>
              <a:gd name="T19" fmla="*/ 2147483646 h 13893"/>
              <a:gd name="T20" fmla="*/ 2147483646 w 3426"/>
              <a:gd name="T21" fmla="*/ 2147483646 h 13893"/>
              <a:gd name="T22" fmla="*/ 2147483646 w 3426"/>
              <a:gd name="T23" fmla="*/ 2147483646 h 13893"/>
              <a:gd name="T24" fmla="*/ 2147483646 w 3426"/>
              <a:gd name="T25" fmla="*/ 2147483646 h 13893"/>
              <a:gd name="T26" fmla="*/ 2147483646 w 3426"/>
              <a:gd name="T27" fmla="*/ 2147483646 h 13893"/>
              <a:gd name="T28" fmla="*/ 2147483646 w 3426"/>
              <a:gd name="T29" fmla="*/ 2147483646 h 13893"/>
              <a:gd name="T30" fmla="*/ 2147483646 w 3426"/>
              <a:gd name="T31" fmla="*/ 2147483646 h 13893"/>
              <a:gd name="T32" fmla="*/ 2147483646 w 3426"/>
              <a:gd name="T33" fmla="*/ 2147483646 h 13893"/>
              <a:gd name="T34" fmla="*/ 2147483646 w 3426"/>
              <a:gd name="T35" fmla="*/ 2147483646 h 13893"/>
              <a:gd name="T36" fmla="*/ 2147483646 w 3426"/>
              <a:gd name="T37" fmla="*/ 2147483646 h 13893"/>
              <a:gd name="T38" fmla="*/ 2147483646 w 3426"/>
              <a:gd name="T39" fmla="*/ 2147483646 h 13893"/>
              <a:gd name="T40" fmla="*/ 2147483646 w 3426"/>
              <a:gd name="T41" fmla="*/ 2147483646 h 13893"/>
              <a:gd name="T42" fmla="*/ 2147483646 w 3426"/>
              <a:gd name="T43" fmla="*/ 2147483646 h 13893"/>
              <a:gd name="T44" fmla="*/ 2147483646 w 3426"/>
              <a:gd name="T45" fmla="*/ 2147483646 h 13893"/>
              <a:gd name="T46" fmla="*/ 2147483646 w 3426"/>
              <a:gd name="T47" fmla="*/ 2147483646 h 13893"/>
              <a:gd name="T48" fmla="*/ 2147483646 w 3426"/>
              <a:gd name="T49" fmla="*/ 2147483646 h 13893"/>
              <a:gd name="T50" fmla="*/ 2147483646 w 3426"/>
              <a:gd name="T51" fmla="*/ 2147483646 h 13893"/>
              <a:gd name="T52" fmla="*/ 2147483646 w 3426"/>
              <a:gd name="T53" fmla="*/ 2147483646 h 13893"/>
              <a:gd name="T54" fmla="*/ 2147483646 w 3426"/>
              <a:gd name="T55" fmla="*/ 2147483646 h 13893"/>
              <a:gd name="T56" fmla="*/ 2147483646 w 3426"/>
              <a:gd name="T57" fmla="*/ 2147483646 h 13893"/>
              <a:gd name="T58" fmla="*/ 2147483646 w 3426"/>
              <a:gd name="T59" fmla="*/ 2147483646 h 13893"/>
              <a:gd name="T60" fmla="*/ 2147483646 w 3426"/>
              <a:gd name="T61" fmla="*/ 2147483646 h 13893"/>
              <a:gd name="T62" fmla="*/ 2147483646 w 3426"/>
              <a:gd name="T63" fmla="*/ 2147483646 h 13893"/>
              <a:gd name="T64" fmla="*/ 2147483646 w 3426"/>
              <a:gd name="T65" fmla="*/ 2147483646 h 13893"/>
              <a:gd name="T66" fmla="*/ 2147483646 w 3426"/>
              <a:gd name="T67" fmla="*/ 2147483646 h 13893"/>
              <a:gd name="T68" fmla="*/ 2147483646 w 3426"/>
              <a:gd name="T69" fmla="*/ 2147483646 h 13893"/>
              <a:gd name="T70" fmla="*/ 2147483646 w 3426"/>
              <a:gd name="T71" fmla="*/ 2147483646 h 13893"/>
              <a:gd name="T72" fmla="*/ 2147483646 w 3426"/>
              <a:gd name="T73" fmla="*/ 2147483646 h 13893"/>
              <a:gd name="T74" fmla="*/ 2147483646 w 3426"/>
              <a:gd name="T75" fmla="*/ 2147483646 h 13893"/>
              <a:gd name="T76" fmla="*/ 2147483646 w 3426"/>
              <a:gd name="T77" fmla="*/ 2147483646 h 13893"/>
              <a:gd name="T78" fmla="*/ 2147483646 w 3426"/>
              <a:gd name="T79" fmla="*/ 2147483646 h 13893"/>
              <a:gd name="T80" fmla="*/ 2147483646 w 3426"/>
              <a:gd name="T81" fmla="*/ 2147483646 h 13893"/>
              <a:gd name="T82" fmla="*/ 2147483646 w 3426"/>
              <a:gd name="T83" fmla="*/ 2147483646 h 13893"/>
              <a:gd name="T84" fmla="*/ 2147483646 w 3426"/>
              <a:gd name="T85" fmla="*/ 2147483646 h 13893"/>
              <a:gd name="T86" fmla="*/ 2147483646 w 3426"/>
              <a:gd name="T87" fmla="*/ 2147483646 h 13893"/>
              <a:gd name="T88" fmla="*/ 2147483646 w 3426"/>
              <a:gd name="T89" fmla="*/ 2147483646 h 13893"/>
              <a:gd name="T90" fmla="*/ 2147483646 w 3426"/>
              <a:gd name="T91" fmla="*/ 2147483646 h 13893"/>
              <a:gd name="T92" fmla="*/ 2147483646 w 3426"/>
              <a:gd name="T93" fmla="*/ 2147483646 h 13893"/>
              <a:gd name="T94" fmla="*/ 2147483646 w 3426"/>
              <a:gd name="T95" fmla="*/ 2147483646 h 13893"/>
              <a:gd name="T96" fmla="*/ 2147483646 w 3426"/>
              <a:gd name="T97" fmla="*/ 2147483646 h 13893"/>
              <a:gd name="T98" fmla="*/ 2147483646 w 3426"/>
              <a:gd name="T99" fmla="*/ 2147483646 h 13893"/>
              <a:gd name="T100" fmla="*/ 2147483646 w 3426"/>
              <a:gd name="T101" fmla="*/ 2147483646 h 13893"/>
              <a:gd name="T102" fmla="*/ 2147483646 w 3426"/>
              <a:gd name="T103" fmla="*/ 2147483646 h 13893"/>
              <a:gd name="T104" fmla="*/ 2147483646 w 3426"/>
              <a:gd name="T105" fmla="*/ 2147483646 h 13893"/>
              <a:gd name="T106" fmla="*/ 2147483646 w 3426"/>
              <a:gd name="T107" fmla="*/ 2147483646 h 13893"/>
              <a:gd name="T108" fmla="*/ 2147483646 w 3426"/>
              <a:gd name="T109" fmla="*/ 2147483646 h 13893"/>
              <a:gd name="T110" fmla="*/ 2147483646 w 3426"/>
              <a:gd name="T111" fmla="*/ 2147483646 h 13893"/>
              <a:gd name="T112" fmla="*/ 2147483646 w 3426"/>
              <a:gd name="T113" fmla="*/ 2147483646 h 138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426" h="13893">
                <a:moveTo>
                  <a:pt x="2127" y="13893"/>
                </a:moveTo>
                <a:lnTo>
                  <a:pt x="1281" y="13893"/>
                </a:lnTo>
                <a:lnTo>
                  <a:pt x="1281" y="13504"/>
                </a:lnTo>
                <a:lnTo>
                  <a:pt x="2127" y="13504"/>
                </a:lnTo>
                <a:lnTo>
                  <a:pt x="2174" y="13503"/>
                </a:lnTo>
                <a:lnTo>
                  <a:pt x="2263" y="13494"/>
                </a:lnTo>
                <a:lnTo>
                  <a:pt x="2352" y="13477"/>
                </a:lnTo>
                <a:lnTo>
                  <a:pt x="2436" y="13451"/>
                </a:lnTo>
                <a:lnTo>
                  <a:pt x="2518" y="13417"/>
                </a:lnTo>
                <a:lnTo>
                  <a:pt x="2594" y="13377"/>
                </a:lnTo>
                <a:lnTo>
                  <a:pt x="2667" y="13329"/>
                </a:lnTo>
                <a:lnTo>
                  <a:pt x="2734" y="13276"/>
                </a:lnTo>
                <a:lnTo>
                  <a:pt x="2795" y="13216"/>
                </a:lnTo>
                <a:lnTo>
                  <a:pt x="2851" y="13151"/>
                </a:lnTo>
                <a:lnTo>
                  <a:pt x="2901" y="13082"/>
                </a:lnTo>
                <a:lnTo>
                  <a:pt x="2944" y="13006"/>
                </a:lnTo>
                <a:lnTo>
                  <a:pt x="2979" y="12929"/>
                </a:lnTo>
                <a:lnTo>
                  <a:pt x="3006" y="12846"/>
                </a:lnTo>
                <a:lnTo>
                  <a:pt x="3026" y="12760"/>
                </a:lnTo>
                <a:lnTo>
                  <a:pt x="3036" y="12672"/>
                </a:lnTo>
                <a:lnTo>
                  <a:pt x="3037" y="12627"/>
                </a:lnTo>
                <a:lnTo>
                  <a:pt x="3039" y="12581"/>
                </a:lnTo>
                <a:lnTo>
                  <a:pt x="3031" y="12492"/>
                </a:lnTo>
                <a:lnTo>
                  <a:pt x="3015" y="12405"/>
                </a:lnTo>
                <a:lnTo>
                  <a:pt x="2991" y="12321"/>
                </a:lnTo>
                <a:lnTo>
                  <a:pt x="2958" y="12239"/>
                </a:lnTo>
                <a:lnTo>
                  <a:pt x="2917" y="12161"/>
                </a:lnTo>
                <a:lnTo>
                  <a:pt x="2869" y="12087"/>
                </a:lnTo>
                <a:lnTo>
                  <a:pt x="2813" y="12017"/>
                </a:lnTo>
                <a:lnTo>
                  <a:pt x="2782" y="11985"/>
                </a:lnTo>
                <a:lnTo>
                  <a:pt x="2750" y="11954"/>
                </a:lnTo>
                <a:lnTo>
                  <a:pt x="2681" y="11897"/>
                </a:lnTo>
                <a:lnTo>
                  <a:pt x="2608" y="11846"/>
                </a:lnTo>
                <a:lnTo>
                  <a:pt x="2530" y="11805"/>
                </a:lnTo>
                <a:lnTo>
                  <a:pt x="2450" y="11771"/>
                </a:lnTo>
                <a:lnTo>
                  <a:pt x="2366" y="11745"/>
                </a:lnTo>
                <a:lnTo>
                  <a:pt x="2279" y="11728"/>
                </a:lnTo>
                <a:lnTo>
                  <a:pt x="2191" y="11719"/>
                </a:lnTo>
                <a:lnTo>
                  <a:pt x="2146" y="11718"/>
                </a:lnTo>
                <a:lnTo>
                  <a:pt x="1299" y="11718"/>
                </a:lnTo>
                <a:lnTo>
                  <a:pt x="1233" y="11717"/>
                </a:lnTo>
                <a:lnTo>
                  <a:pt x="1105" y="11704"/>
                </a:lnTo>
                <a:lnTo>
                  <a:pt x="979" y="11679"/>
                </a:lnTo>
                <a:lnTo>
                  <a:pt x="858" y="11643"/>
                </a:lnTo>
                <a:lnTo>
                  <a:pt x="743" y="11595"/>
                </a:lnTo>
                <a:lnTo>
                  <a:pt x="634" y="11537"/>
                </a:lnTo>
                <a:lnTo>
                  <a:pt x="531" y="11468"/>
                </a:lnTo>
                <a:lnTo>
                  <a:pt x="435" y="11391"/>
                </a:lnTo>
                <a:lnTo>
                  <a:pt x="347" y="11306"/>
                </a:lnTo>
                <a:lnTo>
                  <a:pt x="266" y="11212"/>
                </a:lnTo>
                <a:lnTo>
                  <a:pt x="196" y="11111"/>
                </a:lnTo>
                <a:lnTo>
                  <a:pt x="135" y="11005"/>
                </a:lnTo>
                <a:lnTo>
                  <a:pt x="85" y="10891"/>
                </a:lnTo>
                <a:lnTo>
                  <a:pt x="46" y="10773"/>
                </a:lnTo>
                <a:lnTo>
                  <a:pt x="17" y="10650"/>
                </a:lnTo>
                <a:lnTo>
                  <a:pt x="2" y="10523"/>
                </a:lnTo>
                <a:lnTo>
                  <a:pt x="0" y="10458"/>
                </a:lnTo>
                <a:lnTo>
                  <a:pt x="0" y="10393"/>
                </a:lnTo>
                <a:lnTo>
                  <a:pt x="11" y="10266"/>
                </a:lnTo>
                <a:lnTo>
                  <a:pt x="33" y="10141"/>
                </a:lnTo>
                <a:lnTo>
                  <a:pt x="68" y="10020"/>
                </a:lnTo>
                <a:lnTo>
                  <a:pt x="115" y="9903"/>
                </a:lnTo>
                <a:lnTo>
                  <a:pt x="173" y="9791"/>
                </a:lnTo>
                <a:lnTo>
                  <a:pt x="243" y="9684"/>
                </a:lnTo>
                <a:lnTo>
                  <a:pt x="323" y="9586"/>
                </a:lnTo>
                <a:lnTo>
                  <a:pt x="367" y="9538"/>
                </a:lnTo>
                <a:lnTo>
                  <a:pt x="414" y="9493"/>
                </a:lnTo>
                <a:lnTo>
                  <a:pt x="512" y="9411"/>
                </a:lnTo>
                <a:lnTo>
                  <a:pt x="617" y="9340"/>
                </a:lnTo>
                <a:lnTo>
                  <a:pt x="728" y="9280"/>
                </a:lnTo>
                <a:lnTo>
                  <a:pt x="844" y="9231"/>
                </a:lnTo>
                <a:lnTo>
                  <a:pt x="965" y="9194"/>
                </a:lnTo>
                <a:lnTo>
                  <a:pt x="1089" y="9168"/>
                </a:lnTo>
                <a:lnTo>
                  <a:pt x="1216" y="9157"/>
                </a:lnTo>
                <a:lnTo>
                  <a:pt x="1281" y="9156"/>
                </a:lnTo>
                <a:lnTo>
                  <a:pt x="2127" y="9156"/>
                </a:lnTo>
                <a:lnTo>
                  <a:pt x="2174" y="9154"/>
                </a:lnTo>
                <a:lnTo>
                  <a:pt x="2263" y="9145"/>
                </a:lnTo>
                <a:lnTo>
                  <a:pt x="2352" y="9128"/>
                </a:lnTo>
                <a:lnTo>
                  <a:pt x="2436" y="9102"/>
                </a:lnTo>
                <a:lnTo>
                  <a:pt x="2518" y="9069"/>
                </a:lnTo>
                <a:lnTo>
                  <a:pt x="2594" y="9029"/>
                </a:lnTo>
                <a:lnTo>
                  <a:pt x="2667" y="8981"/>
                </a:lnTo>
                <a:lnTo>
                  <a:pt x="2734" y="8927"/>
                </a:lnTo>
                <a:lnTo>
                  <a:pt x="2795" y="8868"/>
                </a:lnTo>
                <a:lnTo>
                  <a:pt x="2851" y="8803"/>
                </a:lnTo>
                <a:lnTo>
                  <a:pt x="2901" y="8733"/>
                </a:lnTo>
                <a:lnTo>
                  <a:pt x="2944" y="8658"/>
                </a:lnTo>
                <a:lnTo>
                  <a:pt x="2979" y="8580"/>
                </a:lnTo>
                <a:lnTo>
                  <a:pt x="3006" y="8497"/>
                </a:lnTo>
                <a:lnTo>
                  <a:pt x="3026" y="8412"/>
                </a:lnTo>
                <a:lnTo>
                  <a:pt x="3036" y="8323"/>
                </a:lnTo>
                <a:lnTo>
                  <a:pt x="3037" y="8278"/>
                </a:lnTo>
                <a:lnTo>
                  <a:pt x="3039" y="8233"/>
                </a:lnTo>
                <a:lnTo>
                  <a:pt x="3031" y="8143"/>
                </a:lnTo>
                <a:lnTo>
                  <a:pt x="3015" y="8056"/>
                </a:lnTo>
                <a:lnTo>
                  <a:pt x="2991" y="7972"/>
                </a:lnTo>
                <a:lnTo>
                  <a:pt x="2958" y="7891"/>
                </a:lnTo>
                <a:lnTo>
                  <a:pt x="2917" y="7813"/>
                </a:lnTo>
                <a:lnTo>
                  <a:pt x="2869" y="7739"/>
                </a:lnTo>
                <a:lnTo>
                  <a:pt x="2813" y="7669"/>
                </a:lnTo>
                <a:lnTo>
                  <a:pt x="2782" y="7636"/>
                </a:lnTo>
                <a:lnTo>
                  <a:pt x="2750" y="7605"/>
                </a:lnTo>
                <a:lnTo>
                  <a:pt x="2681" y="7548"/>
                </a:lnTo>
                <a:lnTo>
                  <a:pt x="2608" y="7498"/>
                </a:lnTo>
                <a:lnTo>
                  <a:pt x="2530" y="7456"/>
                </a:lnTo>
                <a:lnTo>
                  <a:pt x="2450" y="7423"/>
                </a:lnTo>
                <a:lnTo>
                  <a:pt x="2366" y="7397"/>
                </a:lnTo>
                <a:lnTo>
                  <a:pt x="2279" y="7380"/>
                </a:lnTo>
                <a:lnTo>
                  <a:pt x="2191" y="7371"/>
                </a:lnTo>
                <a:lnTo>
                  <a:pt x="2146" y="7369"/>
                </a:lnTo>
                <a:lnTo>
                  <a:pt x="1299" y="7369"/>
                </a:lnTo>
                <a:lnTo>
                  <a:pt x="1233" y="7368"/>
                </a:lnTo>
                <a:lnTo>
                  <a:pt x="1105" y="7355"/>
                </a:lnTo>
                <a:lnTo>
                  <a:pt x="979" y="7331"/>
                </a:lnTo>
                <a:lnTo>
                  <a:pt x="858" y="7294"/>
                </a:lnTo>
                <a:lnTo>
                  <a:pt x="743" y="7246"/>
                </a:lnTo>
                <a:lnTo>
                  <a:pt x="634" y="7188"/>
                </a:lnTo>
                <a:lnTo>
                  <a:pt x="531" y="7119"/>
                </a:lnTo>
                <a:lnTo>
                  <a:pt x="435" y="7043"/>
                </a:lnTo>
                <a:lnTo>
                  <a:pt x="347" y="6957"/>
                </a:lnTo>
                <a:lnTo>
                  <a:pt x="266" y="6864"/>
                </a:lnTo>
                <a:lnTo>
                  <a:pt x="196" y="6763"/>
                </a:lnTo>
                <a:lnTo>
                  <a:pt x="135" y="6657"/>
                </a:lnTo>
                <a:lnTo>
                  <a:pt x="85" y="6543"/>
                </a:lnTo>
                <a:lnTo>
                  <a:pt x="46" y="6425"/>
                </a:lnTo>
                <a:lnTo>
                  <a:pt x="17" y="6301"/>
                </a:lnTo>
                <a:lnTo>
                  <a:pt x="2" y="6174"/>
                </a:lnTo>
                <a:lnTo>
                  <a:pt x="0" y="6110"/>
                </a:lnTo>
                <a:lnTo>
                  <a:pt x="0" y="6045"/>
                </a:lnTo>
                <a:lnTo>
                  <a:pt x="11" y="5918"/>
                </a:lnTo>
                <a:lnTo>
                  <a:pt x="33" y="5792"/>
                </a:lnTo>
                <a:lnTo>
                  <a:pt x="68" y="5672"/>
                </a:lnTo>
                <a:lnTo>
                  <a:pt x="115" y="5555"/>
                </a:lnTo>
                <a:lnTo>
                  <a:pt x="173" y="5442"/>
                </a:lnTo>
                <a:lnTo>
                  <a:pt x="243" y="5336"/>
                </a:lnTo>
                <a:lnTo>
                  <a:pt x="323" y="5236"/>
                </a:lnTo>
                <a:lnTo>
                  <a:pt x="367" y="5189"/>
                </a:lnTo>
                <a:lnTo>
                  <a:pt x="414" y="5144"/>
                </a:lnTo>
                <a:lnTo>
                  <a:pt x="512" y="5062"/>
                </a:lnTo>
                <a:lnTo>
                  <a:pt x="617" y="4991"/>
                </a:lnTo>
                <a:lnTo>
                  <a:pt x="728" y="4931"/>
                </a:lnTo>
                <a:lnTo>
                  <a:pt x="844" y="4882"/>
                </a:lnTo>
                <a:lnTo>
                  <a:pt x="965" y="4846"/>
                </a:lnTo>
                <a:lnTo>
                  <a:pt x="1089" y="4820"/>
                </a:lnTo>
                <a:lnTo>
                  <a:pt x="1216" y="4808"/>
                </a:lnTo>
                <a:lnTo>
                  <a:pt x="1281" y="4807"/>
                </a:lnTo>
                <a:lnTo>
                  <a:pt x="2127" y="4807"/>
                </a:lnTo>
                <a:lnTo>
                  <a:pt x="2174" y="4806"/>
                </a:lnTo>
                <a:lnTo>
                  <a:pt x="2263" y="4797"/>
                </a:lnTo>
                <a:lnTo>
                  <a:pt x="2352" y="4780"/>
                </a:lnTo>
                <a:lnTo>
                  <a:pt x="2436" y="4754"/>
                </a:lnTo>
                <a:lnTo>
                  <a:pt x="2518" y="4720"/>
                </a:lnTo>
                <a:lnTo>
                  <a:pt x="2594" y="4680"/>
                </a:lnTo>
                <a:lnTo>
                  <a:pt x="2667" y="4632"/>
                </a:lnTo>
                <a:lnTo>
                  <a:pt x="2734" y="4579"/>
                </a:lnTo>
                <a:lnTo>
                  <a:pt x="2795" y="4519"/>
                </a:lnTo>
                <a:lnTo>
                  <a:pt x="2851" y="4454"/>
                </a:lnTo>
                <a:lnTo>
                  <a:pt x="2901" y="4384"/>
                </a:lnTo>
                <a:lnTo>
                  <a:pt x="2944" y="4309"/>
                </a:lnTo>
                <a:lnTo>
                  <a:pt x="2979" y="4230"/>
                </a:lnTo>
                <a:lnTo>
                  <a:pt x="3006" y="4149"/>
                </a:lnTo>
                <a:lnTo>
                  <a:pt x="3026" y="4063"/>
                </a:lnTo>
                <a:lnTo>
                  <a:pt x="3036" y="3975"/>
                </a:lnTo>
                <a:lnTo>
                  <a:pt x="3037" y="3930"/>
                </a:lnTo>
                <a:lnTo>
                  <a:pt x="3039" y="3884"/>
                </a:lnTo>
                <a:lnTo>
                  <a:pt x="3031" y="3795"/>
                </a:lnTo>
                <a:lnTo>
                  <a:pt x="3015" y="3708"/>
                </a:lnTo>
                <a:lnTo>
                  <a:pt x="2991" y="3624"/>
                </a:lnTo>
                <a:lnTo>
                  <a:pt x="2958" y="3542"/>
                </a:lnTo>
                <a:lnTo>
                  <a:pt x="2917" y="3464"/>
                </a:lnTo>
                <a:lnTo>
                  <a:pt x="2869" y="3390"/>
                </a:lnTo>
                <a:lnTo>
                  <a:pt x="2813" y="3320"/>
                </a:lnTo>
                <a:lnTo>
                  <a:pt x="2782" y="3288"/>
                </a:lnTo>
                <a:lnTo>
                  <a:pt x="2750" y="3257"/>
                </a:lnTo>
                <a:lnTo>
                  <a:pt x="2681" y="3200"/>
                </a:lnTo>
                <a:lnTo>
                  <a:pt x="2608" y="3149"/>
                </a:lnTo>
                <a:lnTo>
                  <a:pt x="2530" y="3108"/>
                </a:lnTo>
                <a:lnTo>
                  <a:pt x="2450" y="3074"/>
                </a:lnTo>
                <a:lnTo>
                  <a:pt x="2366" y="3048"/>
                </a:lnTo>
                <a:lnTo>
                  <a:pt x="2279" y="3031"/>
                </a:lnTo>
                <a:lnTo>
                  <a:pt x="2191" y="3022"/>
                </a:lnTo>
                <a:lnTo>
                  <a:pt x="2146" y="3021"/>
                </a:lnTo>
                <a:lnTo>
                  <a:pt x="1299" y="3021"/>
                </a:lnTo>
                <a:lnTo>
                  <a:pt x="1233" y="3020"/>
                </a:lnTo>
                <a:lnTo>
                  <a:pt x="1105" y="3007"/>
                </a:lnTo>
                <a:lnTo>
                  <a:pt x="979" y="2982"/>
                </a:lnTo>
                <a:lnTo>
                  <a:pt x="858" y="2946"/>
                </a:lnTo>
                <a:lnTo>
                  <a:pt x="743" y="2898"/>
                </a:lnTo>
                <a:lnTo>
                  <a:pt x="634" y="2839"/>
                </a:lnTo>
                <a:lnTo>
                  <a:pt x="531" y="2771"/>
                </a:lnTo>
                <a:lnTo>
                  <a:pt x="435" y="2694"/>
                </a:lnTo>
                <a:lnTo>
                  <a:pt x="347" y="2609"/>
                </a:lnTo>
                <a:lnTo>
                  <a:pt x="266" y="2515"/>
                </a:lnTo>
                <a:lnTo>
                  <a:pt x="196" y="2414"/>
                </a:lnTo>
                <a:lnTo>
                  <a:pt x="135" y="2308"/>
                </a:lnTo>
                <a:lnTo>
                  <a:pt x="85" y="2194"/>
                </a:lnTo>
                <a:lnTo>
                  <a:pt x="46" y="2076"/>
                </a:lnTo>
                <a:lnTo>
                  <a:pt x="17" y="1953"/>
                </a:lnTo>
                <a:lnTo>
                  <a:pt x="2" y="1826"/>
                </a:lnTo>
                <a:lnTo>
                  <a:pt x="0" y="1761"/>
                </a:lnTo>
                <a:lnTo>
                  <a:pt x="0" y="1696"/>
                </a:lnTo>
                <a:lnTo>
                  <a:pt x="11" y="1569"/>
                </a:lnTo>
                <a:lnTo>
                  <a:pt x="33" y="1444"/>
                </a:lnTo>
                <a:lnTo>
                  <a:pt x="68" y="1323"/>
                </a:lnTo>
                <a:lnTo>
                  <a:pt x="115" y="1206"/>
                </a:lnTo>
                <a:lnTo>
                  <a:pt x="173" y="1094"/>
                </a:lnTo>
                <a:lnTo>
                  <a:pt x="243" y="987"/>
                </a:lnTo>
                <a:lnTo>
                  <a:pt x="323" y="888"/>
                </a:lnTo>
                <a:lnTo>
                  <a:pt x="367" y="841"/>
                </a:lnTo>
                <a:lnTo>
                  <a:pt x="414" y="795"/>
                </a:lnTo>
                <a:lnTo>
                  <a:pt x="512" y="714"/>
                </a:lnTo>
                <a:lnTo>
                  <a:pt x="617" y="643"/>
                </a:lnTo>
                <a:lnTo>
                  <a:pt x="728" y="583"/>
                </a:lnTo>
                <a:lnTo>
                  <a:pt x="844" y="534"/>
                </a:lnTo>
                <a:lnTo>
                  <a:pt x="965" y="497"/>
                </a:lnTo>
                <a:lnTo>
                  <a:pt x="1089" y="471"/>
                </a:lnTo>
                <a:lnTo>
                  <a:pt x="1216" y="460"/>
                </a:lnTo>
                <a:lnTo>
                  <a:pt x="1281" y="458"/>
                </a:lnTo>
                <a:lnTo>
                  <a:pt x="1714" y="458"/>
                </a:lnTo>
                <a:lnTo>
                  <a:pt x="1737" y="457"/>
                </a:lnTo>
                <a:lnTo>
                  <a:pt x="1784" y="448"/>
                </a:lnTo>
                <a:lnTo>
                  <a:pt x="1827" y="430"/>
                </a:lnTo>
                <a:lnTo>
                  <a:pt x="1864" y="404"/>
                </a:lnTo>
                <a:lnTo>
                  <a:pt x="1897" y="372"/>
                </a:lnTo>
                <a:lnTo>
                  <a:pt x="1923" y="334"/>
                </a:lnTo>
                <a:lnTo>
                  <a:pt x="1941" y="291"/>
                </a:lnTo>
                <a:lnTo>
                  <a:pt x="1950" y="245"/>
                </a:lnTo>
                <a:lnTo>
                  <a:pt x="1951" y="220"/>
                </a:lnTo>
                <a:lnTo>
                  <a:pt x="1951" y="0"/>
                </a:lnTo>
                <a:lnTo>
                  <a:pt x="2340" y="0"/>
                </a:lnTo>
                <a:lnTo>
                  <a:pt x="2340" y="220"/>
                </a:lnTo>
                <a:lnTo>
                  <a:pt x="2339" y="252"/>
                </a:lnTo>
                <a:lnTo>
                  <a:pt x="2332" y="316"/>
                </a:lnTo>
                <a:lnTo>
                  <a:pt x="2321" y="377"/>
                </a:lnTo>
                <a:lnTo>
                  <a:pt x="2302" y="436"/>
                </a:lnTo>
                <a:lnTo>
                  <a:pt x="2265" y="519"/>
                </a:lnTo>
                <a:lnTo>
                  <a:pt x="2197" y="619"/>
                </a:lnTo>
                <a:lnTo>
                  <a:pt x="2112" y="705"/>
                </a:lnTo>
                <a:lnTo>
                  <a:pt x="2012" y="772"/>
                </a:lnTo>
                <a:lnTo>
                  <a:pt x="1929" y="810"/>
                </a:lnTo>
                <a:lnTo>
                  <a:pt x="1869" y="828"/>
                </a:lnTo>
                <a:lnTo>
                  <a:pt x="1809" y="840"/>
                </a:lnTo>
                <a:lnTo>
                  <a:pt x="1745" y="846"/>
                </a:lnTo>
                <a:lnTo>
                  <a:pt x="1714" y="847"/>
                </a:lnTo>
                <a:lnTo>
                  <a:pt x="1281" y="847"/>
                </a:lnTo>
                <a:lnTo>
                  <a:pt x="1237" y="847"/>
                </a:lnTo>
                <a:lnTo>
                  <a:pt x="1148" y="856"/>
                </a:lnTo>
                <a:lnTo>
                  <a:pt x="1061" y="873"/>
                </a:lnTo>
                <a:lnTo>
                  <a:pt x="976" y="899"/>
                </a:lnTo>
                <a:lnTo>
                  <a:pt x="896" y="933"/>
                </a:lnTo>
                <a:lnTo>
                  <a:pt x="818" y="976"/>
                </a:lnTo>
                <a:lnTo>
                  <a:pt x="746" y="1025"/>
                </a:lnTo>
                <a:lnTo>
                  <a:pt x="677" y="1082"/>
                </a:lnTo>
                <a:lnTo>
                  <a:pt x="645" y="1114"/>
                </a:lnTo>
                <a:lnTo>
                  <a:pt x="614" y="1147"/>
                </a:lnTo>
                <a:lnTo>
                  <a:pt x="558" y="1215"/>
                </a:lnTo>
                <a:lnTo>
                  <a:pt x="510" y="1289"/>
                </a:lnTo>
                <a:lnTo>
                  <a:pt x="468" y="1368"/>
                </a:lnTo>
                <a:lnTo>
                  <a:pt x="436" y="1449"/>
                </a:lnTo>
                <a:lnTo>
                  <a:pt x="413" y="1534"/>
                </a:lnTo>
                <a:lnTo>
                  <a:pt x="396" y="1621"/>
                </a:lnTo>
                <a:lnTo>
                  <a:pt x="389" y="1709"/>
                </a:lnTo>
                <a:lnTo>
                  <a:pt x="389" y="1755"/>
                </a:lnTo>
                <a:lnTo>
                  <a:pt x="391" y="1800"/>
                </a:lnTo>
                <a:lnTo>
                  <a:pt x="401" y="1888"/>
                </a:lnTo>
                <a:lnTo>
                  <a:pt x="420" y="1974"/>
                </a:lnTo>
                <a:lnTo>
                  <a:pt x="448" y="2057"/>
                </a:lnTo>
                <a:lnTo>
                  <a:pt x="484" y="2136"/>
                </a:lnTo>
                <a:lnTo>
                  <a:pt x="527" y="2210"/>
                </a:lnTo>
                <a:lnTo>
                  <a:pt x="576" y="2280"/>
                </a:lnTo>
                <a:lnTo>
                  <a:pt x="632" y="2344"/>
                </a:lnTo>
                <a:lnTo>
                  <a:pt x="694" y="2404"/>
                </a:lnTo>
                <a:lnTo>
                  <a:pt x="760" y="2458"/>
                </a:lnTo>
                <a:lnTo>
                  <a:pt x="833" y="2505"/>
                </a:lnTo>
                <a:lnTo>
                  <a:pt x="910" y="2547"/>
                </a:lnTo>
                <a:lnTo>
                  <a:pt x="991" y="2579"/>
                </a:lnTo>
                <a:lnTo>
                  <a:pt x="1075" y="2605"/>
                </a:lnTo>
                <a:lnTo>
                  <a:pt x="1163" y="2623"/>
                </a:lnTo>
                <a:lnTo>
                  <a:pt x="1254" y="2632"/>
                </a:lnTo>
                <a:lnTo>
                  <a:pt x="1299" y="2632"/>
                </a:lnTo>
                <a:lnTo>
                  <a:pt x="2146" y="2632"/>
                </a:lnTo>
                <a:lnTo>
                  <a:pt x="2210" y="2633"/>
                </a:lnTo>
                <a:lnTo>
                  <a:pt x="2337" y="2646"/>
                </a:lnTo>
                <a:lnTo>
                  <a:pt x="2462" y="2671"/>
                </a:lnTo>
                <a:lnTo>
                  <a:pt x="2582" y="2709"/>
                </a:lnTo>
                <a:lnTo>
                  <a:pt x="2699" y="2757"/>
                </a:lnTo>
                <a:lnTo>
                  <a:pt x="2809" y="2816"/>
                </a:lnTo>
                <a:lnTo>
                  <a:pt x="2914" y="2887"/>
                </a:lnTo>
                <a:lnTo>
                  <a:pt x="3013" y="2970"/>
                </a:lnTo>
                <a:lnTo>
                  <a:pt x="3059" y="3016"/>
                </a:lnTo>
                <a:lnTo>
                  <a:pt x="3103" y="3062"/>
                </a:lnTo>
                <a:lnTo>
                  <a:pt x="3184" y="3162"/>
                </a:lnTo>
                <a:lnTo>
                  <a:pt x="3254" y="3269"/>
                </a:lnTo>
                <a:lnTo>
                  <a:pt x="3312" y="3380"/>
                </a:lnTo>
                <a:lnTo>
                  <a:pt x="3359" y="3497"/>
                </a:lnTo>
                <a:lnTo>
                  <a:pt x="3394" y="3618"/>
                </a:lnTo>
                <a:lnTo>
                  <a:pt x="3416" y="3743"/>
                </a:lnTo>
                <a:lnTo>
                  <a:pt x="3426" y="3871"/>
                </a:lnTo>
                <a:lnTo>
                  <a:pt x="3426" y="3936"/>
                </a:lnTo>
                <a:lnTo>
                  <a:pt x="3425" y="4001"/>
                </a:lnTo>
                <a:lnTo>
                  <a:pt x="3409" y="4128"/>
                </a:lnTo>
                <a:lnTo>
                  <a:pt x="3382" y="4251"/>
                </a:lnTo>
                <a:lnTo>
                  <a:pt x="3342" y="4369"/>
                </a:lnTo>
                <a:lnTo>
                  <a:pt x="3291" y="4482"/>
                </a:lnTo>
                <a:lnTo>
                  <a:pt x="3230" y="4589"/>
                </a:lnTo>
                <a:lnTo>
                  <a:pt x="3160" y="4689"/>
                </a:lnTo>
                <a:lnTo>
                  <a:pt x="3080" y="4782"/>
                </a:lnTo>
                <a:lnTo>
                  <a:pt x="2992" y="4868"/>
                </a:lnTo>
                <a:lnTo>
                  <a:pt x="2896" y="4946"/>
                </a:lnTo>
                <a:lnTo>
                  <a:pt x="2794" y="5013"/>
                </a:lnTo>
                <a:lnTo>
                  <a:pt x="2683" y="5071"/>
                </a:lnTo>
                <a:lnTo>
                  <a:pt x="2568" y="5119"/>
                </a:lnTo>
                <a:lnTo>
                  <a:pt x="2448" y="5156"/>
                </a:lnTo>
                <a:lnTo>
                  <a:pt x="2322" y="5182"/>
                </a:lnTo>
                <a:lnTo>
                  <a:pt x="2193" y="5195"/>
                </a:lnTo>
                <a:lnTo>
                  <a:pt x="2127" y="5196"/>
                </a:lnTo>
                <a:lnTo>
                  <a:pt x="1281" y="5196"/>
                </a:lnTo>
                <a:lnTo>
                  <a:pt x="1237" y="5196"/>
                </a:lnTo>
                <a:lnTo>
                  <a:pt x="1148" y="5205"/>
                </a:lnTo>
                <a:lnTo>
                  <a:pt x="1061" y="5223"/>
                </a:lnTo>
                <a:lnTo>
                  <a:pt x="976" y="5248"/>
                </a:lnTo>
                <a:lnTo>
                  <a:pt x="896" y="5283"/>
                </a:lnTo>
                <a:lnTo>
                  <a:pt x="818" y="5324"/>
                </a:lnTo>
                <a:lnTo>
                  <a:pt x="746" y="5373"/>
                </a:lnTo>
                <a:lnTo>
                  <a:pt x="677" y="5430"/>
                </a:lnTo>
                <a:lnTo>
                  <a:pt x="645" y="5463"/>
                </a:lnTo>
                <a:lnTo>
                  <a:pt x="614" y="5495"/>
                </a:lnTo>
                <a:lnTo>
                  <a:pt x="558" y="5564"/>
                </a:lnTo>
                <a:lnTo>
                  <a:pt x="510" y="5639"/>
                </a:lnTo>
                <a:lnTo>
                  <a:pt x="468" y="5717"/>
                </a:lnTo>
                <a:lnTo>
                  <a:pt x="436" y="5799"/>
                </a:lnTo>
                <a:lnTo>
                  <a:pt x="413" y="5883"/>
                </a:lnTo>
                <a:lnTo>
                  <a:pt x="396" y="5970"/>
                </a:lnTo>
                <a:lnTo>
                  <a:pt x="389" y="6059"/>
                </a:lnTo>
                <a:lnTo>
                  <a:pt x="389" y="6103"/>
                </a:lnTo>
                <a:lnTo>
                  <a:pt x="391" y="6149"/>
                </a:lnTo>
                <a:lnTo>
                  <a:pt x="401" y="6237"/>
                </a:lnTo>
                <a:lnTo>
                  <a:pt x="420" y="6322"/>
                </a:lnTo>
                <a:lnTo>
                  <a:pt x="448" y="6405"/>
                </a:lnTo>
                <a:lnTo>
                  <a:pt x="484" y="6484"/>
                </a:lnTo>
                <a:lnTo>
                  <a:pt x="527" y="6558"/>
                </a:lnTo>
                <a:lnTo>
                  <a:pt x="576" y="6628"/>
                </a:lnTo>
                <a:lnTo>
                  <a:pt x="632" y="6693"/>
                </a:lnTo>
                <a:lnTo>
                  <a:pt x="694" y="6753"/>
                </a:lnTo>
                <a:lnTo>
                  <a:pt x="760" y="6807"/>
                </a:lnTo>
                <a:lnTo>
                  <a:pt x="833" y="6854"/>
                </a:lnTo>
                <a:lnTo>
                  <a:pt x="910" y="6895"/>
                </a:lnTo>
                <a:lnTo>
                  <a:pt x="991" y="6927"/>
                </a:lnTo>
                <a:lnTo>
                  <a:pt x="1075" y="6953"/>
                </a:lnTo>
                <a:lnTo>
                  <a:pt x="1163" y="6972"/>
                </a:lnTo>
                <a:lnTo>
                  <a:pt x="1254" y="6981"/>
                </a:lnTo>
                <a:lnTo>
                  <a:pt x="1299" y="6981"/>
                </a:lnTo>
                <a:lnTo>
                  <a:pt x="2146" y="6981"/>
                </a:lnTo>
                <a:lnTo>
                  <a:pt x="2210" y="6982"/>
                </a:lnTo>
                <a:lnTo>
                  <a:pt x="2337" y="6995"/>
                </a:lnTo>
                <a:lnTo>
                  <a:pt x="2462" y="7020"/>
                </a:lnTo>
                <a:lnTo>
                  <a:pt x="2582" y="7057"/>
                </a:lnTo>
                <a:lnTo>
                  <a:pt x="2699" y="7105"/>
                </a:lnTo>
                <a:lnTo>
                  <a:pt x="2809" y="7165"/>
                </a:lnTo>
                <a:lnTo>
                  <a:pt x="2914" y="7236"/>
                </a:lnTo>
                <a:lnTo>
                  <a:pt x="3013" y="7319"/>
                </a:lnTo>
                <a:lnTo>
                  <a:pt x="3059" y="7364"/>
                </a:lnTo>
                <a:lnTo>
                  <a:pt x="3103" y="7411"/>
                </a:lnTo>
                <a:lnTo>
                  <a:pt x="3184" y="7511"/>
                </a:lnTo>
                <a:lnTo>
                  <a:pt x="3254" y="7617"/>
                </a:lnTo>
                <a:lnTo>
                  <a:pt x="3312" y="7728"/>
                </a:lnTo>
                <a:lnTo>
                  <a:pt x="3359" y="7845"/>
                </a:lnTo>
                <a:lnTo>
                  <a:pt x="3394" y="7967"/>
                </a:lnTo>
                <a:lnTo>
                  <a:pt x="3416" y="8091"/>
                </a:lnTo>
                <a:lnTo>
                  <a:pt x="3426" y="8220"/>
                </a:lnTo>
                <a:lnTo>
                  <a:pt x="3426" y="8285"/>
                </a:lnTo>
                <a:lnTo>
                  <a:pt x="3425" y="8349"/>
                </a:lnTo>
                <a:lnTo>
                  <a:pt x="3409" y="8476"/>
                </a:lnTo>
                <a:lnTo>
                  <a:pt x="3382" y="8599"/>
                </a:lnTo>
                <a:lnTo>
                  <a:pt x="3342" y="8717"/>
                </a:lnTo>
                <a:lnTo>
                  <a:pt x="3291" y="8830"/>
                </a:lnTo>
                <a:lnTo>
                  <a:pt x="3230" y="8938"/>
                </a:lnTo>
                <a:lnTo>
                  <a:pt x="3160" y="9038"/>
                </a:lnTo>
                <a:lnTo>
                  <a:pt x="3080" y="9131"/>
                </a:lnTo>
                <a:lnTo>
                  <a:pt x="2992" y="9216"/>
                </a:lnTo>
                <a:lnTo>
                  <a:pt x="2896" y="9294"/>
                </a:lnTo>
                <a:lnTo>
                  <a:pt x="2794" y="9362"/>
                </a:lnTo>
                <a:lnTo>
                  <a:pt x="2683" y="9420"/>
                </a:lnTo>
                <a:lnTo>
                  <a:pt x="2568" y="9468"/>
                </a:lnTo>
                <a:lnTo>
                  <a:pt x="2448" y="9505"/>
                </a:lnTo>
                <a:lnTo>
                  <a:pt x="2322" y="9530"/>
                </a:lnTo>
                <a:lnTo>
                  <a:pt x="2193" y="9543"/>
                </a:lnTo>
                <a:lnTo>
                  <a:pt x="2127" y="9544"/>
                </a:lnTo>
                <a:lnTo>
                  <a:pt x="1281" y="9544"/>
                </a:lnTo>
                <a:lnTo>
                  <a:pt x="1237" y="9544"/>
                </a:lnTo>
                <a:lnTo>
                  <a:pt x="1148" y="9553"/>
                </a:lnTo>
                <a:lnTo>
                  <a:pt x="1061" y="9572"/>
                </a:lnTo>
                <a:lnTo>
                  <a:pt x="976" y="9596"/>
                </a:lnTo>
                <a:lnTo>
                  <a:pt x="896" y="9631"/>
                </a:lnTo>
                <a:lnTo>
                  <a:pt x="818" y="9673"/>
                </a:lnTo>
                <a:lnTo>
                  <a:pt x="746" y="9722"/>
                </a:lnTo>
                <a:lnTo>
                  <a:pt x="677" y="9779"/>
                </a:lnTo>
                <a:lnTo>
                  <a:pt x="645" y="9811"/>
                </a:lnTo>
                <a:lnTo>
                  <a:pt x="614" y="9844"/>
                </a:lnTo>
                <a:lnTo>
                  <a:pt x="558" y="9912"/>
                </a:lnTo>
                <a:lnTo>
                  <a:pt x="510" y="9988"/>
                </a:lnTo>
                <a:lnTo>
                  <a:pt x="468" y="10065"/>
                </a:lnTo>
                <a:lnTo>
                  <a:pt x="436" y="10147"/>
                </a:lnTo>
                <a:lnTo>
                  <a:pt x="413" y="10231"/>
                </a:lnTo>
                <a:lnTo>
                  <a:pt x="396" y="10318"/>
                </a:lnTo>
                <a:lnTo>
                  <a:pt x="389" y="10408"/>
                </a:lnTo>
                <a:lnTo>
                  <a:pt x="389" y="10452"/>
                </a:lnTo>
                <a:lnTo>
                  <a:pt x="391" y="10497"/>
                </a:lnTo>
                <a:lnTo>
                  <a:pt x="401" y="10585"/>
                </a:lnTo>
                <a:lnTo>
                  <a:pt x="420" y="10671"/>
                </a:lnTo>
                <a:lnTo>
                  <a:pt x="448" y="10754"/>
                </a:lnTo>
                <a:lnTo>
                  <a:pt x="484" y="10833"/>
                </a:lnTo>
                <a:lnTo>
                  <a:pt x="527" y="10907"/>
                </a:lnTo>
                <a:lnTo>
                  <a:pt x="576" y="10977"/>
                </a:lnTo>
                <a:lnTo>
                  <a:pt x="632" y="11041"/>
                </a:lnTo>
                <a:lnTo>
                  <a:pt x="694" y="11101"/>
                </a:lnTo>
                <a:lnTo>
                  <a:pt x="760" y="11155"/>
                </a:lnTo>
                <a:lnTo>
                  <a:pt x="833" y="11202"/>
                </a:lnTo>
                <a:lnTo>
                  <a:pt x="910" y="11244"/>
                </a:lnTo>
                <a:lnTo>
                  <a:pt x="991" y="11276"/>
                </a:lnTo>
                <a:lnTo>
                  <a:pt x="1075" y="11302"/>
                </a:lnTo>
                <a:lnTo>
                  <a:pt x="1163" y="11320"/>
                </a:lnTo>
                <a:lnTo>
                  <a:pt x="1254" y="11329"/>
                </a:lnTo>
                <a:lnTo>
                  <a:pt x="1299" y="11329"/>
                </a:lnTo>
                <a:lnTo>
                  <a:pt x="2146" y="11329"/>
                </a:lnTo>
                <a:lnTo>
                  <a:pt x="2210" y="11330"/>
                </a:lnTo>
                <a:lnTo>
                  <a:pt x="2337" y="11343"/>
                </a:lnTo>
                <a:lnTo>
                  <a:pt x="2462" y="11368"/>
                </a:lnTo>
                <a:lnTo>
                  <a:pt x="2582" y="11406"/>
                </a:lnTo>
                <a:lnTo>
                  <a:pt x="2699" y="11454"/>
                </a:lnTo>
                <a:lnTo>
                  <a:pt x="2809" y="11513"/>
                </a:lnTo>
                <a:lnTo>
                  <a:pt x="2914" y="11584"/>
                </a:lnTo>
                <a:lnTo>
                  <a:pt x="3013" y="11667"/>
                </a:lnTo>
                <a:lnTo>
                  <a:pt x="3059" y="11713"/>
                </a:lnTo>
                <a:lnTo>
                  <a:pt x="3103" y="11759"/>
                </a:lnTo>
                <a:lnTo>
                  <a:pt x="3184" y="11859"/>
                </a:lnTo>
                <a:lnTo>
                  <a:pt x="3254" y="11966"/>
                </a:lnTo>
                <a:lnTo>
                  <a:pt x="3312" y="12077"/>
                </a:lnTo>
                <a:lnTo>
                  <a:pt x="3359" y="12194"/>
                </a:lnTo>
                <a:lnTo>
                  <a:pt x="3394" y="12315"/>
                </a:lnTo>
                <a:lnTo>
                  <a:pt x="3416" y="12440"/>
                </a:lnTo>
                <a:lnTo>
                  <a:pt x="3426" y="12568"/>
                </a:lnTo>
                <a:lnTo>
                  <a:pt x="3426" y="12633"/>
                </a:lnTo>
                <a:lnTo>
                  <a:pt x="3425" y="12698"/>
                </a:lnTo>
                <a:lnTo>
                  <a:pt x="3409" y="12825"/>
                </a:lnTo>
                <a:lnTo>
                  <a:pt x="3382" y="12948"/>
                </a:lnTo>
                <a:lnTo>
                  <a:pt x="3342" y="13066"/>
                </a:lnTo>
                <a:lnTo>
                  <a:pt x="3291" y="13179"/>
                </a:lnTo>
                <a:lnTo>
                  <a:pt x="3230" y="13286"/>
                </a:lnTo>
                <a:lnTo>
                  <a:pt x="3160" y="13386"/>
                </a:lnTo>
                <a:lnTo>
                  <a:pt x="3080" y="13479"/>
                </a:lnTo>
                <a:lnTo>
                  <a:pt x="2992" y="13565"/>
                </a:lnTo>
                <a:lnTo>
                  <a:pt x="2896" y="13643"/>
                </a:lnTo>
                <a:lnTo>
                  <a:pt x="2794" y="13710"/>
                </a:lnTo>
                <a:lnTo>
                  <a:pt x="2683" y="13768"/>
                </a:lnTo>
                <a:lnTo>
                  <a:pt x="2568" y="13816"/>
                </a:lnTo>
                <a:lnTo>
                  <a:pt x="2448" y="13854"/>
                </a:lnTo>
                <a:lnTo>
                  <a:pt x="2322" y="13879"/>
                </a:lnTo>
                <a:lnTo>
                  <a:pt x="2193" y="13892"/>
                </a:lnTo>
                <a:lnTo>
                  <a:pt x="2127" y="13893"/>
                </a:lnTo>
                <a:close/>
              </a:path>
            </a:pathLst>
          </a:custGeom>
          <a:solidFill>
            <a:srgbClr val="DED9D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pic>
        <p:nvPicPr>
          <p:cNvPr id="2" name="Picture 12">
            <a:extLst>
              <a:ext uri="{FF2B5EF4-FFF2-40B4-BE49-F238E27FC236}">
                <a16:creationId xmlns:a16="http://schemas.microsoft.com/office/drawing/2014/main" id="{189BAB7F-5AC6-353D-4C3D-16DE4CFF723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418" y="622158"/>
            <a:ext cx="1253530" cy="536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7" name="Diagram 16">
            <a:extLst>
              <a:ext uri="{FF2B5EF4-FFF2-40B4-BE49-F238E27FC236}">
                <a16:creationId xmlns:a16="http://schemas.microsoft.com/office/drawing/2014/main" id="{D017E93E-89FB-9A01-9383-371A3F181B3D}"/>
              </a:ext>
            </a:extLst>
          </p:cNvPr>
          <p:cNvGraphicFramePr/>
          <p:nvPr>
            <p:extLst>
              <p:ext uri="{D42A27DB-BD31-4B8C-83A1-F6EECF244321}">
                <p14:modId xmlns:p14="http://schemas.microsoft.com/office/powerpoint/2010/main" val="1185949667"/>
              </p:ext>
            </p:extLst>
          </p:nvPr>
        </p:nvGraphicFramePr>
        <p:xfrm>
          <a:off x="2783632" y="1257681"/>
          <a:ext cx="7820868" cy="522302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1" name="Rectangle 1">
            <a:extLst>
              <a:ext uri="{FF2B5EF4-FFF2-40B4-BE49-F238E27FC236}">
                <a16:creationId xmlns:a16="http://schemas.microsoft.com/office/drawing/2014/main" id="{A3C7F90A-93A5-CE5B-2DEB-404A1F71B6D5}"/>
              </a:ext>
            </a:extLst>
          </p:cNvPr>
          <p:cNvSpPr>
            <a:spLocks noChangeArrowheads="1"/>
          </p:cNvSpPr>
          <p:nvPr/>
        </p:nvSpPr>
        <p:spPr bwMode="auto">
          <a:xfrm>
            <a:off x="4511824" y="332656"/>
            <a:ext cx="417646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ts val="0"/>
              </a:spcBef>
              <a:buClr>
                <a:srgbClr val="F6AC4B"/>
              </a:buClr>
              <a:buFontTx/>
              <a:buNone/>
            </a:pPr>
            <a:r>
              <a:rPr lang="en-GB" altLang="en-US" sz="3200" b="1" dirty="0">
                <a:latin typeface="Avenir Next"/>
              </a:rPr>
              <a:t>RVP 2.0 in 10 Steps</a:t>
            </a:r>
            <a:endParaRPr lang="en-US" altLang="en-US" sz="3200" b="1" dirty="0">
              <a:latin typeface="Avenir Next"/>
            </a:endParaRPr>
          </a:p>
        </p:txBody>
      </p:sp>
      <p:pic>
        <p:nvPicPr>
          <p:cNvPr id="22" name="Picture 2" descr="265,179 Steps Illustrations &amp; Clip Art - iStock">
            <a:extLst>
              <a:ext uri="{FF2B5EF4-FFF2-40B4-BE49-F238E27FC236}">
                <a16:creationId xmlns:a16="http://schemas.microsoft.com/office/drawing/2014/main" id="{722FF3B9-1D70-F52D-5FCD-620D212E395C}"/>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472264" y="0"/>
            <a:ext cx="1257682" cy="1257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2213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Freeform 6">
            <a:extLst>
              <a:ext uri="{FF2B5EF4-FFF2-40B4-BE49-F238E27FC236}">
                <a16:creationId xmlns:a16="http://schemas.microsoft.com/office/drawing/2014/main" id="{DDBFD3E2-F915-DFE2-227C-E29F554ED351}"/>
              </a:ext>
            </a:extLst>
          </p:cNvPr>
          <p:cNvSpPr>
            <a:spLocks/>
          </p:cNvSpPr>
          <p:nvPr/>
        </p:nvSpPr>
        <p:spPr bwMode="auto">
          <a:xfrm flipH="1">
            <a:off x="15875" y="0"/>
            <a:ext cx="1708150" cy="6858000"/>
          </a:xfrm>
          <a:custGeom>
            <a:avLst/>
            <a:gdLst>
              <a:gd name="T0" fmla="*/ 2147483646 w 3426"/>
              <a:gd name="T1" fmla="*/ 2147483646 h 13893"/>
              <a:gd name="T2" fmla="*/ 2147483646 w 3426"/>
              <a:gd name="T3" fmla="*/ 2147483646 h 13893"/>
              <a:gd name="T4" fmla="*/ 2147483646 w 3426"/>
              <a:gd name="T5" fmla="*/ 2147483646 h 13893"/>
              <a:gd name="T6" fmla="*/ 2147483646 w 3426"/>
              <a:gd name="T7" fmla="*/ 2147483646 h 13893"/>
              <a:gd name="T8" fmla="*/ 2147483646 w 3426"/>
              <a:gd name="T9" fmla="*/ 2147483646 h 13893"/>
              <a:gd name="T10" fmla="*/ 2147483646 w 3426"/>
              <a:gd name="T11" fmla="*/ 2147483646 h 13893"/>
              <a:gd name="T12" fmla="*/ 2147483646 w 3426"/>
              <a:gd name="T13" fmla="*/ 2147483646 h 13893"/>
              <a:gd name="T14" fmla="*/ 2147483646 w 3426"/>
              <a:gd name="T15" fmla="*/ 2147483646 h 13893"/>
              <a:gd name="T16" fmla="*/ 2147483646 w 3426"/>
              <a:gd name="T17" fmla="*/ 2147483646 h 13893"/>
              <a:gd name="T18" fmla="*/ 2147483646 w 3426"/>
              <a:gd name="T19" fmla="*/ 2147483646 h 13893"/>
              <a:gd name="T20" fmla="*/ 2147483646 w 3426"/>
              <a:gd name="T21" fmla="*/ 2147483646 h 13893"/>
              <a:gd name="T22" fmla="*/ 2147483646 w 3426"/>
              <a:gd name="T23" fmla="*/ 2147483646 h 13893"/>
              <a:gd name="T24" fmla="*/ 2147483646 w 3426"/>
              <a:gd name="T25" fmla="*/ 2147483646 h 13893"/>
              <a:gd name="T26" fmla="*/ 2147483646 w 3426"/>
              <a:gd name="T27" fmla="*/ 2147483646 h 13893"/>
              <a:gd name="T28" fmla="*/ 2147483646 w 3426"/>
              <a:gd name="T29" fmla="*/ 2147483646 h 13893"/>
              <a:gd name="T30" fmla="*/ 2147483646 w 3426"/>
              <a:gd name="T31" fmla="*/ 2147483646 h 13893"/>
              <a:gd name="T32" fmla="*/ 2147483646 w 3426"/>
              <a:gd name="T33" fmla="*/ 2147483646 h 13893"/>
              <a:gd name="T34" fmla="*/ 2147483646 w 3426"/>
              <a:gd name="T35" fmla="*/ 2147483646 h 13893"/>
              <a:gd name="T36" fmla="*/ 2147483646 w 3426"/>
              <a:gd name="T37" fmla="*/ 2147483646 h 13893"/>
              <a:gd name="T38" fmla="*/ 2147483646 w 3426"/>
              <a:gd name="T39" fmla="*/ 2147483646 h 13893"/>
              <a:gd name="T40" fmla="*/ 2147483646 w 3426"/>
              <a:gd name="T41" fmla="*/ 2147483646 h 13893"/>
              <a:gd name="T42" fmla="*/ 2147483646 w 3426"/>
              <a:gd name="T43" fmla="*/ 2147483646 h 13893"/>
              <a:gd name="T44" fmla="*/ 2147483646 w 3426"/>
              <a:gd name="T45" fmla="*/ 2147483646 h 13893"/>
              <a:gd name="T46" fmla="*/ 2147483646 w 3426"/>
              <a:gd name="T47" fmla="*/ 2147483646 h 13893"/>
              <a:gd name="T48" fmla="*/ 2147483646 w 3426"/>
              <a:gd name="T49" fmla="*/ 2147483646 h 13893"/>
              <a:gd name="T50" fmla="*/ 2147483646 w 3426"/>
              <a:gd name="T51" fmla="*/ 2147483646 h 13893"/>
              <a:gd name="T52" fmla="*/ 2147483646 w 3426"/>
              <a:gd name="T53" fmla="*/ 2147483646 h 13893"/>
              <a:gd name="T54" fmla="*/ 2147483646 w 3426"/>
              <a:gd name="T55" fmla="*/ 2147483646 h 13893"/>
              <a:gd name="T56" fmla="*/ 2147483646 w 3426"/>
              <a:gd name="T57" fmla="*/ 2147483646 h 13893"/>
              <a:gd name="T58" fmla="*/ 2147483646 w 3426"/>
              <a:gd name="T59" fmla="*/ 2147483646 h 13893"/>
              <a:gd name="T60" fmla="*/ 2147483646 w 3426"/>
              <a:gd name="T61" fmla="*/ 2147483646 h 13893"/>
              <a:gd name="T62" fmla="*/ 2147483646 w 3426"/>
              <a:gd name="T63" fmla="*/ 2147483646 h 13893"/>
              <a:gd name="T64" fmla="*/ 2147483646 w 3426"/>
              <a:gd name="T65" fmla="*/ 2147483646 h 13893"/>
              <a:gd name="T66" fmla="*/ 2147483646 w 3426"/>
              <a:gd name="T67" fmla="*/ 2147483646 h 13893"/>
              <a:gd name="T68" fmla="*/ 2147483646 w 3426"/>
              <a:gd name="T69" fmla="*/ 2147483646 h 13893"/>
              <a:gd name="T70" fmla="*/ 2147483646 w 3426"/>
              <a:gd name="T71" fmla="*/ 2147483646 h 13893"/>
              <a:gd name="T72" fmla="*/ 2147483646 w 3426"/>
              <a:gd name="T73" fmla="*/ 2147483646 h 13893"/>
              <a:gd name="T74" fmla="*/ 2147483646 w 3426"/>
              <a:gd name="T75" fmla="*/ 2147483646 h 13893"/>
              <a:gd name="T76" fmla="*/ 2147483646 w 3426"/>
              <a:gd name="T77" fmla="*/ 2147483646 h 13893"/>
              <a:gd name="T78" fmla="*/ 2147483646 w 3426"/>
              <a:gd name="T79" fmla="*/ 2147483646 h 13893"/>
              <a:gd name="T80" fmla="*/ 2147483646 w 3426"/>
              <a:gd name="T81" fmla="*/ 2147483646 h 13893"/>
              <a:gd name="T82" fmla="*/ 2147483646 w 3426"/>
              <a:gd name="T83" fmla="*/ 2147483646 h 13893"/>
              <a:gd name="T84" fmla="*/ 2147483646 w 3426"/>
              <a:gd name="T85" fmla="*/ 2147483646 h 13893"/>
              <a:gd name="T86" fmla="*/ 2147483646 w 3426"/>
              <a:gd name="T87" fmla="*/ 2147483646 h 13893"/>
              <a:gd name="T88" fmla="*/ 2147483646 w 3426"/>
              <a:gd name="T89" fmla="*/ 2147483646 h 13893"/>
              <a:gd name="T90" fmla="*/ 2147483646 w 3426"/>
              <a:gd name="T91" fmla="*/ 2147483646 h 13893"/>
              <a:gd name="T92" fmla="*/ 2147483646 w 3426"/>
              <a:gd name="T93" fmla="*/ 2147483646 h 13893"/>
              <a:gd name="T94" fmla="*/ 2147483646 w 3426"/>
              <a:gd name="T95" fmla="*/ 2147483646 h 13893"/>
              <a:gd name="T96" fmla="*/ 2147483646 w 3426"/>
              <a:gd name="T97" fmla="*/ 2147483646 h 13893"/>
              <a:gd name="T98" fmla="*/ 2147483646 w 3426"/>
              <a:gd name="T99" fmla="*/ 2147483646 h 13893"/>
              <a:gd name="T100" fmla="*/ 2147483646 w 3426"/>
              <a:gd name="T101" fmla="*/ 2147483646 h 13893"/>
              <a:gd name="T102" fmla="*/ 2147483646 w 3426"/>
              <a:gd name="T103" fmla="*/ 2147483646 h 13893"/>
              <a:gd name="T104" fmla="*/ 2147483646 w 3426"/>
              <a:gd name="T105" fmla="*/ 2147483646 h 13893"/>
              <a:gd name="T106" fmla="*/ 2147483646 w 3426"/>
              <a:gd name="T107" fmla="*/ 2147483646 h 13893"/>
              <a:gd name="T108" fmla="*/ 2147483646 w 3426"/>
              <a:gd name="T109" fmla="*/ 2147483646 h 13893"/>
              <a:gd name="T110" fmla="*/ 2147483646 w 3426"/>
              <a:gd name="T111" fmla="*/ 2147483646 h 13893"/>
              <a:gd name="T112" fmla="*/ 2147483646 w 3426"/>
              <a:gd name="T113" fmla="*/ 2147483646 h 138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426" h="13893">
                <a:moveTo>
                  <a:pt x="2127" y="13893"/>
                </a:moveTo>
                <a:lnTo>
                  <a:pt x="1281" y="13893"/>
                </a:lnTo>
                <a:lnTo>
                  <a:pt x="1281" y="13504"/>
                </a:lnTo>
                <a:lnTo>
                  <a:pt x="2127" y="13504"/>
                </a:lnTo>
                <a:lnTo>
                  <a:pt x="2174" y="13503"/>
                </a:lnTo>
                <a:lnTo>
                  <a:pt x="2263" y="13494"/>
                </a:lnTo>
                <a:lnTo>
                  <a:pt x="2352" y="13477"/>
                </a:lnTo>
                <a:lnTo>
                  <a:pt x="2436" y="13451"/>
                </a:lnTo>
                <a:lnTo>
                  <a:pt x="2518" y="13417"/>
                </a:lnTo>
                <a:lnTo>
                  <a:pt x="2594" y="13377"/>
                </a:lnTo>
                <a:lnTo>
                  <a:pt x="2667" y="13329"/>
                </a:lnTo>
                <a:lnTo>
                  <a:pt x="2734" y="13276"/>
                </a:lnTo>
                <a:lnTo>
                  <a:pt x="2795" y="13216"/>
                </a:lnTo>
                <a:lnTo>
                  <a:pt x="2851" y="13151"/>
                </a:lnTo>
                <a:lnTo>
                  <a:pt x="2901" y="13082"/>
                </a:lnTo>
                <a:lnTo>
                  <a:pt x="2944" y="13006"/>
                </a:lnTo>
                <a:lnTo>
                  <a:pt x="2979" y="12929"/>
                </a:lnTo>
                <a:lnTo>
                  <a:pt x="3006" y="12846"/>
                </a:lnTo>
                <a:lnTo>
                  <a:pt x="3026" y="12760"/>
                </a:lnTo>
                <a:lnTo>
                  <a:pt x="3036" y="12672"/>
                </a:lnTo>
                <a:lnTo>
                  <a:pt x="3037" y="12627"/>
                </a:lnTo>
                <a:lnTo>
                  <a:pt x="3039" y="12581"/>
                </a:lnTo>
                <a:lnTo>
                  <a:pt x="3031" y="12492"/>
                </a:lnTo>
                <a:lnTo>
                  <a:pt x="3015" y="12405"/>
                </a:lnTo>
                <a:lnTo>
                  <a:pt x="2991" y="12321"/>
                </a:lnTo>
                <a:lnTo>
                  <a:pt x="2958" y="12239"/>
                </a:lnTo>
                <a:lnTo>
                  <a:pt x="2917" y="12161"/>
                </a:lnTo>
                <a:lnTo>
                  <a:pt x="2869" y="12087"/>
                </a:lnTo>
                <a:lnTo>
                  <a:pt x="2813" y="12017"/>
                </a:lnTo>
                <a:lnTo>
                  <a:pt x="2782" y="11985"/>
                </a:lnTo>
                <a:lnTo>
                  <a:pt x="2750" y="11954"/>
                </a:lnTo>
                <a:lnTo>
                  <a:pt x="2681" y="11897"/>
                </a:lnTo>
                <a:lnTo>
                  <a:pt x="2608" y="11846"/>
                </a:lnTo>
                <a:lnTo>
                  <a:pt x="2530" y="11805"/>
                </a:lnTo>
                <a:lnTo>
                  <a:pt x="2450" y="11771"/>
                </a:lnTo>
                <a:lnTo>
                  <a:pt x="2366" y="11745"/>
                </a:lnTo>
                <a:lnTo>
                  <a:pt x="2279" y="11728"/>
                </a:lnTo>
                <a:lnTo>
                  <a:pt x="2191" y="11719"/>
                </a:lnTo>
                <a:lnTo>
                  <a:pt x="2146" y="11718"/>
                </a:lnTo>
                <a:lnTo>
                  <a:pt x="1299" y="11718"/>
                </a:lnTo>
                <a:lnTo>
                  <a:pt x="1233" y="11717"/>
                </a:lnTo>
                <a:lnTo>
                  <a:pt x="1105" y="11704"/>
                </a:lnTo>
                <a:lnTo>
                  <a:pt x="979" y="11679"/>
                </a:lnTo>
                <a:lnTo>
                  <a:pt x="858" y="11643"/>
                </a:lnTo>
                <a:lnTo>
                  <a:pt x="743" y="11595"/>
                </a:lnTo>
                <a:lnTo>
                  <a:pt x="634" y="11537"/>
                </a:lnTo>
                <a:lnTo>
                  <a:pt x="531" y="11468"/>
                </a:lnTo>
                <a:lnTo>
                  <a:pt x="435" y="11391"/>
                </a:lnTo>
                <a:lnTo>
                  <a:pt x="347" y="11306"/>
                </a:lnTo>
                <a:lnTo>
                  <a:pt x="266" y="11212"/>
                </a:lnTo>
                <a:lnTo>
                  <a:pt x="196" y="11111"/>
                </a:lnTo>
                <a:lnTo>
                  <a:pt x="135" y="11005"/>
                </a:lnTo>
                <a:lnTo>
                  <a:pt x="85" y="10891"/>
                </a:lnTo>
                <a:lnTo>
                  <a:pt x="46" y="10773"/>
                </a:lnTo>
                <a:lnTo>
                  <a:pt x="17" y="10650"/>
                </a:lnTo>
                <a:lnTo>
                  <a:pt x="2" y="10523"/>
                </a:lnTo>
                <a:lnTo>
                  <a:pt x="0" y="10458"/>
                </a:lnTo>
                <a:lnTo>
                  <a:pt x="0" y="10393"/>
                </a:lnTo>
                <a:lnTo>
                  <a:pt x="11" y="10266"/>
                </a:lnTo>
                <a:lnTo>
                  <a:pt x="33" y="10141"/>
                </a:lnTo>
                <a:lnTo>
                  <a:pt x="68" y="10020"/>
                </a:lnTo>
                <a:lnTo>
                  <a:pt x="115" y="9903"/>
                </a:lnTo>
                <a:lnTo>
                  <a:pt x="173" y="9791"/>
                </a:lnTo>
                <a:lnTo>
                  <a:pt x="243" y="9684"/>
                </a:lnTo>
                <a:lnTo>
                  <a:pt x="323" y="9586"/>
                </a:lnTo>
                <a:lnTo>
                  <a:pt x="367" y="9538"/>
                </a:lnTo>
                <a:lnTo>
                  <a:pt x="414" y="9493"/>
                </a:lnTo>
                <a:lnTo>
                  <a:pt x="512" y="9411"/>
                </a:lnTo>
                <a:lnTo>
                  <a:pt x="617" y="9340"/>
                </a:lnTo>
                <a:lnTo>
                  <a:pt x="728" y="9280"/>
                </a:lnTo>
                <a:lnTo>
                  <a:pt x="844" y="9231"/>
                </a:lnTo>
                <a:lnTo>
                  <a:pt x="965" y="9194"/>
                </a:lnTo>
                <a:lnTo>
                  <a:pt x="1089" y="9168"/>
                </a:lnTo>
                <a:lnTo>
                  <a:pt x="1216" y="9157"/>
                </a:lnTo>
                <a:lnTo>
                  <a:pt x="1281" y="9156"/>
                </a:lnTo>
                <a:lnTo>
                  <a:pt x="2127" y="9156"/>
                </a:lnTo>
                <a:lnTo>
                  <a:pt x="2174" y="9154"/>
                </a:lnTo>
                <a:lnTo>
                  <a:pt x="2263" y="9145"/>
                </a:lnTo>
                <a:lnTo>
                  <a:pt x="2352" y="9128"/>
                </a:lnTo>
                <a:lnTo>
                  <a:pt x="2436" y="9102"/>
                </a:lnTo>
                <a:lnTo>
                  <a:pt x="2518" y="9069"/>
                </a:lnTo>
                <a:lnTo>
                  <a:pt x="2594" y="9029"/>
                </a:lnTo>
                <a:lnTo>
                  <a:pt x="2667" y="8981"/>
                </a:lnTo>
                <a:lnTo>
                  <a:pt x="2734" y="8927"/>
                </a:lnTo>
                <a:lnTo>
                  <a:pt x="2795" y="8868"/>
                </a:lnTo>
                <a:lnTo>
                  <a:pt x="2851" y="8803"/>
                </a:lnTo>
                <a:lnTo>
                  <a:pt x="2901" y="8733"/>
                </a:lnTo>
                <a:lnTo>
                  <a:pt x="2944" y="8658"/>
                </a:lnTo>
                <a:lnTo>
                  <a:pt x="2979" y="8580"/>
                </a:lnTo>
                <a:lnTo>
                  <a:pt x="3006" y="8497"/>
                </a:lnTo>
                <a:lnTo>
                  <a:pt x="3026" y="8412"/>
                </a:lnTo>
                <a:lnTo>
                  <a:pt x="3036" y="8323"/>
                </a:lnTo>
                <a:lnTo>
                  <a:pt x="3037" y="8278"/>
                </a:lnTo>
                <a:lnTo>
                  <a:pt x="3039" y="8233"/>
                </a:lnTo>
                <a:lnTo>
                  <a:pt x="3031" y="8143"/>
                </a:lnTo>
                <a:lnTo>
                  <a:pt x="3015" y="8056"/>
                </a:lnTo>
                <a:lnTo>
                  <a:pt x="2991" y="7972"/>
                </a:lnTo>
                <a:lnTo>
                  <a:pt x="2958" y="7891"/>
                </a:lnTo>
                <a:lnTo>
                  <a:pt x="2917" y="7813"/>
                </a:lnTo>
                <a:lnTo>
                  <a:pt x="2869" y="7739"/>
                </a:lnTo>
                <a:lnTo>
                  <a:pt x="2813" y="7669"/>
                </a:lnTo>
                <a:lnTo>
                  <a:pt x="2782" y="7636"/>
                </a:lnTo>
                <a:lnTo>
                  <a:pt x="2750" y="7605"/>
                </a:lnTo>
                <a:lnTo>
                  <a:pt x="2681" y="7548"/>
                </a:lnTo>
                <a:lnTo>
                  <a:pt x="2608" y="7498"/>
                </a:lnTo>
                <a:lnTo>
                  <a:pt x="2530" y="7456"/>
                </a:lnTo>
                <a:lnTo>
                  <a:pt x="2450" y="7423"/>
                </a:lnTo>
                <a:lnTo>
                  <a:pt x="2366" y="7397"/>
                </a:lnTo>
                <a:lnTo>
                  <a:pt x="2279" y="7380"/>
                </a:lnTo>
                <a:lnTo>
                  <a:pt x="2191" y="7371"/>
                </a:lnTo>
                <a:lnTo>
                  <a:pt x="2146" y="7369"/>
                </a:lnTo>
                <a:lnTo>
                  <a:pt x="1299" y="7369"/>
                </a:lnTo>
                <a:lnTo>
                  <a:pt x="1233" y="7368"/>
                </a:lnTo>
                <a:lnTo>
                  <a:pt x="1105" y="7355"/>
                </a:lnTo>
                <a:lnTo>
                  <a:pt x="979" y="7331"/>
                </a:lnTo>
                <a:lnTo>
                  <a:pt x="858" y="7294"/>
                </a:lnTo>
                <a:lnTo>
                  <a:pt x="743" y="7246"/>
                </a:lnTo>
                <a:lnTo>
                  <a:pt x="634" y="7188"/>
                </a:lnTo>
                <a:lnTo>
                  <a:pt x="531" y="7119"/>
                </a:lnTo>
                <a:lnTo>
                  <a:pt x="435" y="7043"/>
                </a:lnTo>
                <a:lnTo>
                  <a:pt x="347" y="6957"/>
                </a:lnTo>
                <a:lnTo>
                  <a:pt x="266" y="6864"/>
                </a:lnTo>
                <a:lnTo>
                  <a:pt x="196" y="6763"/>
                </a:lnTo>
                <a:lnTo>
                  <a:pt x="135" y="6657"/>
                </a:lnTo>
                <a:lnTo>
                  <a:pt x="85" y="6543"/>
                </a:lnTo>
                <a:lnTo>
                  <a:pt x="46" y="6425"/>
                </a:lnTo>
                <a:lnTo>
                  <a:pt x="17" y="6301"/>
                </a:lnTo>
                <a:lnTo>
                  <a:pt x="2" y="6174"/>
                </a:lnTo>
                <a:lnTo>
                  <a:pt x="0" y="6110"/>
                </a:lnTo>
                <a:lnTo>
                  <a:pt x="0" y="6045"/>
                </a:lnTo>
                <a:lnTo>
                  <a:pt x="11" y="5918"/>
                </a:lnTo>
                <a:lnTo>
                  <a:pt x="33" y="5792"/>
                </a:lnTo>
                <a:lnTo>
                  <a:pt x="68" y="5672"/>
                </a:lnTo>
                <a:lnTo>
                  <a:pt x="115" y="5555"/>
                </a:lnTo>
                <a:lnTo>
                  <a:pt x="173" y="5442"/>
                </a:lnTo>
                <a:lnTo>
                  <a:pt x="243" y="5336"/>
                </a:lnTo>
                <a:lnTo>
                  <a:pt x="323" y="5236"/>
                </a:lnTo>
                <a:lnTo>
                  <a:pt x="367" y="5189"/>
                </a:lnTo>
                <a:lnTo>
                  <a:pt x="414" y="5144"/>
                </a:lnTo>
                <a:lnTo>
                  <a:pt x="512" y="5062"/>
                </a:lnTo>
                <a:lnTo>
                  <a:pt x="617" y="4991"/>
                </a:lnTo>
                <a:lnTo>
                  <a:pt x="728" y="4931"/>
                </a:lnTo>
                <a:lnTo>
                  <a:pt x="844" y="4882"/>
                </a:lnTo>
                <a:lnTo>
                  <a:pt x="965" y="4846"/>
                </a:lnTo>
                <a:lnTo>
                  <a:pt x="1089" y="4820"/>
                </a:lnTo>
                <a:lnTo>
                  <a:pt x="1216" y="4808"/>
                </a:lnTo>
                <a:lnTo>
                  <a:pt x="1281" y="4807"/>
                </a:lnTo>
                <a:lnTo>
                  <a:pt x="2127" y="4807"/>
                </a:lnTo>
                <a:lnTo>
                  <a:pt x="2174" y="4806"/>
                </a:lnTo>
                <a:lnTo>
                  <a:pt x="2263" y="4797"/>
                </a:lnTo>
                <a:lnTo>
                  <a:pt x="2352" y="4780"/>
                </a:lnTo>
                <a:lnTo>
                  <a:pt x="2436" y="4754"/>
                </a:lnTo>
                <a:lnTo>
                  <a:pt x="2518" y="4720"/>
                </a:lnTo>
                <a:lnTo>
                  <a:pt x="2594" y="4680"/>
                </a:lnTo>
                <a:lnTo>
                  <a:pt x="2667" y="4632"/>
                </a:lnTo>
                <a:lnTo>
                  <a:pt x="2734" y="4579"/>
                </a:lnTo>
                <a:lnTo>
                  <a:pt x="2795" y="4519"/>
                </a:lnTo>
                <a:lnTo>
                  <a:pt x="2851" y="4454"/>
                </a:lnTo>
                <a:lnTo>
                  <a:pt x="2901" y="4384"/>
                </a:lnTo>
                <a:lnTo>
                  <a:pt x="2944" y="4309"/>
                </a:lnTo>
                <a:lnTo>
                  <a:pt x="2979" y="4230"/>
                </a:lnTo>
                <a:lnTo>
                  <a:pt x="3006" y="4149"/>
                </a:lnTo>
                <a:lnTo>
                  <a:pt x="3026" y="4063"/>
                </a:lnTo>
                <a:lnTo>
                  <a:pt x="3036" y="3975"/>
                </a:lnTo>
                <a:lnTo>
                  <a:pt x="3037" y="3930"/>
                </a:lnTo>
                <a:lnTo>
                  <a:pt x="3039" y="3884"/>
                </a:lnTo>
                <a:lnTo>
                  <a:pt x="3031" y="3795"/>
                </a:lnTo>
                <a:lnTo>
                  <a:pt x="3015" y="3708"/>
                </a:lnTo>
                <a:lnTo>
                  <a:pt x="2991" y="3624"/>
                </a:lnTo>
                <a:lnTo>
                  <a:pt x="2958" y="3542"/>
                </a:lnTo>
                <a:lnTo>
                  <a:pt x="2917" y="3464"/>
                </a:lnTo>
                <a:lnTo>
                  <a:pt x="2869" y="3390"/>
                </a:lnTo>
                <a:lnTo>
                  <a:pt x="2813" y="3320"/>
                </a:lnTo>
                <a:lnTo>
                  <a:pt x="2782" y="3288"/>
                </a:lnTo>
                <a:lnTo>
                  <a:pt x="2750" y="3257"/>
                </a:lnTo>
                <a:lnTo>
                  <a:pt x="2681" y="3200"/>
                </a:lnTo>
                <a:lnTo>
                  <a:pt x="2608" y="3149"/>
                </a:lnTo>
                <a:lnTo>
                  <a:pt x="2530" y="3108"/>
                </a:lnTo>
                <a:lnTo>
                  <a:pt x="2450" y="3074"/>
                </a:lnTo>
                <a:lnTo>
                  <a:pt x="2366" y="3048"/>
                </a:lnTo>
                <a:lnTo>
                  <a:pt x="2279" y="3031"/>
                </a:lnTo>
                <a:lnTo>
                  <a:pt x="2191" y="3022"/>
                </a:lnTo>
                <a:lnTo>
                  <a:pt x="2146" y="3021"/>
                </a:lnTo>
                <a:lnTo>
                  <a:pt x="1299" y="3021"/>
                </a:lnTo>
                <a:lnTo>
                  <a:pt x="1233" y="3020"/>
                </a:lnTo>
                <a:lnTo>
                  <a:pt x="1105" y="3007"/>
                </a:lnTo>
                <a:lnTo>
                  <a:pt x="979" y="2982"/>
                </a:lnTo>
                <a:lnTo>
                  <a:pt x="858" y="2946"/>
                </a:lnTo>
                <a:lnTo>
                  <a:pt x="743" y="2898"/>
                </a:lnTo>
                <a:lnTo>
                  <a:pt x="634" y="2839"/>
                </a:lnTo>
                <a:lnTo>
                  <a:pt x="531" y="2771"/>
                </a:lnTo>
                <a:lnTo>
                  <a:pt x="435" y="2694"/>
                </a:lnTo>
                <a:lnTo>
                  <a:pt x="347" y="2609"/>
                </a:lnTo>
                <a:lnTo>
                  <a:pt x="266" y="2515"/>
                </a:lnTo>
                <a:lnTo>
                  <a:pt x="196" y="2414"/>
                </a:lnTo>
                <a:lnTo>
                  <a:pt x="135" y="2308"/>
                </a:lnTo>
                <a:lnTo>
                  <a:pt x="85" y="2194"/>
                </a:lnTo>
                <a:lnTo>
                  <a:pt x="46" y="2076"/>
                </a:lnTo>
                <a:lnTo>
                  <a:pt x="17" y="1953"/>
                </a:lnTo>
                <a:lnTo>
                  <a:pt x="2" y="1826"/>
                </a:lnTo>
                <a:lnTo>
                  <a:pt x="0" y="1761"/>
                </a:lnTo>
                <a:lnTo>
                  <a:pt x="0" y="1696"/>
                </a:lnTo>
                <a:lnTo>
                  <a:pt x="11" y="1569"/>
                </a:lnTo>
                <a:lnTo>
                  <a:pt x="33" y="1444"/>
                </a:lnTo>
                <a:lnTo>
                  <a:pt x="68" y="1323"/>
                </a:lnTo>
                <a:lnTo>
                  <a:pt x="115" y="1206"/>
                </a:lnTo>
                <a:lnTo>
                  <a:pt x="173" y="1094"/>
                </a:lnTo>
                <a:lnTo>
                  <a:pt x="243" y="987"/>
                </a:lnTo>
                <a:lnTo>
                  <a:pt x="323" y="888"/>
                </a:lnTo>
                <a:lnTo>
                  <a:pt x="367" y="841"/>
                </a:lnTo>
                <a:lnTo>
                  <a:pt x="414" y="795"/>
                </a:lnTo>
                <a:lnTo>
                  <a:pt x="512" y="714"/>
                </a:lnTo>
                <a:lnTo>
                  <a:pt x="617" y="643"/>
                </a:lnTo>
                <a:lnTo>
                  <a:pt x="728" y="583"/>
                </a:lnTo>
                <a:lnTo>
                  <a:pt x="844" y="534"/>
                </a:lnTo>
                <a:lnTo>
                  <a:pt x="965" y="497"/>
                </a:lnTo>
                <a:lnTo>
                  <a:pt x="1089" y="471"/>
                </a:lnTo>
                <a:lnTo>
                  <a:pt x="1216" y="460"/>
                </a:lnTo>
                <a:lnTo>
                  <a:pt x="1281" y="458"/>
                </a:lnTo>
                <a:lnTo>
                  <a:pt x="1714" y="458"/>
                </a:lnTo>
                <a:lnTo>
                  <a:pt x="1737" y="457"/>
                </a:lnTo>
                <a:lnTo>
                  <a:pt x="1784" y="448"/>
                </a:lnTo>
                <a:lnTo>
                  <a:pt x="1827" y="430"/>
                </a:lnTo>
                <a:lnTo>
                  <a:pt x="1864" y="404"/>
                </a:lnTo>
                <a:lnTo>
                  <a:pt x="1897" y="372"/>
                </a:lnTo>
                <a:lnTo>
                  <a:pt x="1923" y="334"/>
                </a:lnTo>
                <a:lnTo>
                  <a:pt x="1941" y="291"/>
                </a:lnTo>
                <a:lnTo>
                  <a:pt x="1950" y="245"/>
                </a:lnTo>
                <a:lnTo>
                  <a:pt x="1951" y="220"/>
                </a:lnTo>
                <a:lnTo>
                  <a:pt x="1951" y="0"/>
                </a:lnTo>
                <a:lnTo>
                  <a:pt x="2340" y="0"/>
                </a:lnTo>
                <a:lnTo>
                  <a:pt x="2340" y="220"/>
                </a:lnTo>
                <a:lnTo>
                  <a:pt x="2339" y="252"/>
                </a:lnTo>
                <a:lnTo>
                  <a:pt x="2332" y="316"/>
                </a:lnTo>
                <a:lnTo>
                  <a:pt x="2321" y="377"/>
                </a:lnTo>
                <a:lnTo>
                  <a:pt x="2302" y="436"/>
                </a:lnTo>
                <a:lnTo>
                  <a:pt x="2265" y="519"/>
                </a:lnTo>
                <a:lnTo>
                  <a:pt x="2197" y="619"/>
                </a:lnTo>
                <a:lnTo>
                  <a:pt x="2112" y="705"/>
                </a:lnTo>
                <a:lnTo>
                  <a:pt x="2012" y="772"/>
                </a:lnTo>
                <a:lnTo>
                  <a:pt x="1929" y="810"/>
                </a:lnTo>
                <a:lnTo>
                  <a:pt x="1869" y="828"/>
                </a:lnTo>
                <a:lnTo>
                  <a:pt x="1809" y="840"/>
                </a:lnTo>
                <a:lnTo>
                  <a:pt x="1745" y="846"/>
                </a:lnTo>
                <a:lnTo>
                  <a:pt x="1714" y="847"/>
                </a:lnTo>
                <a:lnTo>
                  <a:pt x="1281" y="847"/>
                </a:lnTo>
                <a:lnTo>
                  <a:pt x="1237" y="847"/>
                </a:lnTo>
                <a:lnTo>
                  <a:pt x="1148" y="856"/>
                </a:lnTo>
                <a:lnTo>
                  <a:pt x="1061" y="873"/>
                </a:lnTo>
                <a:lnTo>
                  <a:pt x="976" y="899"/>
                </a:lnTo>
                <a:lnTo>
                  <a:pt x="896" y="933"/>
                </a:lnTo>
                <a:lnTo>
                  <a:pt x="818" y="976"/>
                </a:lnTo>
                <a:lnTo>
                  <a:pt x="746" y="1025"/>
                </a:lnTo>
                <a:lnTo>
                  <a:pt x="677" y="1082"/>
                </a:lnTo>
                <a:lnTo>
                  <a:pt x="645" y="1114"/>
                </a:lnTo>
                <a:lnTo>
                  <a:pt x="614" y="1147"/>
                </a:lnTo>
                <a:lnTo>
                  <a:pt x="558" y="1215"/>
                </a:lnTo>
                <a:lnTo>
                  <a:pt x="510" y="1289"/>
                </a:lnTo>
                <a:lnTo>
                  <a:pt x="468" y="1368"/>
                </a:lnTo>
                <a:lnTo>
                  <a:pt x="436" y="1449"/>
                </a:lnTo>
                <a:lnTo>
                  <a:pt x="413" y="1534"/>
                </a:lnTo>
                <a:lnTo>
                  <a:pt x="396" y="1621"/>
                </a:lnTo>
                <a:lnTo>
                  <a:pt x="389" y="1709"/>
                </a:lnTo>
                <a:lnTo>
                  <a:pt x="389" y="1755"/>
                </a:lnTo>
                <a:lnTo>
                  <a:pt x="391" y="1800"/>
                </a:lnTo>
                <a:lnTo>
                  <a:pt x="401" y="1888"/>
                </a:lnTo>
                <a:lnTo>
                  <a:pt x="420" y="1974"/>
                </a:lnTo>
                <a:lnTo>
                  <a:pt x="448" y="2057"/>
                </a:lnTo>
                <a:lnTo>
                  <a:pt x="484" y="2136"/>
                </a:lnTo>
                <a:lnTo>
                  <a:pt x="527" y="2210"/>
                </a:lnTo>
                <a:lnTo>
                  <a:pt x="576" y="2280"/>
                </a:lnTo>
                <a:lnTo>
                  <a:pt x="632" y="2344"/>
                </a:lnTo>
                <a:lnTo>
                  <a:pt x="694" y="2404"/>
                </a:lnTo>
                <a:lnTo>
                  <a:pt x="760" y="2458"/>
                </a:lnTo>
                <a:lnTo>
                  <a:pt x="833" y="2505"/>
                </a:lnTo>
                <a:lnTo>
                  <a:pt x="910" y="2547"/>
                </a:lnTo>
                <a:lnTo>
                  <a:pt x="991" y="2579"/>
                </a:lnTo>
                <a:lnTo>
                  <a:pt x="1075" y="2605"/>
                </a:lnTo>
                <a:lnTo>
                  <a:pt x="1163" y="2623"/>
                </a:lnTo>
                <a:lnTo>
                  <a:pt x="1254" y="2632"/>
                </a:lnTo>
                <a:lnTo>
                  <a:pt x="1299" y="2632"/>
                </a:lnTo>
                <a:lnTo>
                  <a:pt x="2146" y="2632"/>
                </a:lnTo>
                <a:lnTo>
                  <a:pt x="2210" y="2633"/>
                </a:lnTo>
                <a:lnTo>
                  <a:pt x="2337" y="2646"/>
                </a:lnTo>
                <a:lnTo>
                  <a:pt x="2462" y="2671"/>
                </a:lnTo>
                <a:lnTo>
                  <a:pt x="2582" y="2709"/>
                </a:lnTo>
                <a:lnTo>
                  <a:pt x="2699" y="2757"/>
                </a:lnTo>
                <a:lnTo>
                  <a:pt x="2809" y="2816"/>
                </a:lnTo>
                <a:lnTo>
                  <a:pt x="2914" y="2887"/>
                </a:lnTo>
                <a:lnTo>
                  <a:pt x="3013" y="2970"/>
                </a:lnTo>
                <a:lnTo>
                  <a:pt x="3059" y="3016"/>
                </a:lnTo>
                <a:lnTo>
                  <a:pt x="3103" y="3062"/>
                </a:lnTo>
                <a:lnTo>
                  <a:pt x="3184" y="3162"/>
                </a:lnTo>
                <a:lnTo>
                  <a:pt x="3254" y="3269"/>
                </a:lnTo>
                <a:lnTo>
                  <a:pt x="3312" y="3380"/>
                </a:lnTo>
                <a:lnTo>
                  <a:pt x="3359" y="3497"/>
                </a:lnTo>
                <a:lnTo>
                  <a:pt x="3394" y="3618"/>
                </a:lnTo>
                <a:lnTo>
                  <a:pt x="3416" y="3743"/>
                </a:lnTo>
                <a:lnTo>
                  <a:pt x="3426" y="3871"/>
                </a:lnTo>
                <a:lnTo>
                  <a:pt x="3426" y="3936"/>
                </a:lnTo>
                <a:lnTo>
                  <a:pt x="3425" y="4001"/>
                </a:lnTo>
                <a:lnTo>
                  <a:pt x="3409" y="4128"/>
                </a:lnTo>
                <a:lnTo>
                  <a:pt x="3382" y="4251"/>
                </a:lnTo>
                <a:lnTo>
                  <a:pt x="3342" y="4369"/>
                </a:lnTo>
                <a:lnTo>
                  <a:pt x="3291" y="4482"/>
                </a:lnTo>
                <a:lnTo>
                  <a:pt x="3230" y="4589"/>
                </a:lnTo>
                <a:lnTo>
                  <a:pt x="3160" y="4689"/>
                </a:lnTo>
                <a:lnTo>
                  <a:pt x="3080" y="4782"/>
                </a:lnTo>
                <a:lnTo>
                  <a:pt x="2992" y="4868"/>
                </a:lnTo>
                <a:lnTo>
                  <a:pt x="2896" y="4946"/>
                </a:lnTo>
                <a:lnTo>
                  <a:pt x="2794" y="5013"/>
                </a:lnTo>
                <a:lnTo>
                  <a:pt x="2683" y="5071"/>
                </a:lnTo>
                <a:lnTo>
                  <a:pt x="2568" y="5119"/>
                </a:lnTo>
                <a:lnTo>
                  <a:pt x="2448" y="5156"/>
                </a:lnTo>
                <a:lnTo>
                  <a:pt x="2322" y="5182"/>
                </a:lnTo>
                <a:lnTo>
                  <a:pt x="2193" y="5195"/>
                </a:lnTo>
                <a:lnTo>
                  <a:pt x="2127" y="5196"/>
                </a:lnTo>
                <a:lnTo>
                  <a:pt x="1281" y="5196"/>
                </a:lnTo>
                <a:lnTo>
                  <a:pt x="1237" y="5196"/>
                </a:lnTo>
                <a:lnTo>
                  <a:pt x="1148" y="5205"/>
                </a:lnTo>
                <a:lnTo>
                  <a:pt x="1061" y="5223"/>
                </a:lnTo>
                <a:lnTo>
                  <a:pt x="976" y="5248"/>
                </a:lnTo>
                <a:lnTo>
                  <a:pt x="896" y="5283"/>
                </a:lnTo>
                <a:lnTo>
                  <a:pt x="818" y="5324"/>
                </a:lnTo>
                <a:lnTo>
                  <a:pt x="746" y="5373"/>
                </a:lnTo>
                <a:lnTo>
                  <a:pt x="677" y="5430"/>
                </a:lnTo>
                <a:lnTo>
                  <a:pt x="645" y="5463"/>
                </a:lnTo>
                <a:lnTo>
                  <a:pt x="614" y="5495"/>
                </a:lnTo>
                <a:lnTo>
                  <a:pt x="558" y="5564"/>
                </a:lnTo>
                <a:lnTo>
                  <a:pt x="510" y="5639"/>
                </a:lnTo>
                <a:lnTo>
                  <a:pt x="468" y="5717"/>
                </a:lnTo>
                <a:lnTo>
                  <a:pt x="436" y="5799"/>
                </a:lnTo>
                <a:lnTo>
                  <a:pt x="413" y="5883"/>
                </a:lnTo>
                <a:lnTo>
                  <a:pt x="396" y="5970"/>
                </a:lnTo>
                <a:lnTo>
                  <a:pt x="389" y="6059"/>
                </a:lnTo>
                <a:lnTo>
                  <a:pt x="389" y="6103"/>
                </a:lnTo>
                <a:lnTo>
                  <a:pt x="391" y="6149"/>
                </a:lnTo>
                <a:lnTo>
                  <a:pt x="401" y="6237"/>
                </a:lnTo>
                <a:lnTo>
                  <a:pt x="420" y="6322"/>
                </a:lnTo>
                <a:lnTo>
                  <a:pt x="448" y="6405"/>
                </a:lnTo>
                <a:lnTo>
                  <a:pt x="484" y="6484"/>
                </a:lnTo>
                <a:lnTo>
                  <a:pt x="527" y="6558"/>
                </a:lnTo>
                <a:lnTo>
                  <a:pt x="576" y="6628"/>
                </a:lnTo>
                <a:lnTo>
                  <a:pt x="632" y="6693"/>
                </a:lnTo>
                <a:lnTo>
                  <a:pt x="694" y="6753"/>
                </a:lnTo>
                <a:lnTo>
                  <a:pt x="760" y="6807"/>
                </a:lnTo>
                <a:lnTo>
                  <a:pt x="833" y="6854"/>
                </a:lnTo>
                <a:lnTo>
                  <a:pt x="910" y="6895"/>
                </a:lnTo>
                <a:lnTo>
                  <a:pt x="991" y="6927"/>
                </a:lnTo>
                <a:lnTo>
                  <a:pt x="1075" y="6953"/>
                </a:lnTo>
                <a:lnTo>
                  <a:pt x="1163" y="6972"/>
                </a:lnTo>
                <a:lnTo>
                  <a:pt x="1254" y="6981"/>
                </a:lnTo>
                <a:lnTo>
                  <a:pt x="1299" y="6981"/>
                </a:lnTo>
                <a:lnTo>
                  <a:pt x="2146" y="6981"/>
                </a:lnTo>
                <a:lnTo>
                  <a:pt x="2210" y="6982"/>
                </a:lnTo>
                <a:lnTo>
                  <a:pt x="2337" y="6995"/>
                </a:lnTo>
                <a:lnTo>
                  <a:pt x="2462" y="7020"/>
                </a:lnTo>
                <a:lnTo>
                  <a:pt x="2582" y="7057"/>
                </a:lnTo>
                <a:lnTo>
                  <a:pt x="2699" y="7105"/>
                </a:lnTo>
                <a:lnTo>
                  <a:pt x="2809" y="7165"/>
                </a:lnTo>
                <a:lnTo>
                  <a:pt x="2914" y="7236"/>
                </a:lnTo>
                <a:lnTo>
                  <a:pt x="3013" y="7319"/>
                </a:lnTo>
                <a:lnTo>
                  <a:pt x="3059" y="7364"/>
                </a:lnTo>
                <a:lnTo>
                  <a:pt x="3103" y="7411"/>
                </a:lnTo>
                <a:lnTo>
                  <a:pt x="3184" y="7511"/>
                </a:lnTo>
                <a:lnTo>
                  <a:pt x="3254" y="7617"/>
                </a:lnTo>
                <a:lnTo>
                  <a:pt x="3312" y="7728"/>
                </a:lnTo>
                <a:lnTo>
                  <a:pt x="3359" y="7845"/>
                </a:lnTo>
                <a:lnTo>
                  <a:pt x="3394" y="7967"/>
                </a:lnTo>
                <a:lnTo>
                  <a:pt x="3416" y="8091"/>
                </a:lnTo>
                <a:lnTo>
                  <a:pt x="3426" y="8220"/>
                </a:lnTo>
                <a:lnTo>
                  <a:pt x="3426" y="8285"/>
                </a:lnTo>
                <a:lnTo>
                  <a:pt x="3425" y="8349"/>
                </a:lnTo>
                <a:lnTo>
                  <a:pt x="3409" y="8476"/>
                </a:lnTo>
                <a:lnTo>
                  <a:pt x="3382" y="8599"/>
                </a:lnTo>
                <a:lnTo>
                  <a:pt x="3342" y="8717"/>
                </a:lnTo>
                <a:lnTo>
                  <a:pt x="3291" y="8830"/>
                </a:lnTo>
                <a:lnTo>
                  <a:pt x="3230" y="8938"/>
                </a:lnTo>
                <a:lnTo>
                  <a:pt x="3160" y="9038"/>
                </a:lnTo>
                <a:lnTo>
                  <a:pt x="3080" y="9131"/>
                </a:lnTo>
                <a:lnTo>
                  <a:pt x="2992" y="9216"/>
                </a:lnTo>
                <a:lnTo>
                  <a:pt x="2896" y="9294"/>
                </a:lnTo>
                <a:lnTo>
                  <a:pt x="2794" y="9362"/>
                </a:lnTo>
                <a:lnTo>
                  <a:pt x="2683" y="9420"/>
                </a:lnTo>
                <a:lnTo>
                  <a:pt x="2568" y="9468"/>
                </a:lnTo>
                <a:lnTo>
                  <a:pt x="2448" y="9505"/>
                </a:lnTo>
                <a:lnTo>
                  <a:pt x="2322" y="9530"/>
                </a:lnTo>
                <a:lnTo>
                  <a:pt x="2193" y="9543"/>
                </a:lnTo>
                <a:lnTo>
                  <a:pt x="2127" y="9544"/>
                </a:lnTo>
                <a:lnTo>
                  <a:pt x="1281" y="9544"/>
                </a:lnTo>
                <a:lnTo>
                  <a:pt x="1237" y="9544"/>
                </a:lnTo>
                <a:lnTo>
                  <a:pt x="1148" y="9553"/>
                </a:lnTo>
                <a:lnTo>
                  <a:pt x="1061" y="9572"/>
                </a:lnTo>
                <a:lnTo>
                  <a:pt x="976" y="9596"/>
                </a:lnTo>
                <a:lnTo>
                  <a:pt x="896" y="9631"/>
                </a:lnTo>
                <a:lnTo>
                  <a:pt x="818" y="9673"/>
                </a:lnTo>
                <a:lnTo>
                  <a:pt x="746" y="9722"/>
                </a:lnTo>
                <a:lnTo>
                  <a:pt x="677" y="9779"/>
                </a:lnTo>
                <a:lnTo>
                  <a:pt x="645" y="9811"/>
                </a:lnTo>
                <a:lnTo>
                  <a:pt x="614" y="9844"/>
                </a:lnTo>
                <a:lnTo>
                  <a:pt x="558" y="9912"/>
                </a:lnTo>
                <a:lnTo>
                  <a:pt x="510" y="9988"/>
                </a:lnTo>
                <a:lnTo>
                  <a:pt x="468" y="10065"/>
                </a:lnTo>
                <a:lnTo>
                  <a:pt x="436" y="10147"/>
                </a:lnTo>
                <a:lnTo>
                  <a:pt x="413" y="10231"/>
                </a:lnTo>
                <a:lnTo>
                  <a:pt x="396" y="10318"/>
                </a:lnTo>
                <a:lnTo>
                  <a:pt x="389" y="10408"/>
                </a:lnTo>
                <a:lnTo>
                  <a:pt x="389" y="10452"/>
                </a:lnTo>
                <a:lnTo>
                  <a:pt x="391" y="10497"/>
                </a:lnTo>
                <a:lnTo>
                  <a:pt x="401" y="10585"/>
                </a:lnTo>
                <a:lnTo>
                  <a:pt x="420" y="10671"/>
                </a:lnTo>
                <a:lnTo>
                  <a:pt x="448" y="10754"/>
                </a:lnTo>
                <a:lnTo>
                  <a:pt x="484" y="10833"/>
                </a:lnTo>
                <a:lnTo>
                  <a:pt x="527" y="10907"/>
                </a:lnTo>
                <a:lnTo>
                  <a:pt x="576" y="10977"/>
                </a:lnTo>
                <a:lnTo>
                  <a:pt x="632" y="11041"/>
                </a:lnTo>
                <a:lnTo>
                  <a:pt x="694" y="11101"/>
                </a:lnTo>
                <a:lnTo>
                  <a:pt x="760" y="11155"/>
                </a:lnTo>
                <a:lnTo>
                  <a:pt x="833" y="11202"/>
                </a:lnTo>
                <a:lnTo>
                  <a:pt x="910" y="11244"/>
                </a:lnTo>
                <a:lnTo>
                  <a:pt x="991" y="11276"/>
                </a:lnTo>
                <a:lnTo>
                  <a:pt x="1075" y="11302"/>
                </a:lnTo>
                <a:lnTo>
                  <a:pt x="1163" y="11320"/>
                </a:lnTo>
                <a:lnTo>
                  <a:pt x="1254" y="11329"/>
                </a:lnTo>
                <a:lnTo>
                  <a:pt x="1299" y="11329"/>
                </a:lnTo>
                <a:lnTo>
                  <a:pt x="2146" y="11329"/>
                </a:lnTo>
                <a:lnTo>
                  <a:pt x="2210" y="11330"/>
                </a:lnTo>
                <a:lnTo>
                  <a:pt x="2337" y="11343"/>
                </a:lnTo>
                <a:lnTo>
                  <a:pt x="2462" y="11368"/>
                </a:lnTo>
                <a:lnTo>
                  <a:pt x="2582" y="11406"/>
                </a:lnTo>
                <a:lnTo>
                  <a:pt x="2699" y="11454"/>
                </a:lnTo>
                <a:lnTo>
                  <a:pt x="2809" y="11513"/>
                </a:lnTo>
                <a:lnTo>
                  <a:pt x="2914" y="11584"/>
                </a:lnTo>
                <a:lnTo>
                  <a:pt x="3013" y="11667"/>
                </a:lnTo>
                <a:lnTo>
                  <a:pt x="3059" y="11713"/>
                </a:lnTo>
                <a:lnTo>
                  <a:pt x="3103" y="11759"/>
                </a:lnTo>
                <a:lnTo>
                  <a:pt x="3184" y="11859"/>
                </a:lnTo>
                <a:lnTo>
                  <a:pt x="3254" y="11966"/>
                </a:lnTo>
                <a:lnTo>
                  <a:pt x="3312" y="12077"/>
                </a:lnTo>
                <a:lnTo>
                  <a:pt x="3359" y="12194"/>
                </a:lnTo>
                <a:lnTo>
                  <a:pt x="3394" y="12315"/>
                </a:lnTo>
                <a:lnTo>
                  <a:pt x="3416" y="12440"/>
                </a:lnTo>
                <a:lnTo>
                  <a:pt x="3426" y="12568"/>
                </a:lnTo>
                <a:lnTo>
                  <a:pt x="3426" y="12633"/>
                </a:lnTo>
                <a:lnTo>
                  <a:pt x="3425" y="12698"/>
                </a:lnTo>
                <a:lnTo>
                  <a:pt x="3409" y="12825"/>
                </a:lnTo>
                <a:lnTo>
                  <a:pt x="3382" y="12948"/>
                </a:lnTo>
                <a:lnTo>
                  <a:pt x="3342" y="13066"/>
                </a:lnTo>
                <a:lnTo>
                  <a:pt x="3291" y="13179"/>
                </a:lnTo>
                <a:lnTo>
                  <a:pt x="3230" y="13286"/>
                </a:lnTo>
                <a:lnTo>
                  <a:pt x="3160" y="13386"/>
                </a:lnTo>
                <a:lnTo>
                  <a:pt x="3080" y="13479"/>
                </a:lnTo>
                <a:lnTo>
                  <a:pt x="2992" y="13565"/>
                </a:lnTo>
                <a:lnTo>
                  <a:pt x="2896" y="13643"/>
                </a:lnTo>
                <a:lnTo>
                  <a:pt x="2794" y="13710"/>
                </a:lnTo>
                <a:lnTo>
                  <a:pt x="2683" y="13768"/>
                </a:lnTo>
                <a:lnTo>
                  <a:pt x="2568" y="13816"/>
                </a:lnTo>
                <a:lnTo>
                  <a:pt x="2448" y="13854"/>
                </a:lnTo>
                <a:lnTo>
                  <a:pt x="2322" y="13879"/>
                </a:lnTo>
                <a:lnTo>
                  <a:pt x="2193" y="13892"/>
                </a:lnTo>
                <a:lnTo>
                  <a:pt x="2127" y="13893"/>
                </a:lnTo>
                <a:close/>
              </a:path>
            </a:pathLst>
          </a:custGeom>
          <a:solidFill>
            <a:srgbClr val="DED9D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54278" name="Rectangle 1">
            <a:extLst>
              <a:ext uri="{FF2B5EF4-FFF2-40B4-BE49-F238E27FC236}">
                <a16:creationId xmlns:a16="http://schemas.microsoft.com/office/drawing/2014/main" id="{339CB43A-EB85-FDB6-F74E-996AFB0F03DE}"/>
              </a:ext>
            </a:extLst>
          </p:cNvPr>
          <p:cNvSpPr>
            <a:spLocks noChangeArrowheads="1"/>
          </p:cNvSpPr>
          <p:nvPr/>
        </p:nvSpPr>
        <p:spPr bwMode="auto">
          <a:xfrm>
            <a:off x="1724025" y="478601"/>
            <a:ext cx="1020901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ts val="0"/>
              </a:spcBef>
              <a:buClr>
                <a:srgbClr val="F6AC4B"/>
              </a:buClr>
              <a:buFontTx/>
              <a:buNone/>
            </a:pPr>
            <a:r>
              <a:rPr lang="en-GB" altLang="en-US" sz="3200" b="1" dirty="0">
                <a:solidFill>
                  <a:srgbClr val="152A3B"/>
                </a:solidFill>
                <a:latin typeface="Avenir Next"/>
              </a:rPr>
              <a:t>RVP 2.0: Conclusions</a:t>
            </a:r>
            <a:endParaRPr lang="en-US" altLang="en-US" sz="3200" b="1" dirty="0">
              <a:solidFill>
                <a:srgbClr val="152A3B"/>
              </a:solidFill>
              <a:latin typeface="Avenir Next"/>
            </a:endParaRPr>
          </a:p>
        </p:txBody>
      </p:sp>
      <p:sp>
        <p:nvSpPr>
          <p:cNvPr id="14" name="Freeform 589">
            <a:extLst>
              <a:ext uri="{FF2B5EF4-FFF2-40B4-BE49-F238E27FC236}">
                <a16:creationId xmlns:a16="http://schemas.microsoft.com/office/drawing/2014/main" id="{4B8D496E-45BF-F9E6-B3E7-93F0F37EED39}"/>
              </a:ext>
            </a:extLst>
          </p:cNvPr>
          <p:cNvSpPr>
            <a:spLocks/>
          </p:cNvSpPr>
          <p:nvPr/>
        </p:nvSpPr>
        <p:spPr bwMode="auto">
          <a:xfrm flipH="1">
            <a:off x="307975" y="1547813"/>
            <a:ext cx="779463" cy="747712"/>
          </a:xfrm>
          <a:custGeom>
            <a:avLst/>
            <a:gdLst>
              <a:gd name="T0" fmla="*/ 2147483646 w 1562"/>
              <a:gd name="T1" fmla="*/ 2147483646 h 1562"/>
              <a:gd name="T2" fmla="*/ 2147483646 w 1562"/>
              <a:gd name="T3" fmla="*/ 2147483646 h 1562"/>
              <a:gd name="T4" fmla="*/ 2147483646 w 1562"/>
              <a:gd name="T5" fmla="*/ 2147483646 h 1562"/>
              <a:gd name="T6" fmla="*/ 2147483646 w 1562"/>
              <a:gd name="T7" fmla="*/ 2147483646 h 1562"/>
              <a:gd name="T8" fmla="*/ 2147483646 w 1562"/>
              <a:gd name="T9" fmla="*/ 2147483646 h 1562"/>
              <a:gd name="T10" fmla="*/ 2147483646 w 1562"/>
              <a:gd name="T11" fmla="*/ 2147483646 h 1562"/>
              <a:gd name="T12" fmla="*/ 2147483646 w 1562"/>
              <a:gd name="T13" fmla="*/ 2147483646 h 1562"/>
              <a:gd name="T14" fmla="*/ 2147483646 w 1562"/>
              <a:gd name="T15" fmla="*/ 2147483646 h 1562"/>
              <a:gd name="T16" fmla="*/ 2147483646 w 1562"/>
              <a:gd name="T17" fmla="*/ 2147483646 h 1562"/>
              <a:gd name="T18" fmla="*/ 2147483646 w 1562"/>
              <a:gd name="T19" fmla="*/ 2147483646 h 1562"/>
              <a:gd name="T20" fmla="*/ 2147483646 w 1562"/>
              <a:gd name="T21" fmla="*/ 2147483646 h 1562"/>
              <a:gd name="T22" fmla="*/ 2147483646 w 1562"/>
              <a:gd name="T23" fmla="*/ 2147483646 h 1562"/>
              <a:gd name="T24" fmla="*/ 2147483646 w 1562"/>
              <a:gd name="T25" fmla="*/ 2147483646 h 1562"/>
              <a:gd name="T26" fmla="*/ 2147483646 w 1562"/>
              <a:gd name="T27" fmla="*/ 2147483646 h 1562"/>
              <a:gd name="T28" fmla="*/ 2147483646 w 1562"/>
              <a:gd name="T29" fmla="*/ 2147483646 h 1562"/>
              <a:gd name="T30" fmla="*/ 2147483646 w 1562"/>
              <a:gd name="T31" fmla="*/ 2147483646 h 1562"/>
              <a:gd name="T32" fmla="*/ 2147483646 w 1562"/>
              <a:gd name="T33" fmla="*/ 2147483646 h 1562"/>
              <a:gd name="T34" fmla="*/ 2147483646 w 1562"/>
              <a:gd name="T35" fmla="*/ 2147483646 h 1562"/>
              <a:gd name="T36" fmla="*/ 2147483646 w 1562"/>
              <a:gd name="T37" fmla="*/ 2147483646 h 1562"/>
              <a:gd name="T38" fmla="*/ 2147483646 w 1562"/>
              <a:gd name="T39" fmla="*/ 2147483646 h 1562"/>
              <a:gd name="T40" fmla="*/ 2147483646 w 1562"/>
              <a:gd name="T41" fmla="*/ 2147483646 h 1562"/>
              <a:gd name="T42" fmla="*/ 2147483646 w 1562"/>
              <a:gd name="T43" fmla="*/ 2147483646 h 1562"/>
              <a:gd name="T44" fmla="*/ 0 w 1562"/>
              <a:gd name="T45" fmla="*/ 2147483646 h 1562"/>
              <a:gd name="T46" fmla="*/ 2147483646 w 1562"/>
              <a:gd name="T47" fmla="*/ 2147483646 h 1562"/>
              <a:gd name="T48" fmla="*/ 2147483646 w 1562"/>
              <a:gd name="T49" fmla="*/ 2147483646 h 1562"/>
              <a:gd name="T50" fmla="*/ 2147483646 w 1562"/>
              <a:gd name="T51" fmla="*/ 2147483646 h 1562"/>
              <a:gd name="T52" fmla="*/ 2147483646 w 1562"/>
              <a:gd name="T53" fmla="*/ 2147483646 h 1562"/>
              <a:gd name="T54" fmla="*/ 2147483646 w 1562"/>
              <a:gd name="T55" fmla="*/ 2147483646 h 1562"/>
              <a:gd name="T56" fmla="*/ 2147483646 w 1562"/>
              <a:gd name="T57" fmla="*/ 2147483646 h 1562"/>
              <a:gd name="T58" fmla="*/ 2147483646 w 1562"/>
              <a:gd name="T59" fmla="*/ 2147483646 h 1562"/>
              <a:gd name="T60" fmla="*/ 2147483646 w 1562"/>
              <a:gd name="T61" fmla="*/ 0 h 1562"/>
              <a:gd name="T62" fmla="*/ 2147483646 w 1562"/>
              <a:gd name="T63" fmla="*/ 2147483646 h 1562"/>
              <a:gd name="T64" fmla="*/ 2147483646 w 1562"/>
              <a:gd name="T65" fmla="*/ 2147483646 h 1562"/>
              <a:gd name="T66" fmla="*/ 2147483646 w 1562"/>
              <a:gd name="T67" fmla="*/ 2147483646 h 1562"/>
              <a:gd name="T68" fmla="*/ 2147483646 w 1562"/>
              <a:gd name="T69" fmla="*/ 2147483646 h 15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562" h="1562">
                <a:moveTo>
                  <a:pt x="1332" y="229"/>
                </a:moveTo>
                <a:lnTo>
                  <a:pt x="1362" y="260"/>
                </a:lnTo>
                <a:lnTo>
                  <a:pt x="1415" y="326"/>
                </a:lnTo>
                <a:lnTo>
                  <a:pt x="1460" y="397"/>
                </a:lnTo>
                <a:lnTo>
                  <a:pt x="1497" y="470"/>
                </a:lnTo>
                <a:lnTo>
                  <a:pt x="1525" y="546"/>
                </a:lnTo>
                <a:lnTo>
                  <a:pt x="1546" y="625"/>
                </a:lnTo>
                <a:lnTo>
                  <a:pt x="1558" y="704"/>
                </a:lnTo>
                <a:lnTo>
                  <a:pt x="1562" y="785"/>
                </a:lnTo>
                <a:lnTo>
                  <a:pt x="1560" y="825"/>
                </a:lnTo>
                <a:lnTo>
                  <a:pt x="1558" y="860"/>
                </a:lnTo>
                <a:lnTo>
                  <a:pt x="1547" y="928"/>
                </a:lnTo>
                <a:lnTo>
                  <a:pt x="1532" y="997"/>
                </a:lnTo>
                <a:lnTo>
                  <a:pt x="1508" y="1063"/>
                </a:lnTo>
                <a:lnTo>
                  <a:pt x="1480" y="1128"/>
                </a:lnTo>
                <a:lnTo>
                  <a:pt x="1446" y="1190"/>
                </a:lnTo>
                <a:lnTo>
                  <a:pt x="1405" y="1250"/>
                </a:lnTo>
                <a:lnTo>
                  <a:pt x="1358" y="1307"/>
                </a:lnTo>
                <a:lnTo>
                  <a:pt x="1332" y="1333"/>
                </a:lnTo>
                <a:lnTo>
                  <a:pt x="1306" y="1359"/>
                </a:lnTo>
                <a:lnTo>
                  <a:pt x="1249" y="1407"/>
                </a:lnTo>
                <a:lnTo>
                  <a:pt x="1190" y="1447"/>
                </a:lnTo>
                <a:lnTo>
                  <a:pt x="1127" y="1482"/>
                </a:lnTo>
                <a:lnTo>
                  <a:pt x="1063" y="1510"/>
                </a:lnTo>
                <a:lnTo>
                  <a:pt x="996" y="1532"/>
                </a:lnTo>
                <a:lnTo>
                  <a:pt x="928" y="1548"/>
                </a:lnTo>
                <a:lnTo>
                  <a:pt x="859" y="1558"/>
                </a:lnTo>
                <a:lnTo>
                  <a:pt x="825" y="1561"/>
                </a:lnTo>
                <a:lnTo>
                  <a:pt x="784" y="1562"/>
                </a:lnTo>
                <a:lnTo>
                  <a:pt x="704" y="1558"/>
                </a:lnTo>
                <a:lnTo>
                  <a:pt x="624" y="1547"/>
                </a:lnTo>
                <a:lnTo>
                  <a:pt x="545" y="1526"/>
                </a:lnTo>
                <a:lnTo>
                  <a:pt x="469" y="1499"/>
                </a:lnTo>
                <a:lnTo>
                  <a:pt x="396" y="1461"/>
                </a:lnTo>
                <a:lnTo>
                  <a:pt x="325" y="1417"/>
                </a:lnTo>
                <a:lnTo>
                  <a:pt x="259" y="1364"/>
                </a:lnTo>
                <a:lnTo>
                  <a:pt x="228" y="1333"/>
                </a:lnTo>
                <a:lnTo>
                  <a:pt x="201" y="1304"/>
                </a:lnTo>
                <a:lnTo>
                  <a:pt x="150" y="1243"/>
                </a:lnTo>
                <a:lnTo>
                  <a:pt x="107" y="1179"/>
                </a:lnTo>
                <a:lnTo>
                  <a:pt x="71" y="1110"/>
                </a:lnTo>
                <a:lnTo>
                  <a:pt x="43" y="1040"/>
                </a:lnTo>
                <a:lnTo>
                  <a:pt x="22" y="967"/>
                </a:lnTo>
                <a:lnTo>
                  <a:pt x="8" y="893"/>
                </a:lnTo>
                <a:lnTo>
                  <a:pt x="0" y="818"/>
                </a:lnTo>
                <a:lnTo>
                  <a:pt x="0" y="743"/>
                </a:lnTo>
                <a:lnTo>
                  <a:pt x="8" y="669"/>
                </a:lnTo>
                <a:lnTo>
                  <a:pt x="22" y="595"/>
                </a:lnTo>
                <a:lnTo>
                  <a:pt x="43" y="523"/>
                </a:lnTo>
                <a:lnTo>
                  <a:pt x="71" y="453"/>
                </a:lnTo>
                <a:lnTo>
                  <a:pt x="107" y="384"/>
                </a:lnTo>
                <a:lnTo>
                  <a:pt x="150" y="319"/>
                </a:lnTo>
                <a:lnTo>
                  <a:pt x="201" y="258"/>
                </a:lnTo>
                <a:lnTo>
                  <a:pt x="228" y="229"/>
                </a:lnTo>
                <a:lnTo>
                  <a:pt x="258" y="201"/>
                </a:lnTo>
                <a:lnTo>
                  <a:pt x="319" y="151"/>
                </a:lnTo>
                <a:lnTo>
                  <a:pt x="383" y="108"/>
                </a:lnTo>
                <a:lnTo>
                  <a:pt x="451" y="72"/>
                </a:lnTo>
                <a:lnTo>
                  <a:pt x="522" y="43"/>
                </a:lnTo>
                <a:lnTo>
                  <a:pt x="595" y="22"/>
                </a:lnTo>
                <a:lnTo>
                  <a:pt x="669" y="8"/>
                </a:lnTo>
                <a:lnTo>
                  <a:pt x="742" y="0"/>
                </a:lnTo>
                <a:lnTo>
                  <a:pt x="818" y="0"/>
                </a:lnTo>
                <a:lnTo>
                  <a:pt x="893" y="8"/>
                </a:lnTo>
                <a:lnTo>
                  <a:pt x="967" y="22"/>
                </a:lnTo>
                <a:lnTo>
                  <a:pt x="1039" y="43"/>
                </a:lnTo>
                <a:lnTo>
                  <a:pt x="1109" y="72"/>
                </a:lnTo>
                <a:lnTo>
                  <a:pt x="1177" y="108"/>
                </a:lnTo>
                <a:lnTo>
                  <a:pt x="1243" y="151"/>
                </a:lnTo>
                <a:lnTo>
                  <a:pt x="1304" y="201"/>
                </a:lnTo>
                <a:lnTo>
                  <a:pt x="1332" y="229"/>
                </a:lnTo>
                <a:close/>
              </a:path>
            </a:pathLst>
          </a:custGeom>
          <a:solidFill>
            <a:srgbClr val="202C4D"/>
          </a:solidFill>
          <a:ln>
            <a:noFill/>
          </a:ln>
        </p:spPr>
        <p:txBody>
          <a:bodyPr/>
          <a:lstStyle/>
          <a:p>
            <a:endParaRPr lang="x-none"/>
          </a:p>
        </p:txBody>
      </p:sp>
      <p:sp>
        <p:nvSpPr>
          <p:cNvPr id="15" name="Freeform 587">
            <a:extLst>
              <a:ext uri="{FF2B5EF4-FFF2-40B4-BE49-F238E27FC236}">
                <a16:creationId xmlns:a16="http://schemas.microsoft.com/office/drawing/2014/main" id="{25C3AACC-0678-26E4-2871-12963A12542C}"/>
              </a:ext>
            </a:extLst>
          </p:cNvPr>
          <p:cNvSpPr>
            <a:spLocks/>
          </p:cNvSpPr>
          <p:nvPr/>
        </p:nvSpPr>
        <p:spPr bwMode="auto">
          <a:xfrm flipH="1">
            <a:off x="374650" y="1790700"/>
            <a:ext cx="1836738" cy="261938"/>
          </a:xfrm>
          <a:custGeom>
            <a:avLst/>
            <a:gdLst>
              <a:gd name="T0" fmla="*/ 2147483646 w 3684"/>
              <a:gd name="T1" fmla="*/ 2147483646 h 548"/>
              <a:gd name="T2" fmla="*/ 2147483646 w 3684"/>
              <a:gd name="T3" fmla="*/ 2147483646 h 548"/>
              <a:gd name="T4" fmla="*/ 2147483646 w 3684"/>
              <a:gd name="T5" fmla="*/ 2147483646 h 548"/>
              <a:gd name="T6" fmla="*/ 2147483646 w 3684"/>
              <a:gd name="T7" fmla="*/ 2147483646 h 548"/>
              <a:gd name="T8" fmla="*/ 2147483646 w 3684"/>
              <a:gd name="T9" fmla="*/ 2147483646 h 548"/>
              <a:gd name="T10" fmla="*/ 2147483646 w 3684"/>
              <a:gd name="T11" fmla="*/ 2147483646 h 548"/>
              <a:gd name="T12" fmla="*/ 2147483646 w 3684"/>
              <a:gd name="T13" fmla="*/ 2147483646 h 548"/>
              <a:gd name="T14" fmla="*/ 2147483646 w 3684"/>
              <a:gd name="T15" fmla="*/ 2147483646 h 548"/>
              <a:gd name="T16" fmla="*/ 2147483646 w 3684"/>
              <a:gd name="T17" fmla="*/ 2147483646 h 548"/>
              <a:gd name="T18" fmla="*/ 2147483646 w 3684"/>
              <a:gd name="T19" fmla="*/ 2147483646 h 548"/>
              <a:gd name="T20" fmla="*/ 2147483646 w 3684"/>
              <a:gd name="T21" fmla="*/ 2147483646 h 548"/>
              <a:gd name="T22" fmla="*/ 2147483646 w 3684"/>
              <a:gd name="T23" fmla="*/ 0 h 548"/>
              <a:gd name="T24" fmla="*/ 2147483646 w 3684"/>
              <a:gd name="T25" fmla="*/ 2147483646 h 548"/>
              <a:gd name="T26" fmla="*/ 2147483646 w 3684"/>
              <a:gd name="T27" fmla="*/ 2147483646 h 548"/>
              <a:gd name="T28" fmla="*/ 2147483646 w 3684"/>
              <a:gd name="T29" fmla="*/ 2147483646 h 548"/>
              <a:gd name="T30" fmla="*/ 2147483646 w 3684"/>
              <a:gd name="T31" fmla="*/ 2147483646 h 548"/>
              <a:gd name="T32" fmla="*/ 2147483646 w 3684"/>
              <a:gd name="T33" fmla="*/ 2147483646 h 548"/>
              <a:gd name="T34" fmla="*/ 2147483646 w 3684"/>
              <a:gd name="T35" fmla="*/ 2147483646 h 548"/>
              <a:gd name="T36" fmla="*/ 2147483646 w 3684"/>
              <a:gd name="T37" fmla="*/ 2147483646 h 548"/>
              <a:gd name="T38" fmla="*/ 2147483646 w 3684"/>
              <a:gd name="T39" fmla="*/ 2147483646 h 548"/>
              <a:gd name="T40" fmla="*/ 0 w 3684"/>
              <a:gd name="T41" fmla="*/ 2147483646 h 548"/>
              <a:gd name="T42" fmla="*/ 0 w 3684"/>
              <a:gd name="T43" fmla="*/ 2147483646 h 548"/>
              <a:gd name="T44" fmla="*/ 2147483646 w 3684"/>
              <a:gd name="T45" fmla="*/ 2147483646 h 548"/>
              <a:gd name="T46" fmla="*/ 2147483646 w 3684"/>
              <a:gd name="T47" fmla="*/ 2147483646 h 548"/>
              <a:gd name="T48" fmla="*/ 2147483646 w 3684"/>
              <a:gd name="T49" fmla="*/ 2147483646 h 548"/>
              <a:gd name="T50" fmla="*/ 2147483646 w 3684"/>
              <a:gd name="T51" fmla="*/ 2147483646 h 548"/>
              <a:gd name="T52" fmla="*/ 2147483646 w 3684"/>
              <a:gd name="T53" fmla="*/ 2147483646 h 548"/>
              <a:gd name="T54" fmla="*/ 2147483646 w 3684"/>
              <a:gd name="T55" fmla="*/ 2147483646 h 548"/>
              <a:gd name="T56" fmla="*/ 2147483646 w 3684"/>
              <a:gd name="T57" fmla="*/ 2147483646 h 548"/>
              <a:gd name="T58" fmla="*/ 2147483646 w 3684"/>
              <a:gd name="T59" fmla="*/ 2147483646 h 548"/>
              <a:gd name="T60" fmla="*/ 2147483646 w 3684"/>
              <a:gd name="T61" fmla="*/ 2147483646 h 548"/>
              <a:gd name="T62" fmla="*/ 2147483646 w 3684"/>
              <a:gd name="T63" fmla="*/ 2147483646 h 548"/>
              <a:gd name="T64" fmla="*/ 2147483646 w 3684"/>
              <a:gd name="T65" fmla="*/ 2147483646 h 548"/>
              <a:gd name="T66" fmla="*/ 2147483646 w 3684"/>
              <a:gd name="T67" fmla="*/ 2147483646 h 548"/>
              <a:gd name="T68" fmla="*/ 2147483646 w 3684"/>
              <a:gd name="T69" fmla="*/ 2147483646 h 548"/>
              <a:gd name="T70" fmla="*/ 2147483646 w 3684"/>
              <a:gd name="T71" fmla="*/ 2147483646 h 548"/>
              <a:gd name="T72" fmla="*/ 2147483646 w 3684"/>
              <a:gd name="T73" fmla="*/ 2147483646 h 548"/>
              <a:gd name="T74" fmla="*/ 2147483646 w 3684"/>
              <a:gd name="T75" fmla="*/ 2147483646 h 548"/>
              <a:gd name="T76" fmla="*/ 2147483646 w 3684"/>
              <a:gd name="T77" fmla="*/ 2147483646 h 548"/>
              <a:gd name="T78" fmla="*/ 2147483646 w 3684"/>
              <a:gd name="T79" fmla="*/ 2147483646 h 548"/>
              <a:gd name="T80" fmla="*/ 2147483646 w 3684"/>
              <a:gd name="T81" fmla="*/ 2147483646 h 548"/>
              <a:gd name="T82" fmla="*/ 2147483646 w 3684"/>
              <a:gd name="T83" fmla="*/ 2147483646 h 5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684" h="548">
                <a:moveTo>
                  <a:pt x="3684" y="221"/>
                </a:moveTo>
                <a:lnTo>
                  <a:pt x="687" y="221"/>
                </a:lnTo>
                <a:lnTo>
                  <a:pt x="658" y="219"/>
                </a:lnTo>
                <a:lnTo>
                  <a:pt x="605" y="206"/>
                </a:lnTo>
                <a:lnTo>
                  <a:pt x="557" y="180"/>
                </a:lnTo>
                <a:lnTo>
                  <a:pt x="517" y="144"/>
                </a:lnTo>
                <a:lnTo>
                  <a:pt x="500" y="122"/>
                </a:lnTo>
                <a:lnTo>
                  <a:pt x="481" y="94"/>
                </a:lnTo>
                <a:lnTo>
                  <a:pt x="430" y="49"/>
                </a:lnTo>
                <a:lnTo>
                  <a:pt x="369" y="17"/>
                </a:lnTo>
                <a:lnTo>
                  <a:pt x="302" y="1"/>
                </a:lnTo>
                <a:lnTo>
                  <a:pt x="266" y="0"/>
                </a:lnTo>
                <a:lnTo>
                  <a:pt x="239" y="1"/>
                </a:lnTo>
                <a:lnTo>
                  <a:pt x="188" y="13"/>
                </a:lnTo>
                <a:lnTo>
                  <a:pt x="141" y="34"/>
                </a:lnTo>
                <a:lnTo>
                  <a:pt x="100" y="62"/>
                </a:lnTo>
                <a:lnTo>
                  <a:pt x="64" y="99"/>
                </a:lnTo>
                <a:lnTo>
                  <a:pt x="35" y="140"/>
                </a:lnTo>
                <a:lnTo>
                  <a:pt x="14" y="186"/>
                </a:lnTo>
                <a:lnTo>
                  <a:pt x="1" y="236"/>
                </a:lnTo>
                <a:lnTo>
                  <a:pt x="0" y="262"/>
                </a:lnTo>
                <a:lnTo>
                  <a:pt x="0" y="292"/>
                </a:lnTo>
                <a:lnTo>
                  <a:pt x="9" y="348"/>
                </a:lnTo>
                <a:lnTo>
                  <a:pt x="29" y="398"/>
                </a:lnTo>
                <a:lnTo>
                  <a:pt x="58" y="443"/>
                </a:lnTo>
                <a:lnTo>
                  <a:pt x="95" y="482"/>
                </a:lnTo>
                <a:lnTo>
                  <a:pt x="140" y="513"/>
                </a:lnTo>
                <a:lnTo>
                  <a:pt x="189" y="536"/>
                </a:lnTo>
                <a:lnTo>
                  <a:pt x="245" y="547"/>
                </a:lnTo>
                <a:lnTo>
                  <a:pt x="274" y="548"/>
                </a:lnTo>
                <a:lnTo>
                  <a:pt x="307" y="546"/>
                </a:lnTo>
                <a:lnTo>
                  <a:pt x="372" y="530"/>
                </a:lnTo>
                <a:lnTo>
                  <a:pt x="430" y="499"/>
                </a:lnTo>
                <a:lnTo>
                  <a:pt x="478" y="456"/>
                </a:lnTo>
                <a:lnTo>
                  <a:pt x="498" y="431"/>
                </a:lnTo>
                <a:lnTo>
                  <a:pt x="515" y="408"/>
                </a:lnTo>
                <a:lnTo>
                  <a:pt x="556" y="371"/>
                </a:lnTo>
                <a:lnTo>
                  <a:pt x="605" y="344"/>
                </a:lnTo>
                <a:lnTo>
                  <a:pt x="658" y="329"/>
                </a:lnTo>
                <a:lnTo>
                  <a:pt x="687" y="328"/>
                </a:lnTo>
                <a:lnTo>
                  <a:pt x="3684" y="328"/>
                </a:lnTo>
                <a:lnTo>
                  <a:pt x="3684" y="221"/>
                </a:lnTo>
                <a:close/>
              </a:path>
            </a:pathLst>
          </a:custGeom>
          <a:solidFill>
            <a:srgbClr val="202C4D"/>
          </a:solidFill>
          <a:ln>
            <a:noFill/>
          </a:ln>
        </p:spPr>
        <p:txBody>
          <a:bodyPr/>
          <a:lstStyle/>
          <a:p>
            <a:endParaRPr lang="x-none"/>
          </a:p>
        </p:txBody>
      </p:sp>
      <p:pic>
        <p:nvPicPr>
          <p:cNvPr id="2" name="Picture 12">
            <a:extLst>
              <a:ext uri="{FF2B5EF4-FFF2-40B4-BE49-F238E27FC236}">
                <a16:creationId xmlns:a16="http://schemas.microsoft.com/office/drawing/2014/main" id="{189BAB7F-5AC6-353D-4C3D-16DE4CFF723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418" y="622158"/>
            <a:ext cx="1253530" cy="536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ACC8AA49-A0A4-52B1-5452-41635375CB35}"/>
              </a:ext>
            </a:extLst>
          </p:cNvPr>
          <p:cNvSpPr txBox="1"/>
          <p:nvPr/>
        </p:nvSpPr>
        <p:spPr>
          <a:xfrm>
            <a:off x="2259063" y="1541977"/>
            <a:ext cx="9708391" cy="3970318"/>
          </a:xfrm>
          <a:prstGeom prst="rect">
            <a:avLst/>
          </a:prstGeom>
          <a:noFill/>
        </p:spPr>
        <p:txBody>
          <a:bodyPr wrap="square" rtlCol="0">
            <a:spAutoFit/>
          </a:bodyPr>
          <a:lstStyle/>
          <a:p>
            <a:pPr marL="285750" indent="-285750" algn="just">
              <a:spcAft>
                <a:spcPts val="0"/>
              </a:spcAft>
              <a:buFont typeface="Wingdings" panose="05000000000000000000" pitchFamily="2" charset="2"/>
              <a:buChar char="q"/>
            </a:pPr>
            <a:r>
              <a:rPr lang="en-GB" sz="1400" dirty="0">
                <a:latin typeface="Montserrat" panose="00000500000000000000" pitchFamily="2" charset="0"/>
                <a:ea typeface="Calibri" panose="020F0502020204030204" pitchFamily="34" charset="0"/>
                <a:cs typeface="Arial" panose="020B0604020202020204" pitchFamily="34" charset="0"/>
              </a:rPr>
              <a:t>No other/better alternative on the market at the moment at regional and national level for research teams;</a:t>
            </a:r>
          </a:p>
          <a:p>
            <a:pPr marL="285750" indent="-285750" algn="just">
              <a:spcAft>
                <a:spcPts val="0"/>
              </a:spcAft>
              <a:buFont typeface="Wingdings" panose="05000000000000000000" pitchFamily="2" charset="2"/>
              <a:buChar char="q"/>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285750" indent="-285750" algn="just">
              <a:spcAft>
                <a:spcPts val="0"/>
              </a:spcAft>
              <a:buFont typeface="Wingdings" panose="05000000000000000000" pitchFamily="2" charset="2"/>
              <a:buChar char="q"/>
            </a:pPr>
            <a:r>
              <a:rPr lang="en-GB" sz="1400" dirty="0">
                <a:latin typeface="Montserrat" panose="00000500000000000000" pitchFamily="2" charset="0"/>
                <a:ea typeface="Calibri" panose="020F0502020204030204" pitchFamily="34" charset="0"/>
                <a:cs typeface="Arial" panose="020B0604020202020204" pitchFamily="34" charset="0"/>
              </a:rPr>
              <a:t>All project team members, partners and participating research teams unanimously support the possibility of a future RVP 3.0 roll-out; </a:t>
            </a:r>
          </a:p>
          <a:p>
            <a:pPr algn="just">
              <a:spcAft>
                <a:spcPts val="0"/>
              </a:spcAft>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285750" indent="-285750" algn="just">
              <a:spcAft>
                <a:spcPts val="0"/>
              </a:spcAft>
              <a:buFont typeface="Wingdings" panose="05000000000000000000" pitchFamily="2" charset="2"/>
              <a:buChar char="q"/>
            </a:pPr>
            <a:r>
              <a:rPr lang="en-GB" sz="1400" dirty="0">
                <a:latin typeface="Montserrat" panose="00000500000000000000" pitchFamily="2" charset="0"/>
                <a:ea typeface="Calibri" panose="020F0502020204030204" pitchFamily="34" charset="0"/>
                <a:cs typeface="Arial" panose="020B0604020202020204" pitchFamily="34" charset="0"/>
              </a:rPr>
              <a:t>Aspects to be considered for future RVPs:</a:t>
            </a:r>
          </a:p>
          <a:p>
            <a:pPr marL="285750" indent="-285750" algn="just">
              <a:spcAft>
                <a:spcPts val="0"/>
              </a:spcAft>
              <a:buFont typeface="Wingdings" panose="05000000000000000000" pitchFamily="2" charset="2"/>
              <a:buChar char="q"/>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
            </a:pPr>
            <a:r>
              <a:rPr lang="en-GB" sz="1400" dirty="0">
                <a:latin typeface="Montserrat" panose="00000500000000000000" pitchFamily="2" charset="0"/>
                <a:ea typeface="Calibri" panose="020F0502020204030204" pitchFamily="34" charset="0"/>
                <a:cs typeface="Arial" panose="020B0604020202020204" pitchFamily="34" charset="0"/>
              </a:rPr>
              <a:t>more 1/1 sessions between the project teams and potential clients or representatives of companies in the field of the proposed technology;</a:t>
            </a:r>
          </a:p>
          <a:p>
            <a:pPr marL="742950" lvl="1" indent="-285750" algn="just">
              <a:spcAft>
                <a:spcPts val="0"/>
              </a:spcAft>
              <a:buFont typeface="Wingdings" panose="05000000000000000000" pitchFamily="2" charset="2"/>
              <a:buChar char="§"/>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
            </a:pPr>
            <a:r>
              <a:rPr lang="en-GB" sz="1400" dirty="0">
                <a:latin typeface="Montserrat" panose="00000500000000000000" pitchFamily="2" charset="0"/>
                <a:ea typeface="Calibri" panose="020F0502020204030204" pitchFamily="34" charset="0"/>
                <a:cs typeface="Arial" panose="020B0604020202020204" pitchFamily="34" charset="0"/>
              </a:rPr>
              <a:t>more IPR info sessions &amp; workshops;</a:t>
            </a:r>
          </a:p>
          <a:p>
            <a:pPr marL="742950" lvl="1" indent="-285750" algn="just">
              <a:spcAft>
                <a:spcPts val="0"/>
              </a:spcAft>
              <a:buFont typeface="Wingdings" panose="05000000000000000000" pitchFamily="2" charset="2"/>
              <a:buChar char="§"/>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
            </a:pPr>
            <a:r>
              <a:rPr lang="en-GB" sz="1400" dirty="0">
                <a:latin typeface="Montserrat" panose="00000500000000000000" pitchFamily="2" charset="0"/>
                <a:ea typeface="Calibri" panose="020F0502020204030204" pitchFamily="34" charset="0"/>
                <a:cs typeface="Arial" panose="020B0604020202020204" pitchFamily="34" charset="0"/>
              </a:rPr>
              <a:t>the creation of connections with foreign universities;</a:t>
            </a:r>
          </a:p>
          <a:p>
            <a:pPr marL="742950" lvl="1" indent="-285750" algn="just">
              <a:spcAft>
                <a:spcPts val="0"/>
              </a:spcAft>
              <a:buFont typeface="Wingdings" panose="05000000000000000000" pitchFamily="2" charset="2"/>
              <a:buChar char="§"/>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
            </a:pPr>
            <a:r>
              <a:rPr lang="en-GB" sz="1400" dirty="0">
                <a:latin typeface="Montserrat" panose="00000500000000000000" pitchFamily="2" charset="0"/>
                <a:ea typeface="Calibri" panose="020F0502020204030204" pitchFamily="34" charset="0"/>
                <a:cs typeface="Arial" panose="020B0604020202020204" pitchFamily="34" charset="0"/>
              </a:rPr>
              <a:t>the remuneration of teams during the implementation of the program;</a:t>
            </a:r>
          </a:p>
          <a:p>
            <a:pPr marL="742950" lvl="1" indent="-285750" algn="just">
              <a:spcAft>
                <a:spcPts val="0"/>
              </a:spcAft>
              <a:buFont typeface="Wingdings" panose="05000000000000000000" pitchFamily="2" charset="2"/>
              <a:buChar char="§"/>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
            </a:pPr>
            <a:r>
              <a:rPr lang="en-GB" sz="1400" dirty="0">
                <a:latin typeface="Montserrat" panose="00000500000000000000" pitchFamily="2" charset="0"/>
                <a:ea typeface="Calibri" panose="020F0502020204030204" pitchFamily="34" charset="0"/>
                <a:cs typeface="Arial" panose="020B0604020202020204" pitchFamily="34" charset="0"/>
              </a:rPr>
              <a:t>awarding more benefits to teams that successfully graduated RVP.</a:t>
            </a:r>
          </a:p>
        </p:txBody>
      </p:sp>
    </p:spTree>
    <p:extLst>
      <p:ext uri="{BB962C8B-B14F-4D97-AF65-F5344CB8AC3E}">
        <p14:creationId xmlns:p14="http://schemas.microsoft.com/office/powerpoint/2010/main" val="3302670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Freeform 6">
            <a:extLst>
              <a:ext uri="{FF2B5EF4-FFF2-40B4-BE49-F238E27FC236}">
                <a16:creationId xmlns:a16="http://schemas.microsoft.com/office/drawing/2014/main" id="{DDBFD3E2-F915-DFE2-227C-E29F554ED351}"/>
              </a:ext>
            </a:extLst>
          </p:cNvPr>
          <p:cNvSpPr>
            <a:spLocks/>
          </p:cNvSpPr>
          <p:nvPr/>
        </p:nvSpPr>
        <p:spPr bwMode="auto">
          <a:xfrm flipH="1">
            <a:off x="15875" y="0"/>
            <a:ext cx="1708150" cy="6858000"/>
          </a:xfrm>
          <a:custGeom>
            <a:avLst/>
            <a:gdLst>
              <a:gd name="T0" fmla="*/ 2147483646 w 3426"/>
              <a:gd name="T1" fmla="*/ 2147483646 h 13893"/>
              <a:gd name="T2" fmla="*/ 2147483646 w 3426"/>
              <a:gd name="T3" fmla="*/ 2147483646 h 13893"/>
              <a:gd name="T4" fmla="*/ 2147483646 w 3426"/>
              <a:gd name="T5" fmla="*/ 2147483646 h 13893"/>
              <a:gd name="T6" fmla="*/ 2147483646 w 3426"/>
              <a:gd name="T7" fmla="*/ 2147483646 h 13893"/>
              <a:gd name="T8" fmla="*/ 2147483646 w 3426"/>
              <a:gd name="T9" fmla="*/ 2147483646 h 13893"/>
              <a:gd name="T10" fmla="*/ 2147483646 w 3426"/>
              <a:gd name="T11" fmla="*/ 2147483646 h 13893"/>
              <a:gd name="T12" fmla="*/ 2147483646 w 3426"/>
              <a:gd name="T13" fmla="*/ 2147483646 h 13893"/>
              <a:gd name="T14" fmla="*/ 2147483646 w 3426"/>
              <a:gd name="T15" fmla="*/ 2147483646 h 13893"/>
              <a:gd name="T16" fmla="*/ 2147483646 w 3426"/>
              <a:gd name="T17" fmla="*/ 2147483646 h 13893"/>
              <a:gd name="T18" fmla="*/ 2147483646 w 3426"/>
              <a:gd name="T19" fmla="*/ 2147483646 h 13893"/>
              <a:gd name="T20" fmla="*/ 2147483646 w 3426"/>
              <a:gd name="T21" fmla="*/ 2147483646 h 13893"/>
              <a:gd name="T22" fmla="*/ 2147483646 w 3426"/>
              <a:gd name="T23" fmla="*/ 2147483646 h 13893"/>
              <a:gd name="T24" fmla="*/ 2147483646 w 3426"/>
              <a:gd name="T25" fmla="*/ 2147483646 h 13893"/>
              <a:gd name="T26" fmla="*/ 2147483646 w 3426"/>
              <a:gd name="T27" fmla="*/ 2147483646 h 13893"/>
              <a:gd name="T28" fmla="*/ 2147483646 w 3426"/>
              <a:gd name="T29" fmla="*/ 2147483646 h 13893"/>
              <a:gd name="T30" fmla="*/ 2147483646 w 3426"/>
              <a:gd name="T31" fmla="*/ 2147483646 h 13893"/>
              <a:gd name="T32" fmla="*/ 2147483646 w 3426"/>
              <a:gd name="T33" fmla="*/ 2147483646 h 13893"/>
              <a:gd name="T34" fmla="*/ 2147483646 w 3426"/>
              <a:gd name="T35" fmla="*/ 2147483646 h 13893"/>
              <a:gd name="T36" fmla="*/ 2147483646 w 3426"/>
              <a:gd name="T37" fmla="*/ 2147483646 h 13893"/>
              <a:gd name="T38" fmla="*/ 2147483646 w 3426"/>
              <a:gd name="T39" fmla="*/ 2147483646 h 13893"/>
              <a:gd name="T40" fmla="*/ 2147483646 w 3426"/>
              <a:gd name="T41" fmla="*/ 2147483646 h 13893"/>
              <a:gd name="T42" fmla="*/ 2147483646 w 3426"/>
              <a:gd name="T43" fmla="*/ 2147483646 h 13893"/>
              <a:gd name="T44" fmla="*/ 2147483646 w 3426"/>
              <a:gd name="T45" fmla="*/ 2147483646 h 13893"/>
              <a:gd name="T46" fmla="*/ 2147483646 w 3426"/>
              <a:gd name="T47" fmla="*/ 2147483646 h 13893"/>
              <a:gd name="T48" fmla="*/ 2147483646 w 3426"/>
              <a:gd name="T49" fmla="*/ 2147483646 h 13893"/>
              <a:gd name="T50" fmla="*/ 2147483646 w 3426"/>
              <a:gd name="T51" fmla="*/ 2147483646 h 13893"/>
              <a:gd name="T52" fmla="*/ 2147483646 w 3426"/>
              <a:gd name="T53" fmla="*/ 2147483646 h 13893"/>
              <a:gd name="T54" fmla="*/ 2147483646 w 3426"/>
              <a:gd name="T55" fmla="*/ 2147483646 h 13893"/>
              <a:gd name="T56" fmla="*/ 2147483646 w 3426"/>
              <a:gd name="T57" fmla="*/ 2147483646 h 13893"/>
              <a:gd name="T58" fmla="*/ 2147483646 w 3426"/>
              <a:gd name="T59" fmla="*/ 2147483646 h 13893"/>
              <a:gd name="T60" fmla="*/ 2147483646 w 3426"/>
              <a:gd name="T61" fmla="*/ 2147483646 h 13893"/>
              <a:gd name="T62" fmla="*/ 2147483646 w 3426"/>
              <a:gd name="T63" fmla="*/ 2147483646 h 13893"/>
              <a:gd name="T64" fmla="*/ 2147483646 w 3426"/>
              <a:gd name="T65" fmla="*/ 2147483646 h 13893"/>
              <a:gd name="T66" fmla="*/ 2147483646 w 3426"/>
              <a:gd name="T67" fmla="*/ 2147483646 h 13893"/>
              <a:gd name="T68" fmla="*/ 2147483646 w 3426"/>
              <a:gd name="T69" fmla="*/ 2147483646 h 13893"/>
              <a:gd name="T70" fmla="*/ 2147483646 w 3426"/>
              <a:gd name="T71" fmla="*/ 2147483646 h 13893"/>
              <a:gd name="T72" fmla="*/ 2147483646 w 3426"/>
              <a:gd name="T73" fmla="*/ 2147483646 h 13893"/>
              <a:gd name="T74" fmla="*/ 2147483646 w 3426"/>
              <a:gd name="T75" fmla="*/ 2147483646 h 13893"/>
              <a:gd name="T76" fmla="*/ 2147483646 w 3426"/>
              <a:gd name="T77" fmla="*/ 2147483646 h 13893"/>
              <a:gd name="T78" fmla="*/ 2147483646 w 3426"/>
              <a:gd name="T79" fmla="*/ 2147483646 h 13893"/>
              <a:gd name="T80" fmla="*/ 2147483646 w 3426"/>
              <a:gd name="T81" fmla="*/ 2147483646 h 13893"/>
              <a:gd name="T82" fmla="*/ 2147483646 w 3426"/>
              <a:gd name="T83" fmla="*/ 2147483646 h 13893"/>
              <a:gd name="T84" fmla="*/ 2147483646 w 3426"/>
              <a:gd name="T85" fmla="*/ 2147483646 h 13893"/>
              <a:gd name="T86" fmla="*/ 2147483646 w 3426"/>
              <a:gd name="T87" fmla="*/ 2147483646 h 13893"/>
              <a:gd name="T88" fmla="*/ 2147483646 w 3426"/>
              <a:gd name="T89" fmla="*/ 2147483646 h 13893"/>
              <a:gd name="T90" fmla="*/ 2147483646 w 3426"/>
              <a:gd name="T91" fmla="*/ 2147483646 h 13893"/>
              <a:gd name="T92" fmla="*/ 2147483646 w 3426"/>
              <a:gd name="T93" fmla="*/ 2147483646 h 13893"/>
              <a:gd name="T94" fmla="*/ 2147483646 w 3426"/>
              <a:gd name="T95" fmla="*/ 2147483646 h 13893"/>
              <a:gd name="T96" fmla="*/ 2147483646 w 3426"/>
              <a:gd name="T97" fmla="*/ 2147483646 h 13893"/>
              <a:gd name="T98" fmla="*/ 2147483646 w 3426"/>
              <a:gd name="T99" fmla="*/ 2147483646 h 13893"/>
              <a:gd name="T100" fmla="*/ 2147483646 w 3426"/>
              <a:gd name="T101" fmla="*/ 2147483646 h 13893"/>
              <a:gd name="T102" fmla="*/ 2147483646 w 3426"/>
              <a:gd name="T103" fmla="*/ 2147483646 h 13893"/>
              <a:gd name="T104" fmla="*/ 2147483646 w 3426"/>
              <a:gd name="T105" fmla="*/ 2147483646 h 13893"/>
              <a:gd name="T106" fmla="*/ 2147483646 w 3426"/>
              <a:gd name="T107" fmla="*/ 2147483646 h 13893"/>
              <a:gd name="T108" fmla="*/ 2147483646 w 3426"/>
              <a:gd name="T109" fmla="*/ 2147483646 h 13893"/>
              <a:gd name="T110" fmla="*/ 2147483646 w 3426"/>
              <a:gd name="T111" fmla="*/ 2147483646 h 13893"/>
              <a:gd name="T112" fmla="*/ 2147483646 w 3426"/>
              <a:gd name="T113" fmla="*/ 2147483646 h 138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426" h="13893">
                <a:moveTo>
                  <a:pt x="2127" y="13893"/>
                </a:moveTo>
                <a:lnTo>
                  <a:pt x="1281" y="13893"/>
                </a:lnTo>
                <a:lnTo>
                  <a:pt x="1281" y="13504"/>
                </a:lnTo>
                <a:lnTo>
                  <a:pt x="2127" y="13504"/>
                </a:lnTo>
                <a:lnTo>
                  <a:pt x="2174" y="13503"/>
                </a:lnTo>
                <a:lnTo>
                  <a:pt x="2263" y="13494"/>
                </a:lnTo>
                <a:lnTo>
                  <a:pt x="2352" y="13477"/>
                </a:lnTo>
                <a:lnTo>
                  <a:pt x="2436" y="13451"/>
                </a:lnTo>
                <a:lnTo>
                  <a:pt x="2518" y="13417"/>
                </a:lnTo>
                <a:lnTo>
                  <a:pt x="2594" y="13377"/>
                </a:lnTo>
                <a:lnTo>
                  <a:pt x="2667" y="13329"/>
                </a:lnTo>
                <a:lnTo>
                  <a:pt x="2734" y="13276"/>
                </a:lnTo>
                <a:lnTo>
                  <a:pt x="2795" y="13216"/>
                </a:lnTo>
                <a:lnTo>
                  <a:pt x="2851" y="13151"/>
                </a:lnTo>
                <a:lnTo>
                  <a:pt x="2901" y="13082"/>
                </a:lnTo>
                <a:lnTo>
                  <a:pt x="2944" y="13006"/>
                </a:lnTo>
                <a:lnTo>
                  <a:pt x="2979" y="12929"/>
                </a:lnTo>
                <a:lnTo>
                  <a:pt x="3006" y="12846"/>
                </a:lnTo>
                <a:lnTo>
                  <a:pt x="3026" y="12760"/>
                </a:lnTo>
                <a:lnTo>
                  <a:pt x="3036" y="12672"/>
                </a:lnTo>
                <a:lnTo>
                  <a:pt x="3037" y="12627"/>
                </a:lnTo>
                <a:lnTo>
                  <a:pt x="3039" y="12581"/>
                </a:lnTo>
                <a:lnTo>
                  <a:pt x="3031" y="12492"/>
                </a:lnTo>
                <a:lnTo>
                  <a:pt x="3015" y="12405"/>
                </a:lnTo>
                <a:lnTo>
                  <a:pt x="2991" y="12321"/>
                </a:lnTo>
                <a:lnTo>
                  <a:pt x="2958" y="12239"/>
                </a:lnTo>
                <a:lnTo>
                  <a:pt x="2917" y="12161"/>
                </a:lnTo>
                <a:lnTo>
                  <a:pt x="2869" y="12087"/>
                </a:lnTo>
                <a:lnTo>
                  <a:pt x="2813" y="12017"/>
                </a:lnTo>
                <a:lnTo>
                  <a:pt x="2782" y="11985"/>
                </a:lnTo>
                <a:lnTo>
                  <a:pt x="2750" y="11954"/>
                </a:lnTo>
                <a:lnTo>
                  <a:pt x="2681" y="11897"/>
                </a:lnTo>
                <a:lnTo>
                  <a:pt x="2608" y="11846"/>
                </a:lnTo>
                <a:lnTo>
                  <a:pt x="2530" y="11805"/>
                </a:lnTo>
                <a:lnTo>
                  <a:pt x="2450" y="11771"/>
                </a:lnTo>
                <a:lnTo>
                  <a:pt x="2366" y="11745"/>
                </a:lnTo>
                <a:lnTo>
                  <a:pt x="2279" y="11728"/>
                </a:lnTo>
                <a:lnTo>
                  <a:pt x="2191" y="11719"/>
                </a:lnTo>
                <a:lnTo>
                  <a:pt x="2146" y="11718"/>
                </a:lnTo>
                <a:lnTo>
                  <a:pt x="1299" y="11718"/>
                </a:lnTo>
                <a:lnTo>
                  <a:pt x="1233" y="11717"/>
                </a:lnTo>
                <a:lnTo>
                  <a:pt x="1105" y="11704"/>
                </a:lnTo>
                <a:lnTo>
                  <a:pt x="979" y="11679"/>
                </a:lnTo>
                <a:lnTo>
                  <a:pt x="858" y="11643"/>
                </a:lnTo>
                <a:lnTo>
                  <a:pt x="743" y="11595"/>
                </a:lnTo>
                <a:lnTo>
                  <a:pt x="634" y="11537"/>
                </a:lnTo>
                <a:lnTo>
                  <a:pt x="531" y="11468"/>
                </a:lnTo>
                <a:lnTo>
                  <a:pt x="435" y="11391"/>
                </a:lnTo>
                <a:lnTo>
                  <a:pt x="347" y="11306"/>
                </a:lnTo>
                <a:lnTo>
                  <a:pt x="266" y="11212"/>
                </a:lnTo>
                <a:lnTo>
                  <a:pt x="196" y="11111"/>
                </a:lnTo>
                <a:lnTo>
                  <a:pt x="135" y="11005"/>
                </a:lnTo>
                <a:lnTo>
                  <a:pt x="85" y="10891"/>
                </a:lnTo>
                <a:lnTo>
                  <a:pt x="46" y="10773"/>
                </a:lnTo>
                <a:lnTo>
                  <a:pt x="17" y="10650"/>
                </a:lnTo>
                <a:lnTo>
                  <a:pt x="2" y="10523"/>
                </a:lnTo>
                <a:lnTo>
                  <a:pt x="0" y="10458"/>
                </a:lnTo>
                <a:lnTo>
                  <a:pt x="0" y="10393"/>
                </a:lnTo>
                <a:lnTo>
                  <a:pt x="11" y="10266"/>
                </a:lnTo>
                <a:lnTo>
                  <a:pt x="33" y="10141"/>
                </a:lnTo>
                <a:lnTo>
                  <a:pt x="68" y="10020"/>
                </a:lnTo>
                <a:lnTo>
                  <a:pt x="115" y="9903"/>
                </a:lnTo>
                <a:lnTo>
                  <a:pt x="173" y="9791"/>
                </a:lnTo>
                <a:lnTo>
                  <a:pt x="243" y="9684"/>
                </a:lnTo>
                <a:lnTo>
                  <a:pt x="323" y="9586"/>
                </a:lnTo>
                <a:lnTo>
                  <a:pt x="367" y="9538"/>
                </a:lnTo>
                <a:lnTo>
                  <a:pt x="414" y="9493"/>
                </a:lnTo>
                <a:lnTo>
                  <a:pt x="512" y="9411"/>
                </a:lnTo>
                <a:lnTo>
                  <a:pt x="617" y="9340"/>
                </a:lnTo>
                <a:lnTo>
                  <a:pt x="728" y="9280"/>
                </a:lnTo>
                <a:lnTo>
                  <a:pt x="844" y="9231"/>
                </a:lnTo>
                <a:lnTo>
                  <a:pt x="965" y="9194"/>
                </a:lnTo>
                <a:lnTo>
                  <a:pt x="1089" y="9168"/>
                </a:lnTo>
                <a:lnTo>
                  <a:pt x="1216" y="9157"/>
                </a:lnTo>
                <a:lnTo>
                  <a:pt x="1281" y="9156"/>
                </a:lnTo>
                <a:lnTo>
                  <a:pt x="2127" y="9156"/>
                </a:lnTo>
                <a:lnTo>
                  <a:pt x="2174" y="9154"/>
                </a:lnTo>
                <a:lnTo>
                  <a:pt x="2263" y="9145"/>
                </a:lnTo>
                <a:lnTo>
                  <a:pt x="2352" y="9128"/>
                </a:lnTo>
                <a:lnTo>
                  <a:pt x="2436" y="9102"/>
                </a:lnTo>
                <a:lnTo>
                  <a:pt x="2518" y="9069"/>
                </a:lnTo>
                <a:lnTo>
                  <a:pt x="2594" y="9029"/>
                </a:lnTo>
                <a:lnTo>
                  <a:pt x="2667" y="8981"/>
                </a:lnTo>
                <a:lnTo>
                  <a:pt x="2734" y="8927"/>
                </a:lnTo>
                <a:lnTo>
                  <a:pt x="2795" y="8868"/>
                </a:lnTo>
                <a:lnTo>
                  <a:pt x="2851" y="8803"/>
                </a:lnTo>
                <a:lnTo>
                  <a:pt x="2901" y="8733"/>
                </a:lnTo>
                <a:lnTo>
                  <a:pt x="2944" y="8658"/>
                </a:lnTo>
                <a:lnTo>
                  <a:pt x="2979" y="8580"/>
                </a:lnTo>
                <a:lnTo>
                  <a:pt x="3006" y="8497"/>
                </a:lnTo>
                <a:lnTo>
                  <a:pt x="3026" y="8412"/>
                </a:lnTo>
                <a:lnTo>
                  <a:pt x="3036" y="8323"/>
                </a:lnTo>
                <a:lnTo>
                  <a:pt x="3037" y="8278"/>
                </a:lnTo>
                <a:lnTo>
                  <a:pt x="3039" y="8233"/>
                </a:lnTo>
                <a:lnTo>
                  <a:pt x="3031" y="8143"/>
                </a:lnTo>
                <a:lnTo>
                  <a:pt x="3015" y="8056"/>
                </a:lnTo>
                <a:lnTo>
                  <a:pt x="2991" y="7972"/>
                </a:lnTo>
                <a:lnTo>
                  <a:pt x="2958" y="7891"/>
                </a:lnTo>
                <a:lnTo>
                  <a:pt x="2917" y="7813"/>
                </a:lnTo>
                <a:lnTo>
                  <a:pt x="2869" y="7739"/>
                </a:lnTo>
                <a:lnTo>
                  <a:pt x="2813" y="7669"/>
                </a:lnTo>
                <a:lnTo>
                  <a:pt x="2782" y="7636"/>
                </a:lnTo>
                <a:lnTo>
                  <a:pt x="2750" y="7605"/>
                </a:lnTo>
                <a:lnTo>
                  <a:pt x="2681" y="7548"/>
                </a:lnTo>
                <a:lnTo>
                  <a:pt x="2608" y="7498"/>
                </a:lnTo>
                <a:lnTo>
                  <a:pt x="2530" y="7456"/>
                </a:lnTo>
                <a:lnTo>
                  <a:pt x="2450" y="7423"/>
                </a:lnTo>
                <a:lnTo>
                  <a:pt x="2366" y="7397"/>
                </a:lnTo>
                <a:lnTo>
                  <a:pt x="2279" y="7380"/>
                </a:lnTo>
                <a:lnTo>
                  <a:pt x="2191" y="7371"/>
                </a:lnTo>
                <a:lnTo>
                  <a:pt x="2146" y="7369"/>
                </a:lnTo>
                <a:lnTo>
                  <a:pt x="1299" y="7369"/>
                </a:lnTo>
                <a:lnTo>
                  <a:pt x="1233" y="7368"/>
                </a:lnTo>
                <a:lnTo>
                  <a:pt x="1105" y="7355"/>
                </a:lnTo>
                <a:lnTo>
                  <a:pt x="979" y="7331"/>
                </a:lnTo>
                <a:lnTo>
                  <a:pt x="858" y="7294"/>
                </a:lnTo>
                <a:lnTo>
                  <a:pt x="743" y="7246"/>
                </a:lnTo>
                <a:lnTo>
                  <a:pt x="634" y="7188"/>
                </a:lnTo>
                <a:lnTo>
                  <a:pt x="531" y="7119"/>
                </a:lnTo>
                <a:lnTo>
                  <a:pt x="435" y="7043"/>
                </a:lnTo>
                <a:lnTo>
                  <a:pt x="347" y="6957"/>
                </a:lnTo>
                <a:lnTo>
                  <a:pt x="266" y="6864"/>
                </a:lnTo>
                <a:lnTo>
                  <a:pt x="196" y="6763"/>
                </a:lnTo>
                <a:lnTo>
                  <a:pt x="135" y="6657"/>
                </a:lnTo>
                <a:lnTo>
                  <a:pt x="85" y="6543"/>
                </a:lnTo>
                <a:lnTo>
                  <a:pt x="46" y="6425"/>
                </a:lnTo>
                <a:lnTo>
                  <a:pt x="17" y="6301"/>
                </a:lnTo>
                <a:lnTo>
                  <a:pt x="2" y="6174"/>
                </a:lnTo>
                <a:lnTo>
                  <a:pt x="0" y="6110"/>
                </a:lnTo>
                <a:lnTo>
                  <a:pt x="0" y="6045"/>
                </a:lnTo>
                <a:lnTo>
                  <a:pt x="11" y="5918"/>
                </a:lnTo>
                <a:lnTo>
                  <a:pt x="33" y="5792"/>
                </a:lnTo>
                <a:lnTo>
                  <a:pt x="68" y="5672"/>
                </a:lnTo>
                <a:lnTo>
                  <a:pt x="115" y="5555"/>
                </a:lnTo>
                <a:lnTo>
                  <a:pt x="173" y="5442"/>
                </a:lnTo>
                <a:lnTo>
                  <a:pt x="243" y="5336"/>
                </a:lnTo>
                <a:lnTo>
                  <a:pt x="323" y="5236"/>
                </a:lnTo>
                <a:lnTo>
                  <a:pt x="367" y="5189"/>
                </a:lnTo>
                <a:lnTo>
                  <a:pt x="414" y="5144"/>
                </a:lnTo>
                <a:lnTo>
                  <a:pt x="512" y="5062"/>
                </a:lnTo>
                <a:lnTo>
                  <a:pt x="617" y="4991"/>
                </a:lnTo>
                <a:lnTo>
                  <a:pt x="728" y="4931"/>
                </a:lnTo>
                <a:lnTo>
                  <a:pt x="844" y="4882"/>
                </a:lnTo>
                <a:lnTo>
                  <a:pt x="965" y="4846"/>
                </a:lnTo>
                <a:lnTo>
                  <a:pt x="1089" y="4820"/>
                </a:lnTo>
                <a:lnTo>
                  <a:pt x="1216" y="4808"/>
                </a:lnTo>
                <a:lnTo>
                  <a:pt x="1281" y="4807"/>
                </a:lnTo>
                <a:lnTo>
                  <a:pt x="2127" y="4807"/>
                </a:lnTo>
                <a:lnTo>
                  <a:pt x="2174" y="4806"/>
                </a:lnTo>
                <a:lnTo>
                  <a:pt x="2263" y="4797"/>
                </a:lnTo>
                <a:lnTo>
                  <a:pt x="2352" y="4780"/>
                </a:lnTo>
                <a:lnTo>
                  <a:pt x="2436" y="4754"/>
                </a:lnTo>
                <a:lnTo>
                  <a:pt x="2518" y="4720"/>
                </a:lnTo>
                <a:lnTo>
                  <a:pt x="2594" y="4680"/>
                </a:lnTo>
                <a:lnTo>
                  <a:pt x="2667" y="4632"/>
                </a:lnTo>
                <a:lnTo>
                  <a:pt x="2734" y="4579"/>
                </a:lnTo>
                <a:lnTo>
                  <a:pt x="2795" y="4519"/>
                </a:lnTo>
                <a:lnTo>
                  <a:pt x="2851" y="4454"/>
                </a:lnTo>
                <a:lnTo>
                  <a:pt x="2901" y="4384"/>
                </a:lnTo>
                <a:lnTo>
                  <a:pt x="2944" y="4309"/>
                </a:lnTo>
                <a:lnTo>
                  <a:pt x="2979" y="4230"/>
                </a:lnTo>
                <a:lnTo>
                  <a:pt x="3006" y="4149"/>
                </a:lnTo>
                <a:lnTo>
                  <a:pt x="3026" y="4063"/>
                </a:lnTo>
                <a:lnTo>
                  <a:pt x="3036" y="3975"/>
                </a:lnTo>
                <a:lnTo>
                  <a:pt x="3037" y="3930"/>
                </a:lnTo>
                <a:lnTo>
                  <a:pt x="3039" y="3884"/>
                </a:lnTo>
                <a:lnTo>
                  <a:pt x="3031" y="3795"/>
                </a:lnTo>
                <a:lnTo>
                  <a:pt x="3015" y="3708"/>
                </a:lnTo>
                <a:lnTo>
                  <a:pt x="2991" y="3624"/>
                </a:lnTo>
                <a:lnTo>
                  <a:pt x="2958" y="3542"/>
                </a:lnTo>
                <a:lnTo>
                  <a:pt x="2917" y="3464"/>
                </a:lnTo>
                <a:lnTo>
                  <a:pt x="2869" y="3390"/>
                </a:lnTo>
                <a:lnTo>
                  <a:pt x="2813" y="3320"/>
                </a:lnTo>
                <a:lnTo>
                  <a:pt x="2782" y="3288"/>
                </a:lnTo>
                <a:lnTo>
                  <a:pt x="2750" y="3257"/>
                </a:lnTo>
                <a:lnTo>
                  <a:pt x="2681" y="3200"/>
                </a:lnTo>
                <a:lnTo>
                  <a:pt x="2608" y="3149"/>
                </a:lnTo>
                <a:lnTo>
                  <a:pt x="2530" y="3108"/>
                </a:lnTo>
                <a:lnTo>
                  <a:pt x="2450" y="3074"/>
                </a:lnTo>
                <a:lnTo>
                  <a:pt x="2366" y="3048"/>
                </a:lnTo>
                <a:lnTo>
                  <a:pt x="2279" y="3031"/>
                </a:lnTo>
                <a:lnTo>
                  <a:pt x="2191" y="3022"/>
                </a:lnTo>
                <a:lnTo>
                  <a:pt x="2146" y="3021"/>
                </a:lnTo>
                <a:lnTo>
                  <a:pt x="1299" y="3021"/>
                </a:lnTo>
                <a:lnTo>
                  <a:pt x="1233" y="3020"/>
                </a:lnTo>
                <a:lnTo>
                  <a:pt x="1105" y="3007"/>
                </a:lnTo>
                <a:lnTo>
                  <a:pt x="979" y="2982"/>
                </a:lnTo>
                <a:lnTo>
                  <a:pt x="858" y="2946"/>
                </a:lnTo>
                <a:lnTo>
                  <a:pt x="743" y="2898"/>
                </a:lnTo>
                <a:lnTo>
                  <a:pt x="634" y="2839"/>
                </a:lnTo>
                <a:lnTo>
                  <a:pt x="531" y="2771"/>
                </a:lnTo>
                <a:lnTo>
                  <a:pt x="435" y="2694"/>
                </a:lnTo>
                <a:lnTo>
                  <a:pt x="347" y="2609"/>
                </a:lnTo>
                <a:lnTo>
                  <a:pt x="266" y="2515"/>
                </a:lnTo>
                <a:lnTo>
                  <a:pt x="196" y="2414"/>
                </a:lnTo>
                <a:lnTo>
                  <a:pt x="135" y="2308"/>
                </a:lnTo>
                <a:lnTo>
                  <a:pt x="85" y="2194"/>
                </a:lnTo>
                <a:lnTo>
                  <a:pt x="46" y="2076"/>
                </a:lnTo>
                <a:lnTo>
                  <a:pt x="17" y="1953"/>
                </a:lnTo>
                <a:lnTo>
                  <a:pt x="2" y="1826"/>
                </a:lnTo>
                <a:lnTo>
                  <a:pt x="0" y="1761"/>
                </a:lnTo>
                <a:lnTo>
                  <a:pt x="0" y="1696"/>
                </a:lnTo>
                <a:lnTo>
                  <a:pt x="11" y="1569"/>
                </a:lnTo>
                <a:lnTo>
                  <a:pt x="33" y="1444"/>
                </a:lnTo>
                <a:lnTo>
                  <a:pt x="68" y="1323"/>
                </a:lnTo>
                <a:lnTo>
                  <a:pt x="115" y="1206"/>
                </a:lnTo>
                <a:lnTo>
                  <a:pt x="173" y="1094"/>
                </a:lnTo>
                <a:lnTo>
                  <a:pt x="243" y="987"/>
                </a:lnTo>
                <a:lnTo>
                  <a:pt x="323" y="888"/>
                </a:lnTo>
                <a:lnTo>
                  <a:pt x="367" y="841"/>
                </a:lnTo>
                <a:lnTo>
                  <a:pt x="414" y="795"/>
                </a:lnTo>
                <a:lnTo>
                  <a:pt x="512" y="714"/>
                </a:lnTo>
                <a:lnTo>
                  <a:pt x="617" y="643"/>
                </a:lnTo>
                <a:lnTo>
                  <a:pt x="728" y="583"/>
                </a:lnTo>
                <a:lnTo>
                  <a:pt x="844" y="534"/>
                </a:lnTo>
                <a:lnTo>
                  <a:pt x="965" y="497"/>
                </a:lnTo>
                <a:lnTo>
                  <a:pt x="1089" y="471"/>
                </a:lnTo>
                <a:lnTo>
                  <a:pt x="1216" y="460"/>
                </a:lnTo>
                <a:lnTo>
                  <a:pt x="1281" y="458"/>
                </a:lnTo>
                <a:lnTo>
                  <a:pt x="1714" y="458"/>
                </a:lnTo>
                <a:lnTo>
                  <a:pt x="1737" y="457"/>
                </a:lnTo>
                <a:lnTo>
                  <a:pt x="1784" y="448"/>
                </a:lnTo>
                <a:lnTo>
                  <a:pt x="1827" y="430"/>
                </a:lnTo>
                <a:lnTo>
                  <a:pt x="1864" y="404"/>
                </a:lnTo>
                <a:lnTo>
                  <a:pt x="1897" y="372"/>
                </a:lnTo>
                <a:lnTo>
                  <a:pt x="1923" y="334"/>
                </a:lnTo>
                <a:lnTo>
                  <a:pt x="1941" y="291"/>
                </a:lnTo>
                <a:lnTo>
                  <a:pt x="1950" y="245"/>
                </a:lnTo>
                <a:lnTo>
                  <a:pt x="1951" y="220"/>
                </a:lnTo>
                <a:lnTo>
                  <a:pt x="1951" y="0"/>
                </a:lnTo>
                <a:lnTo>
                  <a:pt x="2340" y="0"/>
                </a:lnTo>
                <a:lnTo>
                  <a:pt x="2340" y="220"/>
                </a:lnTo>
                <a:lnTo>
                  <a:pt x="2339" y="252"/>
                </a:lnTo>
                <a:lnTo>
                  <a:pt x="2332" y="316"/>
                </a:lnTo>
                <a:lnTo>
                  <a:pt x="2321" y="377"/>
                </a:lnTo>
                <a:lnTo>
                  <a:pt x="2302" y="436"/>
                </a:lnTo>
                <a:lnTo>
                  <a:pt x="2265" y="519"/>
                </a:lnTo>
                <a:lnTo>
                  <a:pt x="2197" y="619"/>
                </a:lnTo>
                <a:lnTo>
                  <a:pt x="2112" y="705"/>
                </a:lnTo>
                <a:lnTo>
                  <a:pt x="2012" y="772"/>
                </a:lnTo>
                <a:lnTo>
                  <a:pt x="1929" y="810"/>
                </a:lnTo>
                <a:lnTo>
                  <a:pt x="1869" y="828"/>
                </a:lnTo>
                <a:lnTo>
                  <a:pt x="1809" y="840"/>
                </a:lnTo>
                <a:lnTo>
                  <a:pt x="1745" y="846"/>
                </a:lnTo>
                <a:lnTo>
                  <a:pt x="1714" y="847"/>
                </a:lnTo>
                <a:lnTo>
                  <a:pt x="1281" y="847"/>
                </a:lnTo>
                <a:lnTo>
                  <a:pt x="1237" y="847"/>
                </a:lnTo>
                <a:lnTo>
                  <a:pt x="1148" y="856"/>
                </a:lnTo>
                <a:lnTo>
                  <a:pt x="1061" y="873"/>
                </a:lnTo>
                <a:lnTo>
                  <a:pt x="976" y="899"/>
                </a:lnTo>
                <a:lnTo>
                  <a:pt x="896" y="933"/>
                </a:lnTo>
                <a:lnTo>
                  <a:pt x="818" y="976"/>
                </a:lnTo>
                <a:lnTo>
                  <a:pt x="746" y="1025"/>
                </a:lnTo>
                <a:lnTo>
                  <a:pt x="677" y="1082"/>
                </a:lnTo>
                <a:lnTo>
                  <a:pt x="645" y="1114"/>
                </a:lnTo>
                <a:lnTo>
                  <a:pt x="614" y="1147"/>
                </a:lnTo>
                <a:lnTo>
                  <a:pt x="558" y="1215"/>
                </a:lnTo>
                <a:lnTo>
                  <a:pt x="510" y="1289"/>
                </a:lnTo>
                <a:lnTo>
                  <a:pt x="468" y="1368"/>
                </a:lnTo>
                <a:lnTo>
                  <a:pt x="436" y="1449"/>
                </a:lnTo>
                <a:lnTo>
                  <a:pt x="413" y="1534"/>
                </a:lnTo>
                <a:lnTo>
                  <a:pt x="396" y="1621"/>
                </a:lnTo>
                <a:lnTo>
                  <a:pt x="389" y="1709"/>
                </a:lnTo>
                <a:lnTo>
                  <a:pt x="389" y="1755"/>
                </a:lnTo>
                <a:lnTo>
                  <a:pt x="391" y="1800"/>
                </a:lnTo>
                <a:lnTo>
                  <a:pt x="401" y="1888"/>
                </a:lnTo>
                <a:lnTo>
                  <a:pt x="420" y="1974"/>
                </a:lnTo>
                <a:lnTo>
                  <a:pt x="448" y="2057"/>
                </a:lnTo>
                <a:lnTo>
                  <a:pt x="484" y="2136"/>
                </a:lnTo>
                <a:lnTo>
                  <a:pt x="527" y="2210"/>
                </a:lnTo>
                <a:lnTo>
                  <a:pt x="576" y="2280"/>
                </a:lnTo>
                <a:lnTo>
                  <a:pt x="632" y="2344"/>
                </a:lnTo>
                <a:lnTo>
                  <a:pt x="694" y="2404"/>
                </a:lnTo>
                <a:lnTo>
                  <a:pt x="760" y="2458"/>
                </a:lnTo>
                <a:lnTo>
                  <a:pt x="833" y="2505"/>
                </a:lnTo>
                <a:lnTo>
                  <a:pt x="910" y="2547"/>
                </a:lnTo>
                <a:lnTo>
                  <a:pt x="991" y="2579"/>
                </a:lnTo>
                <a:lnTo>
                  <a:pt x="1075" y="2605"/>
                </a:lnTo>
                <a:lnTo>
                  <a:pt x="1163" y="2623"/>
                </a:lnTo>
                <a:lnTo>
                  <a:pt x="1254" y="2632"/>
                </a:lnTo>
                <a:lnTo>
                  <a:pt x="1299" y="2632"/>
                </a:lnTo>
                <a:lnTo>
                  <a:pt x="2146" y="2632"/>
                </a:lnTo>
                <a:lnTo>
                  <a:pt x="2210" y="2633"/>
                </a:lnTo>
                <a:lnTo>
                  <a:pt x="2337" y="2646"/>
                </a:lnTo>
                <a:lnTo>
                  <a:pt x="2462" y="2671"/>
                </a:lnTo>
                <a:lnTo>
                  <a:pt x="2582" y="2709"/>
                </a:lnTo>
                <a:lnTo>
                  <a:pt x="2699" y="2757"/>
                </a:lnTo>
                <a:lnTo>
                  <a:pt x="2809" y="2816"/>
                </a:lnTo>
                <a:lnTo>
                  <a:pt x="2914" y="2887"/>
                </a:lnTo>
                <a:lnTo>
                  <a:pt x="3013" y="2970"/>
                </a:lnTo>
                <a:lnTo>
                  <a:pt x="3059" y="3016"/>
                </a:lnTo>
                <a:lnTo>
                  <a:pt x="3103" y="3062"/>
                </a:lnTo>
                <a:lnTo>
                  <a:pt x="3184" y="3162"/>
                </a:lnTo>
                <a:lnTo>
                  <a:pt x="3254" y="3269"/>
                </a:lnTo>
                <a:lnTo>
                  <a:pt x="3312" y="3380"/>
                </a:lnTo>
                <a:lnTo>
                  <a:pt x="3359" y="3497"/>
                </a:lnTo>
                <a:lnTo>
                  <a:pt x="3394" y="3618"/>
                </a:lnTo>
                <a:lnTo>
                  <a:pt x="3416" y="3743"/>
                </a:lnTo>
                <a:lnTo>
                  <a:pt x="3426" y="3871"/>
                </a:lnTo>
                <a:lnTo>
                  <a:pt x="3426" y="3936"/>
                </a:lnTo>
                <a:lnTo>
                  <a:pt x="3425" y="4001"/>
                </a:lnTo>
                <a:lnTo>
                  <a:pt x="3409" y="4128"/>
                </a:lnTo>
                <a:lnTo>
                  <a:pt x="3382" y="4251"/>
                </a:lnTo>
                <a:lnTo>
                  <a:pt x="3342" y="4369"/>
                </a:lnTo>
                <a:lnTo>
                  <a:pt x="3291" y="4482"/>
                </a:lnTo>
                <a:lnTo>
                  <a:pt x="3230" y="4589"/>
                </a:lnTo>
                <a:lnTo>
                  <a:pt x="3160" y="4689"/>
                </a:lnTo>
                <a:lnTo>
                  <a:pt x="3080" y="4782"/>
                </a:lnTo>
                <a:lnTo>
                  <a:pt x="2992" y="4868"/>
                </a:lnTo>
                <a:lnTo>
                  <a:pt x="2896" y="4946"/>
                </a:lnTo>
                <a:lnTo>
                  <a:pt x="2794" y="5013"/>
                </a:lnTo>
                <a:lnTo>
                  <a:pt x="2683" y="5071"/>
                </a:lnTo>
                <a:lnTo>
                  <a:pt x="2568" y="5119"/>
                </a:lnTo>
                <a:lnTo>
                  <a:pt x="2448" y="5156"/>
                </a:lnTo>
                <a:lnTo>
                  <a:pt x="2322" y="5182"/>
                </a:lnTo>
                <a:lnTo>
                  <a:pt x="2193" y="5195"/>
                </a:lnTo>
                <a:lnTo>
                  <a:pt x="2127" y="5196"/>
                </a:lnTo>
                <a:lnTo>
                  <a:pt x="1281" y="5196"/>
                </a:lnTo>
                <a:lnTo>
                  <a:pt x="1237" y="5196"/>
                </a:lnTo>
                <a:lnTo>
                  <a:pt x="1148" y="5205"/>
                </a:lnTo>
                <a:lnTo>
                  <a:pt x="1061" y="5223"/>
                </a:lnTo>
                <a:lnTo>
                  <a:pt x="976" y="5248"/>
                </a:lnTo>
                <a:lnTo>
                  <a:pt x="896" y="5283"/>
                </a:lnTo>
                <a:lnTo>
                  <a:pt x="818" y="5324"/>
                </a:lnTo>
                <a:lnTo>
                  <a:pt x="746" y="5373"/>
                </a:lnTo>
                <a:lnTo>
                  <a:pt x="677" y="5430"/>
                </a:lnTo>
                <a:lnTo>
                  <a:pt x="645" y="5463"/>
                </a:lnTo>
                <a:lnTo>
                  <a:pt x="614" y="5495"/>
                </a:lnTo>
                <a:lnTo>
                  <a:pt x="558" y="5564"/>
                </a:lnTo>
                <a:lnTo>
                  <a:pt x="510" y="5639"/>
                </a:lnTo>
                <a:lnTo>
                  <a:pt x="468" y="5717"/>
                </a:lnTo>
                <a:lnTo>
                  <a:pt x="436" y="5799"/>
                </a:lnTo>
                <a:lnTo>
                  <a:pt x="413" y="5883"/>
                </a:lnTo>
                <a:lnTo>
                  <a:pt x="396" y="5970"/>
                </a:lnTo>
                <a:lnTo>
                  <a:pt x="389" y="6059"/>
                </a:lnTo>
                <a:lnTo>
                  <a:pt x="389" y="6103"/>
                </a:lnTo>
                <a:lnTo>
                  <a:pt x="391" y="6149"/>
                </a:lnTo>
                <a:lnTo>
                  <a:pt x="401" y="6237"/>
                </a:lnTo>
                <a:lnTo>
                  <a:pt x="420" y="6322"/>
                </a:lnTo>
                <a:lnTo>
                  <a:pt x="448" y="6405"/>
                </a:lnTo>
                <a:lnTo>
                  <a:pt x="484" y="6484"/>
                </a:lnTo>
                <a:lnTo>
                  <a:pt x="527" y="6558"/>
                </a:lnTo>
                <a:lnTo>
                  <a:pt x="576" y="6628"/>
                </a:lnTo>
                <a:lnTo>
                  <a:pt x="632" y="6693"/>
                </a:lnTo>
                <a:lnTo>
                  <a:pt x="694" y="6753"/>
                </a:lnTo>
                <a:lnTo>
                  <a:pt x="760" y="6807"/>
                </a:lnTo>
                <a:lnTo>
                  <a:pt x="833" y="6854"/>
                </a:lnTo>
                <a:lnTo>
                  <a:pt x="910" y="6895"/>
                </a:lnTo>
                <a:lnTo>
                  <a:pt x="991" y="6927"/>
                </a:lnTo>
                <a:lnTo>
                  <a:pt x="1075" y="6953"/>
                </a:lnTo>
                <a:lnTo>
                  <a:pt x="1163" y="6972"/>
                </a:lnTo>
                <a:lnTo>
                  <a:pt x="1254" y="6981"/>
                </a:lnTo>
                <a:lnTo>
                  <a:pt x="1299" y="6981"/>
                </a:lnTo>
                <a:lnTo>
                  <a:pt x="2146" y="6981"/>
                </a:lnTo>
                <a:lnTo>
                  <a:pt x="2210" y="6982"/>
                </a:lnTo>
                <a:lnTo>
                  <a:pt x="2337" y="6995"/>
                </a:lnTo>
                <a:lnTo>
                  <a:pt x="2462" y="7020"/>
                </a:lnTo>
                <a:lnTo>
                  <a:pt x="2582" y="7057"/>
                </a:lnTo>
                <a:lnTo>
                  <a:pt x="2699" y="7105"/>
                </a:lnTo>
                <a:lnTo>
                  <a:pt x="2809" y="7165"/>
                </a:lnTo>
                <a:lnTo>
                  <a:pt x="2914" y="7236"/>
                </a:lnTo>
                <a:lnTo>
                  <a:pt x="3013" y="7319"/>
                </a:lnTo>
                <a:lnTo>
                  <a:pt x="3059" y="7364"/>
                </a:lnTo>
                <a:lnTo>
                  <a:pt x="3103" y="7411"/>
                </a:lnTo>
                <a:lnTo>
                  <a:pt x="3184" y="7511"/>
                </a:lnTo>
                <a:lnTo>
                  <a:pt x="3254" y="7617"/>
                </a:lnTo>
                <a:lnTo>
                  <a:pt x="3312" y="7728"/>
                </a:lnTo>
                <a:lnTo>
                  <a:pt x="3359" y="7845"/>
                </a:lnTo>
                <a:lnTo>
                  <a:pt x="3394" y="7967"/>
                </a:lnTo>
                <a:lnTo>
                  <a:pt x="3416" y="8091"/>
                </a:lnTo>
                <a:lnTo>
                  <a:pt x="3426" y="8220"/>
                </a:lnTo>
                <a:lnTo>
                  <a:pt x="3426" y="8285"/>
                </a:lnTo>
                <a:lnTo>
                  <a:pt x="3425" y="8349"/>
                </a:lnTo>
                <a:lnTo>
                  <a:pt x="3409" y="8476"/>
                </a:lnTo>
                <a:lnTo>
                  <a:pt x="3382" y="8599"/>
                </a:lnTo>
                <a:lnTo>
                  <a:pt x="3342" y="8717"/>
                </a:lnTo>
                <a:lnTo>
                  <a:pt x="3291" y="8830"/>
                </a:lnTo>
                <a:lnTo>
                  <a:pt x="3230" y="8938"/>
                </a:lnTo>
                <a:lnTo>
                  <a:pt x="3160" y="9038"/>
                </a:lnTo>
                <a:lnTo>
                  <a:pt x="3080" y="9131"/>
                </a:lnTo>
                <a:lnTo>
                  <a:pt x="2992" y="9216"/>
                </a:lnTo>
                <a:lnTo>
                  <a:pt x="2896" y="9294"/>
                </a:lnTo>
                <a:lnTo>
                  <a:pt x="2794" y="9362"/>
                </a:lnTo>
                <a:lnTo>
                  <a:pt x="2683" y="9420"/>
                </a:lnTo>
                <a:lnTo>
                  <a:pt x="2568" y="9468"/>
                </a:lnTo>
                <a:lnTo>
                  <a:pt x="2448" y="9505"/>
                </a:lnTo>
                <a:lnTo>
                  <a:pt x="2322" y="9530"/>
                </a:lnTo>
                <a:lnTo>
                  <a:pt x="2193" y="9543"/>
                </a:lnTo>
                <a:lnTo>
                  <a:pt x="2127" y="9544"/>
                </a:lnTo>
                <a:lnTo>
                  <a:pt x="1281" y="9544"/>
                </a:lnTo>
                <a:lnTo>
                  <a:pt x="1237" y="9544"/>
                </a:lnTo>
                <a:lnTo>
                  <a:pt x="1148" y="9553"/>
                </a:lnTo>
                <a:lnTo>
                  <a:pt x="1061" y="9572"/>
                </a:lnTo>
                <a:lnTo>
                  <a:pt x="976" y="9596"/>
                </a:lnTo>
                <a:lnTo>
                  <a:pt x="896" y="9631"/>
                </a:lnTo>
                <a:lnTo>
                  <a:pt x="818" y="9673"/>
                </a:lnTo>
                <a:lnTo>
                  <a:pt x="746" y="9722"/>
                </a:lnTo>
                <a:lnTo>
                  <a:pt x="677" y="9779"/>
                </a:lnTo>
                <a:lnTo>
                  <a:pt x="645" y="9811"/>
                </a:lnTo>
                <a:lnTo>
                  <a:pt x="614" y="9844"/>
                </a:lnTo>
                <a:lnTo>
                  <a:pt x="558" y="9912"/>
                </a:lnTo>
                <a:lnTo>
                  <a:pt x="510" y="9988"/>
                </a:lnTo>
                <a:lnTo>
                  <a:pt x="468" y="10065"/>
                </a:lnTo>
                <a:lnTo>
                  <a:pt x="436" y="10147"/>
                </a:lnTo>
                <a:lnTo>
                  <a:pt x="413" y="10231"/>
                </a:lnTo>
                <a:lnTo>
                  <a:pt x="396" y="10318"/>
                </a:lnTo>
                <a:lnTo>
                  <a:pt x="389" y="10408"/>
                </a:lnTo>
                <a:lnTo>
                  <a:pt x="389" y="10452"/>
                </a:lnTo>
                <a:lnTo>
                  <a:pt x="391" y="10497"/>
                </a:lnTo>
                <a:lnTo>
                  <a:pt x="401" y="10585"/>
                </a:lnTo>
                <a:lnTo>
                  <a:pt x="420" y="10671"/>
                </a:lnTo>
                <a:lnTo>
                  <a:pt x="448" y="10754"/>
                </a:lnTo>
                <a:lnTo>
                  <a:pt x="484" y="10833"/>
                </a:lnTo>
                <a:lnTo>
                  <a:pt x="527" y="10907"/>
                </a:lnTo>
                <a:lnTo>
                  <a:pt x="576" y="10977"/>
                </a:lnTo>
                <a:lnTo>
                  <a:pt x="632" y="11041"/>
                </a:lnTo>
                <a:lnTo>
                  <a:pt x="694" y="11101"/>
                </a:lnTo>
                <a:lnTo>
                  <a:pt x="760" y="11155"/>
                </a:lnTo>
                <a:lnTo>
                  <a:pt x="833" y="11202"/>
                </a:lnTo>
                <a:lnTo>
                  <a:pt x="910" y="11244"/>
                </a:lnTo>
                <a:lnTo>
                  <a:pt x="991" y="11276"/>
                </a:lnTo>
                <a:lnTo>
                  <a:pt x="1075" y="11302"/>
                </a:lnTo>
                <a:lnTo>
                  <a:pt x="1163" y="11320"/>
                </a:lnTo>
                <a:lnTo>
                  <a:pt x="1254" y="11329"/>
                </a:lnTo>
                <a:lnTo>
                  <a:pt x="1299" y="11329"/>
                </a:lnTo>
                <a:lnTo>
                  <a:pt x="2146" y="11329"/>
                </a:lnTo>
                <a:lnTo>
                  <a:pt x="2210" y="11330"/>
                </a:lnTo>
                <a:lnTo>
                  <a:pt x="2337" y="11343"/>
                </a:lnTo>
                <a:lnTo>
                  <a:pt x="2462" y="11368"/>
                </a:lnTo>
                <a:lnTo>
                  <a:pt x="2582" y="11406"/>
                </a:lnTo>
                <a:lnTo>
                  <a:pt x="2699" y="11454"/>
                </a:lnTo>
                <a:lnTo>
                  <a:pt x="2809" y="11513"/>
                </a:lnTo>
                <a:lnTo>
                  <a:pt x="2914" y="11584"/>
                </a:lnTo>
                <a:lnTo>
                  <a:pt x="3013" y="11667"/>
                </a:lnTo>
                <a:lnTo>
                  <a:pt x="3059" y="11713"/>
                </a:lnTo>
                <a:lnTo>
                  <a:pt x="3103" y="11759"/>
                </a:lnTo>
                <a:lnTo>
                  <a:pt x="3184" y="11859"/>
                </a:lnTo>
                <a:lnTo>
                  <a:pt x="3254" y="11966"/>
                </a:lnTo>
                <a:lnTo>
                  <a:pt x="3312" y="12077"/>
                </a:lnTo>
                <a:lnTo>
                  <a:pt x="3359" y="12194"/>
                </a:lnTo>
                <a:lnTo>
                  <a:pt x="3394" y="12315"/>
                </a:lnTo>
                <a:lnTo>
                  <a:pt x="3416" y="12440"/>
                </a:lnTo>
                <a:lnTo>
                  <a:pt x="3426" y="12568"/>
                </a:lnTo>
                <a:lnTo>
                  <a:pt x="3426" y="12633"/>
                </a:lnTo>
                <a:lnTo>
                  <a:pt x="3425" y="12698"/>
                </a:lnTo>
                <a:lnTo>
                  <a:pt x="3409" y="12825"/>
                </a:lnTo>
                <a:lnTo>
                  <a:pt x="3382" y="12948"/>
                </a:lnTo>
                <a:lnTo>
                  <a:pt x="3342" y="13066"/>
                </a:lnTo>
                <a:lnTo>
                  <a:pt x="3291" y="13179"/>
                </a:lnTo>
                <a:lnTo>
                  <a:pt x="3230" y="13286"/>
                </a:lnTo>
                <a:lnTo>
                  <a:pt x="3160" y="13386"/>
                </a:lnTo>
                <a:lnTo>
                  <a:pt x="3080" y="13479"/>
                </a:lnTo>
                <a:lnTo>
                  <a:pt x="2992" y="13565"/>
                </a:lnTo>
                <a:lnTo>
                  <a:pt x="2896" y="13643"/>
                </a:lnTo>
                <a:lnTo>
                  <a:pt x="2794" y="13710"/>
                </a:lnTo>
                <a:lnTo>
                  <a:pt x="2683" y="13768"/>
                </a:lnTo>
                <a:lnTo>
                  <a:pt x="2568" y="13816"/>
                </a:lnTo>
                <a:lnTo>
                  <a:pt x="2448" y="13854"/>
                </a:lnTo>
                <a:lnTo>
                  <a:pt x="2322" y="13879"/>
                </a:lnTo>
                <a:lnTo>
                  <a:pt x="2193" y="13892"/>
                </a:lnTo>
                <a:lnTo>
                  <a:pt x="2127" y="13893"/>
                </a:lnTo>
                <a:close/>
              </a:path>
            </a:pathLst>
          </a:custGeom>
          <a:solidFill>
            <a:srgbClr val="DED9D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54278" name="Rectangle 1">
            <a:extLst>
              <a:ext uri="{FF2B5EF4-FFF2-40B4-BE49-F238E27FC236}">
                <a16:creationId xmlns:a16="http://schemas.microsoft.com/office/drawing/2014/main" id="{339CB43A-EB85-FDB6-F74E-996AFB0F03DE}"/>
              </a:ext>
            </a:extLst>
          </p:cNvPr>
          <p:cNvSpPr>
            <a:spLocks noChangeArrowheads="1"/>
          </p:cNvSpPr>
          <p:nvPr/>
        </p:nvSpPr>
        <p:spPr bwMode="auto">
          <a:xfrm>
            <a:off x="1724025" y="478601"/>
            <a:ext cx="104521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ts val="0"/>
              </a:spcBef>
              <a:buClr>
                <a:srgbClr val="F6AC4B"/>
              </a:buClr>
              <a:buFontTx/>
              <a:buNone/>
            </a:pPr>
            <a:r>
              <a:rPr lang="en-GB" altLang="en-US" sz="3200" b="1" dirty="0">
                <a:solidFill>
                  <a:srgbClr val="152A3B"/>
                </a:solidFill>
                <a:latin typeface="Avenir Next"/>
              </a:rPr>
              <a:t>RVP: Research Valorization </a:t>
            </a:r>
            <a:r>
              <a:rPr lang="en-GB" altLang="en-US" sz="3200" b="1" dirty="0" err="1">
                <a:solidFill>
                  <a:srgbClr val="152A3B"/>
                </a:solidFill>
                <a:latin typeface="Avenir Next"/>
              </a:rPr>
              <a:t>CfP</a:t>
            </a:r>
            <a:r>
              <a:rPr lang="en-GB" altLang="en-US" sz="3200" b="1" dirty="0">
                <a:solidFill>
                  <a:srgbClr val="152A3B"/>
                </a:solidFill>
                <a:latin typeface="Avenir Next"/>
              </a:rPr>
              <a:t> (Sept-Oct 2022)</a:t>
            </a:r>
            <a:endParaRPr lang="en-US" altLang="en-US" sz="3200" b="1" dirty="0">
              <a:solidFill>
                <a:srgbClr val="152A3B"/>
              </a:solidFill>
              <a:latin typeface="Avenir Next"/>
            </a:endParaRPr>
          </a:p>
        </p:txBody>
      </p:sp>
      <p:sp>
        <p:nvSpPr>
          <p:cNvPr id="14" name="Freeform 589">
            <a:extLst>
              <a:ext uri="{FF2B5EF4-FFF2-40B4-BE49-F238E27FC236}">
                <a16:creationId xmlns:a16="http://schemas.microsoft.com/office/drawing/2014/main" id="{4B8D496E-45BF-F9E6-B3E7-93F0F37EED39}"/>
              </a:ext>
            </a:extLst>
          </p:cNvPr>
          <p:cNvSpPr>
            <a:spLocks/>
          </p:cNvSpPr>
          <p:nvPr/>
        </p:nvSpPr>
        <p:spPr bwMode="auto">
          <a:xfrm flipH="1">
            <a:off x="307975" y="1547813"/>
            <a:ext cx="779463" cy="747712"/>
          </a:xfrm>
          <a:custGeom>
            <a:avLst/>
            <a:gdLst>
              <a:gd name="T0" fmla="*/ 2147483646 w 1562"/>
              <a:gd name="T1" fmla="*/ 2147483646 h 1562"/>
              <a:gd name="T2" fmla="*/ 2147483646 w 1562"/>
              <a:gd name="T3" fmla="*/ 2147483646 h 1562"/>
              <a:gd name="T4" fmla="*/ 2147483646 w 1562"/>
              <a:gd name="T5" fmla="*/ 2147483646 h 1562"/>
              <a:gd name="T6" fmla="*/ 2147483646 w 1562"/>
              <a:gd name="T7" fmla="*/ 2147483646 h 1562"/>
              <a:gd name="T8" fmla="*/ 2147483646 w 1562"/>
              <a:gd name="T9" fmla="*/ 2147483646 h 1562"/>
              <a:gd name="T10" fmla="*/ 2147483646 w 1562"/>
              <a:gd name="T11" fmla="*/ 2147483646 h 1562"/>
              <a:gd name="T12" fmla="*/ 2147483646 w 1562"/>
              <a:gd name="T13" fmla="*/ 2147483646 h 1562"/>
              <a:gd name="T14" fmla="*/ 2147483646 w 1562"/>
              <a:gd name="T15" fmla="*/ 2147483646 h 1562"/>
              <a:gd name="T16" fmla="*/ 2147483646 w 1562"/>
              <a:gd name="T17" fmla="*/ 2147483646 h 1562"/>
              <a:gd name="T18" fmla="*/ 2147483646 w 1562"/>
              <a:gd name="T19" fmla="*/ 2147483646 h 1562"/>
              <a:gd name="T20" fmla="*/ 2147483646 w 1562"/>
              <a:gd name="T21" fmla="*/ 2147483646 h 1562"/>
              <a:gd name="T22" fmla="*/ 2147483646 w 1562"/>
              <a:gd name="T23" fmla="*/ 2147483646 h 1562"/>
              <a:gd name="T24" fmla="*/ 2147483646 w 1562"/>
              <a:gd name="T25" fmla="*/ 2147483646 h 1562"/>
              <a:gd name="T26" fmla="*/ 2147483646 w 1562"/>
              <a:gd name="T27" fmla="*/ 2147483646 h 1562"/>
              <a:gd name="T28" fmla="*/ 2147483646 w 1562"/>
              <a:gd name="T29" fmla="*/ 2147483646 h 1562"/>
              <a:gd name="T30" fmla="*/ 2147483646 w 1562"/>
              <a:gd name="T31" fmla="*/ 2147483646 h 1562"/>
              <a:gd name="T32" fmla="*/ 2147483646 w 1562"/>
              <a:gd name="T33" fmla="*/ 2147483646 h 1562"/>
              <a:gd name="T34" fmla="*/ 2147483646 w 1562"/>
              <a:gd name="T35" fmla="*/ 2147483646 h 1562"/>
              <a:gd name="T36" fmla="*/ 2147483646 w 1562"/>
              <a:gd name="T37" fmla="*/ 2147483646 h 1562"/>
              <a:gd name="T38" fmla="*/ 2147483646 w 1562"/>
              <a:gd name="T39" fmla="*/ 2147483646 h 1562"/>
              <a:gd name="T40" fmla="*/ 2147483646 w 1562"/>
              <a:gd name="T41" fmla="*/ 2147483646 h 1562"/>
              <a:gd name="T42" fmla="*/ 2147483646 w 1562"/>
              <a:gd name="T43" fmla="*/ 2147483646 h 1562"/>
              <a:gd name="T44" fmla="*/ 0 w 1562"/>
              <a:gd name="T45" fmla="*/ 2147483646 h 1562"/>
              <a:gd name="T46" fmla="*/ 2147483646 w 1562"/>
              <a:gd name="T47" fmla="*/ 2147483646 h 1562"/>
              <a:gd name="T48" fmla="*/ 2147483646 w 1562"/>
              <a:gd name="T49" fmla="*/ 2147483646 h 1562"/>
              <a:gd name="T50" fmla="*/ 2147483646 w 1562"/>
              <a:gd name="T51" fmla="*/ 2147483646 h 1562"/>
              <a:gd name="T52" fmla="*/ 2147483646 w 1562"/>
              <a:gd name="T53" fmla="*/ 2147483646 h 1562"/>
              <a:gd name="T54" fmla="*/ 2147483646 w 1562"/>
              <a:gd name="T55" fmla="*/ 2147483646 h 1562"/>
              <a:gd name="T56" fmla="*/ 2147483646 w 1562"/>
              <a:gd name="T57" fmla="*/ 2147483646 h 1562"/>
              <a:gd name="T58" fmla="*/ 2147483646 w 1562"/>
              <a:gd name="T59" fmla="*/ 2147483646 h 1562"/>
              <a:gd name="T60" fmla="*/ 2147483646 w 1562"/>
              <a:gd name="T61" fmla="*/ 0 h 1562"/>
              <a:gd name="T62" fmla="*/ 2147483646 w 1562"/>
              <a:gd name="T63" fmla="*/ 2147483646 h 1562"/>
              <a:gd name="T64" fmla="*/ 2147483646 w 1562"/>
              <a:gd name="T65" fmla="*/ 2147483646 h 1562"/>
              <a:gd name="T66" fmla="*/ 2147483646 w 1562"/>
              <a:gd name="T67" fmla="*/ 2147483646 h 1562"/>
              <a:gd name="T68" fmla="*/ 2147483646 w 1562"/>
              <a:gd name="T69" fmla="*/ 2147483646 h 15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562" h="1562">
                <a:moveTo>
                  <a:pt x="1332" y="229"/>
                </a:moveTo>
                <a:lnTo>
                  <a:pt x="1362" y="260"/>
                </a:lnTo>
                <a:lnTo>
                  <a:pt x="1415" y="326"/>
                </a:lnTo>
                <a:lnTo>
                  <a:pt x="1460" y="397"/>
                </a:lnTo>
                <a:lnTo>
                  <a:pt x="1497" y="470"/>
                </a:lnTo>
                <a:lnTo>
                  <a:pt x="1525" y="546"/>
                </a:lnTo>
                <a:lnTo>
                  <a:pt x="1546" y="625"/>
                </a:lnTo>
                <a:lnTo>
                  <a:pt x="1558" y="704"/>
                </a:lnTo>
                <a:lnTo>
                  <a:pt x="1562" y="785"/>
                </a:lnTo>
                <a:lnTo>
                  <a:pt x="1560" y="825"/>
                </a:lnTo>
                <a:lnTo>
                  <a:pt x="1558" y="860"/>
                </a:lnTo>
                <a:lnTo>
                  <a:pt x="1547" y="928"/>
                </a:lnTo>
                <a:lnTo>
                  <a:pt x="1532" y="997"/>
                </a:lnTo>
                <a:lnTo>
                  <a:pt x="1508" y="1063"/>
                </a:lnTo>
                <a:lnTo>
                  <a:pt x="1480" y="1128"/>
                </a:lnTo>
                <a:lnTo>
                  <a:pt x="1446" y="1190"/>
                </a:lnTo>
                <a:lnTo>
                  <a:pt x="1405" y="1250"/>
                </a:lnTo>
                <a:lnTo>
                  <a:pt x="1358" y="1307"/>
                </a:lnTo>
                <a:lnTo>
                  <a:pt x="1332" y="1333"/>
                </a:lnTo>
                <a:lnTo>
                  <a:pt x="1306" y="1359"/>
                </a:lnTo>
                <a:lnTo>
                  <a:pt x="1249" y="1407"/>
                </a:lnTo>
                <a:lnTo>
                  <a:pt x="1190" y="1447"/>
                </a:lnTo>
                <a:lnTo>
                  <a:pt x="1127" y="1482"/>
                </a:lnTo>
                <a:lnTo>
                  <a:pt x="1063" y="1510"/>
                </a:lnTo>
                <a:lnTo>
                  <a:pt x="996" y="1532"/>
                </a:lnTo>
                <a:lnTo>
                  <a:pt x="928" y="1548"/>
                </a:lnTo>
                <a:lnTo>
                  <a:pt x="859" y="1558"/>
                </a:lnTo>
                <a:lnTo>
                  <a:pt x="825" y="1561"/>
                </a:lnTo>
                <a:lnTo>
                  <a:pt x="784" y="1562"/>
                </a:lnTo>
                <a:lnTo>
                  <a:pt x="704" y="1558"/>
                </a:lnTo>
                <a:lnTo>
                  <a:pt x="624" y="1547"/>
                </a:lnTo>
                <a:lnTo>
                  <a:pt x="545" y="1526"/>
                </a:lnTo>
                <a:lnTo>
                  <a:pt x="469" y="1499"/>
                </a:lnTo>
                <a:lnTo>
                  <a:pt x="396" y="1461"/>
                </a:lnTo>
                <a:lnTo>
                  <a:pt x="325" y="1417"/>
                </a:lnTo>
                <a:lnTo>
                  <a:pt x="259" y="1364"/>
                </a:lnTo>
                <a:lnTo>
                  <a:pt x="228" y="1333"/>
                </a:lnTo>
                <a:lnTo>
                  <a:pt x="201" y="1304"/>
                </a:lnTo>
                <a:lnTo>
                  <a:pt x="150" y="1243"/>
                </a:lnTo>
                <a:lnTo>
                  <a:pt x="107" y="1179"/>
                </a:lnTo>
                <a:lnTo>
                  <a:pt x="71" y="1110"/>
                </a:lnTo>
                <a:lnTo>
                  <a:pt x="43" y="1040"/>
                </a:lnTo>
                <a:lnTo>
                  <a:pt x="22" y="967"/>
                </a:lnTo>
                <a:lnTo>
                  <a:pt x="8" y="893"/>
                </a:lnTo>
                <a:lnTo>
                  <a:pt x="0" y="818"/>
                </a:lnTo>
                <a:lnTo>
                  <a:pt x="0" y="743"/>
                </a:lnTo>
                <a:lnTo>
                  <a:pt x="8" y="669"/>
                </a:lnTo>
                <a:lnTo>
                  <a:pt x="22" y="595"/>
                </a:lnTo>
                <a:lnTo>
                  <a:pt x="43" y="523"/>
                </a:lnTo>
                <a:lnTo>
                  <a:pt x="71" y="453"/>
                </a:lnTo>
                <a:lnTo>
                  <a:pt x="107" y="384"/>
                </a:lnTo>
                <a:lnTo>
                  <a:pt x="150" y="319"/>
                </a:lnTo>
                <a:lnTo>
                  <a:pt x="201" y="258"/>
                </a:lnTo>
                <a:lnTo>
                  <a:pt x="228" y="229"/>
                </a:lnTo>
                <a:lnTo>
                  <a:pt x="258" y="201"/>
                </a:lnTo>
                <a:lnTo>
                  <a:pt x="319" y="151"/>
                </a:lnTo>
                <a:lnTo>
                  <a:pt x="383" y="108"/>
                </a:lnTo>
                <a:lnTo>
                  <a:pt x="451" y="72"/>
                </a:lnTo>
                <a:lnTo>
                  <a:pt x="522" y="43"/>
                </a:lnTo>
                <a:lnTo>
                  <a:pt x="595" y="22"/>
                </a:lnTo>
                <a:lnTo>
                  <a:pt x="669" y="8"/>
                </a:lnTo>
                <a:lnTo>
                  <a:pt x="742" y="0"/>
                </a:lnTo>
                <a:lnTo>
                  <a:pt x="818" y="0"/>
                </a:lnTo>
                <a:lnTo>
                  <a:pt x="893" y="8"/>
                </a:lnTo>
                <a:lnTo>
                  <a:pt x="967" y="22"/>
                </a:lnTo>
                <a:lnTo>
                  <a:pt x="1039" y="43"/>
                </a:lnTo>
                <a:lnTo>
                  <a:pt x="1109" y="72"/>
                </a:lnTo>
                <a:lnTo>
                  <a:pt x="1177" y="108"/>
                </a:lnTo>
                <a:lnTo>
                  <a:pt x="1243" y="151"/>
                </a:lnTo>
                <a:lnTo>
                  <a:pt x="1304" y="201"/>
                </a:lnTo>
                <a:lnTo>
                  <a:pt x="1332" y="229"/>
                </a:lnTo>
                <a:close/>
              </a:path>
            </a:pathLst>
          </a:custGeom>
          <a:solidFill>
            <a:srgbClr val="202C4D"/>
          </a:solidFill>
          <a:ln>
            <a:noFill/>
          </a:ln>
        </p:spPr>
        <p:txBody>
          <a:bodyPr/>
          <a:lstStyle/>
          <a:p>
            <a:endParaRPr lang="x-none"/>
          </a:p>
        </p:txBody>
      </p:sp>
      <p:sp>
        <p:nvSpPr>
          <p:cNvPr id="15" name="Freeform 587">
            <a:extLst>
              <a:ext uri="{FF2B5EF4-FFF2-40B4-BE49-F238E27FC236}">
                <a16:creationId xmlns:a16="http://schemas.microsoft.com/office/drawing/2014/main" id="{25C3AACC-0678-26E4-2871-12963A12542C}"/>
              </a:ext>
            </a:extLst>
          </p:cNvPr>
          <p:cNvSpPr>
            <a:spLocks/>
          </p:cNvSpPr>
          <p:nvPr/>
        </p:nvSpPr>
        <p:spPr bwMode="auto">
          <a:xfrm flipH="1">
            <a:off x="374650" y="1790700"/>
            <a:ext cx="1836738" cy="261938"/>
          </a:xfrm>
          <a:custGeom>
            <a:avLst/>
            <a:gdLst>
              <a:gd name="T0" fmla="*/ 2147483646 w 3684"/>
              <a:gd name="T1" fmla="*/ 2147483646 h 548"/>
              <a:gd name="T2" fmla="*/ 2147483646 w 3684"/>
              <a:gd name="T3" fmla="*/ 2147483646 h 548"/>
              <a:gd name="T4" fmla="*/ 2147483646 w 3684"/>
              <a:gd name="T5" fmla="*/ 2147483646 h 548"/>
              <a:gd name="T6" fmla="*/ 2147483646 w 3684"/>
              <a:gd name="T7" fmla="*/ 2147483646 h 548"/>
              <a:gd name="T8" fmla="*/ 2147483646 w 3684"/>
              <a:gd name="T9" fmla="*/ 2147483646 h 548"/>
              <a:gd name="T10" fmla="*/ 2147483646 w 3684"/>
              <a:gd name="T11" fmla="*/ 2147483646 h 548"/>
              <a:gd name="T12" fmla="*/ 2147483646 w 3684"/>
              <a:gd name="T13" fmla="*/ 2147483646 h 548"/>
              <a:gd name="T14" fmla="*/ 2147483646 w 3684"/>
              <a:gd name="T15" fmla="*/ 2147483646 h 548"/>
              <a:gd name="T16" fmla="*/ 2147483646 w 3684"/>
              <a:gd name="T17" fmla="*/ 2147483646 h 548"/>
              <a:gd name="T18" fmla="*/ 2147483646 w 3684"/>
              <a:gd name="T19" fmla="*/ 2147483646 h 548"/>
              <a:gd name="T20" fmla="*/ 2147483646 w 3684"/>
              <a:gd name="T21" fmla="*/ 2147483646 h 548"/>
              <a:gd name="T22" fmla="*/ 2147483646 w 3684"/>
              <a:gd name="T23" fmla="*/ 0 h 548"/>
              <a:gd name="T24" fmla="*/ 2147483646 w 3684"/>
              <a:gd name="T25" fmla="*/ 2147483646 h 548"/>
              <a:gd name="T26" fmla="*/ 2147483646 w 3684"/>
              <a:gd name="T27" fmla="*/ 2147483646 h 548"/>
              <a:gd name="T28" fmla="*/ 2147483646 w 3684"/>
              <a:gd name="T29" fmla="*/ 2147483646 h 548"/>
              <a:gd name="T30" fmla="*/ 2147483646 w 3684"/>
              <a:gd name="T31" fmla="*/ 2147483646 h 548"/>
              <a:gd name="T32" fmla="*/ 2147483646 w 3684"/>
              <a:gd name="T33" fmla="*/ 2147483646 h 548"/>
              <a:gd name="T34" fmla="*/ 2147483646 w 3684"/>
              <a:gd name="T35" fmla="*/ 2147483646 h 548"/>
              <a:gd name="T36" fmla="*/ 2147483646 w 3684"/>
              <a:gd name="T37" fmla="*/ 2147483646 h 548"/>
              <a:gd name="T38" fmla="*/ 2147483646 w 3684"/>
              <a:gd name="T39" fmla="*/ 2147483646 h 548"/>
              <a:gd name="T40" fmla="*/ 0 w 3684"/>
              <a:gd name="T41" fmla="*/ 2147483646 h 548"/>
              <a:gd name="T42" fmla="*/ 0 w 3684"/>
              <a:gd name="T43" fmla="*/ 2147483646 h 548"/>
              <a:gd name="T44" fmla="*/ 2147483646 w 3684"/>
              <a:gd name="T45" fmla="*/ 2147483646 h 548"/>
              <a:gd name="T46" fmla="*/ 2147483646 w 3684"/>
              <a:gd name="T47" fmla="*/ 2147483646 h 548"/>
              <a:gd name="T48" fmla="*/ 2147483646 w 3684"/>
              <a:gd name="T49" fmla="*/ 2147483646 h 548"/>
              <a:gd name="T50" fmla="*/ 2147483646 w 3684"/>
              <a:gd name="T51" fmla="*/ 2147483646 h 548"/>
              <a:gd name="T52" fmla="*/ 2147483646 w 3684"/>
              <a:gd name="T53" fmla="*/ 2147483646 h 548"/>
              <a:gd name="T54" fmla="*/ 2147483646 w 3684"/>
              <a:gd name="T55" fmla="*/ 2147483646 h 548"/>
              <a:gd name="T56" fmla="*/ 2147483646 w 3684"/>
              <a:gd name="T57" fmla="*/ 2147483646 h 548"/>
              <a:gd name="T58" fmla="*/ 2147483646 w 3684"/>
              <a:gd name="T59" fmla="*/ 2147483646 h 548"/>
              <a:gd name="T60" fmla="*/ 2147483646 w 3684"/>
              <a:gd name="T61" fmla="*/ 2147483646 h 548"/>
              <a:gd name="T62" fmla="*/ 2147483646 w 3684"/>
              <a:gd name="T63" fmla="*/ 2147483646 h 548"/>
              <a:gd name="T64" fmla="*/ 2147483646 w 3684"/>
              <a:gd name="T65" fmla="*/ 2147483646 h 548"/>
              <a:gd name="T66" fmla="*/ 2147483646 w 3684"/>
              <a:gd name="T67" fmla="*/ 2147483646 h 548"/>
              <a:gd name="T68" fmla="*/ 2147483646 w 3684"/>
              <a:gd name="T69" fmla="*/ 2147483646 h 548"/>
              <a:gd name="T70" fmla="*/ 2147483646 w 3684"/>
              <a:gd name="T71" fmla="*/ 2147483646 h 548"/>
              <a:gd name="T72" fmla="*/ 2147483646 w 3684"/>
              <a:gd name="T73" fmla="*/ 2147483646 h 548"/>
              <a:gd name="T74" fmla="*/ 2147483646 w 3684"/>
              <a:gd name="T75" fmla="*/ 2147483646 h 548"/>
              <a:gd name="T76" fmla="*/ 2147483646 w 3684"/>
              <a:gd name="T77" fmla="*/ 2147483646 h 548"/>
              <a:gd name="T78" fmla="*/ 2147483646 w 3684"/>
              <a:gd name="T79" fmla="*/ 2147483646 h 548"/>
              <a:gd name="T80" fmla="*/ 2147483646 w 3684"/>
              <a:gd name="T81" fmla="*/ 2147483646 h 548"/>
              <a:gd name="T82" fmla="*/ 2147483646 w 3684"/>
              <a:gd name="T83" fmla="*/ 2147483646 h 5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684" h="548">
                <a:moveTo>
                  <a:pt x="3684" y="221"/>
                </a:moveTo>
                <a:lnTo>
                  <a:pt x="687" y="221"/>
                </a:lnTo>
                <a:lnTo>
                  <a:pt x="658" y="219"/>
                </a:lnTo>
                <a:lnTo>
                  <a:pt x="605" y="206"/>
                </a:lnTo>
                <a:lnTo>
                  <a:pt x="557" y="180"/>
                </a:lnTo>
                <a:lnTo>
                  <a:pt x="517" y="144"/>
                </a:lnTo>
                <a:lnTo>
                  <a:pt x="500" y="122"/>
                </a:lnTo>
                <a:lnTo>
                  <a:pt x="481" y="94"/>
                </a:lnTo>
                <a:lnTo>
                  <a:pt x="430" y="49"/>
                </a:lnTo>
                <a:lnTo>
                  <a:pt x="369" y="17"/>
                </a:lnTo>
                <a:lnTo>
                  <a:pt x="302" y="1"/>
                </a:lnTo>
                <a:lnTo>
                  <a:pt x="266" y="0"/>
                </a:lnTo>
                <a:lnTo>
                  <a:pt x="239" y="1"/>
                </a:lnTo>
                <a:lnTo>
                  <a:pt x="188" y="13"/>
                </a:lnTo>
                <a:lnTo>
                  <a:pt x="141" y="34"/>
                </a:lnTo>
                <a:lnTo>
                  <a:pt x="100" y="62"/>
                </a:lnTo>
                <a:lnTo>
                  <a:pt x="64" y="99"/>
                </a:lnTo>
                <a:lnTo>
                  <a:pt x="35" y="140"/>
                </a:lnTo>
                <a:lnTo>
                  <a:pt x="14" y="186"/>
                </a:lnTo>
                <a:lnTo>
                  <a:pt x="1" y="236"/>
                </a:lnTo>
                <a:lnTo>
                  <a:pt x="0" y="262"/>
                </a:lnTo>
                <a:lnTo>
                  <a:pt x="0" y="292"/>
                </a:lnTo>
                <a:lnTo>
                  <a:pt x="9" y="348"/>
                </a:lnTo>
                <a:lnTo>
                  <a:pt x="29" y="398"/>
                </a:lnTo>
                <a:lnTo>
                  <a:pt x="58" y="443"/>
                </a:lnTo>
                <a:lnTo>
                  <a:pt x="95" y="482"/>
                </a:lnTo>
                <a:lnTo>
                  <a:pt x="140" y="513"/>
                </a:lnTo>
                <a:lnTo>
                  <a:pt x="189" y="536"/>
                </a:lnTo>
                <a:lnTo>
                  <a:pt x="245" y="547"/>
                </a:lnTo>
                <a:lnTo>
                  <a:pt x="274" y="548"/>
                </a:lnTo>
                <a:lnTo>
                  <a:pt x="307" y="546"/>
                </a:lnTo>
                <a:lnTo>
                  <a:pt x="372" y="530"/>
                </a:lnTo>
                <a:lnTo>
                  <a:pt x="430" y="499"/>
                </a:lnTo>
                <a:lnTo>
                  <a:pt x="478" y="456"/>
                </a:lnTo>
                <a:lnTo>
                  <a:pt x="498" y="431"/>
                </a:lnTo>
                <a:lnTo>
                  <a:pt x="515" y="408"/>
                </a:lnTo>
                <a:lnTo>
                  <a:pt x="556" y="371"/>
                </a:lnTo>
                <a:lnTo>
                  <a:pt x="605" y="344"/>
                </a:lnTo>
                <a:lnTo>
                  <a:pt x="658" y="329"/>
                </a:lnTo>
                <a:lnTo>
                  <a:pt x="687" y="328"/>
                </a:lnTo>
                <a:lnTo>
                  <a:pt x="3684" y="328"/>
                </a:lnTo>
                <a:lnTo>
                  <a:pt x="3684" y="221"/>
                </a:lnTo>
                <a:close/>
              </a:path>
            </a:pathLst>
          </a:custGeom>
          <a:solidFill>
            <a:srgbClr val="202C4D"/>
          </a:solidFill>
          <a:ln>
            <a:noFill/>
          </a:ln>
        </p:spPr>
        <p:txBody>
          <a:bodyPr/>
          <a:lstStyle/>
          <a:p>
            <a:endParaRPr lang="x-none"/>
          </a:p>
        </p:txBody>
      </p:sp>
      <p:pic>
        <p:nvPicPr>
          <p:cNvPr id="2" name="Picture 12">
            <a:extLst>
              <a:ext uri="{FF2B5EF4-FFF2-40B4-BE49-F238E27FC236}">
                <a16:creationId xmlns:a16="http://schemas.microsoft.com/office/drawing/2014/main" id="{189BAB7F-5AC6-353D-4C3D-16DE4CFF723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418" y="622158"/>
            <a:ext cx="1253530" cy="536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ACC8AA49-A0A4-52B1-5452-41635375CB35}"/>
              </a:ext>
            </a:extLst>
          </p:cNvPr>
          <p:cNvSpPr txBox="1"/>
          <p:nvPr/>
        </p:nvSpPr>
        <p:spPr>
          <a:xfrm>
            <a:off x="2279577" y="1484784"/>
            <a:ext cx="8928991" cy="5047536"/>
          </a:xfrm>
          <a:prstGeom prst="rect">
            <a:avLst/>
          </a:prstGeom>
          <a:noFill/>
        </p:spPr>
        <p:txBody>
          <a:bodyPr wrap="square" rtlCol="0">
            <a:spAutoFit/>
          </a:bodyPr>
          <a:lstStyle/>
          <a:p>
            <a:pPr marL="285750" indent="-285750" algn="just">
              <a:spcAft>
                <a:spcPts val="0"/>
              </a:spcAft>
              <a:buFont typeface="Wingdings" panose="05000000000000000000" pitchFamily="2" charset="2"/>
              <a:buChar char="q"/>
            </a:pPr>
            <a:r>
              <a:rPr lang="en-GB" sz="1400" dirty="0">
                <a:latin typeface="Montserrat" panose="00000500000000000000" pitchFamily="2" charset="0"/>
                <a:ea typeface="Calibri" panose="020F0502020204030204" pitchFamily="34" charset="0"/>
                <a:cs typeface="Arial" panose="020B0604020202020204" pitchFamily="34" charset="0"/>
              </a:rPr>
              <a:t>this </a:t>
            </a:r>
            <a:r>
              <a:rPr lang="en-GB" sz="1400" dirty="0" err="1">
                <a:latin typeface="Montserrat" panose="00000500000000000000" pitchFamily="2" charset="0"/>
                <a:ea typeface="Calibri" panose="020F0502020204030204" pitchFamily="34" charset="0"/>
                <a:cs typeface="Arial" panose="020B0604020202020204" pitchFamily="34" charset="0"/>
              </a:rPr>
              <a:t>CfP</a:t>
            </a:r>
            <a:r>
              <a:rPr lang="en-GB" sz="1400" dirty="0">
                <a:latin typeface="Montserrat" panose="00000500000000000000" pitchFamily="2" charset="0"/>
                <a:ea typeface="Calibri" panose="020F0502020204030204" pitchFamily="34" charset="0"/>
                <a:cs typeface="Arial" panose="020B0604020202020204" pitchFamily="34" charset="0"/>
              </a:rPr>
              <a:t> aims to financially support the projects receiving training under the Research Valorisation Programme (RVP) at regional level, to continue the development of innovative products and the provision of high-level scientific and technological services in priority areas.</a:t>
            </a:r>
          </a:p>
          <a:p>
            <a:pPr algn="just">
              <a:spcAft>
                <a:spcPts val="0"/>
              </a:spcAft>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q"/>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285750" indent="-285750" algn="just">
              <a:spcAft>
                <a:spcPts val="0"/>
              </a:spcAft>
              <a:buFont typeface="Wingdings" panose="05000000000000000000" pitchFamily="2" charset="2"/>
              <a:buChar char="q"/>
            </a:pPr>
            <a:r>
              <a:rPr lang="en-GB" sz="1400" b="1" dirty="0">
                <a:latin typeface="Montserrat" panose="00000500000000000000" pitchFamily="2" charset="0"/>
                <a:ea typeface="Calibri" panose="020F0502020204030204" pitchFamily="34" charset="0"/>
                <a:cs typeface="Arial" panose="020B0604020202020204" pitchFamily="34" charset="0"/>
              </a:rPr>
              <a:t>type of supported actions</a:t>
            </a:r>
            <a:r>
              <a:rPr lang="en-GB" sz="1400" dirty="0">
                <a:latin typeface="Montserrat" panose="00000500000000000000" pitchFamily="2" charset="0"/>
                <a:ea typeface="Calibri" panose="020F0502020204030204" pitchFamily="34" charset="0"/>
                <a:cs typeface="Arial" panose="020B0604020202020204" pitchFamily="34" charset="0"/>
              </a:rPr>
              <a:t>: specific research-development and multi-sector approach activities</a:t>
            </a:r>
          </a:p>
          <a:p>
            <a:pPr algn="just">
              <a:spcAft>
                <a:spcPts val="0"/>
              </a:spcAft>
            </a:pPr>
            <a:endParaRPr lang="en-GB" sz="1400" strike="sngStrike" dirty="0">
              <a:latin typeface="Montserrat" panose="00000500000000000000" pitchFamily="2" charset="0"/>
              <a:ea typeface="Calibri" panose="020F0502020204030204" pitchFamily="34" charset="0"/>
              <a:cs typeface="Arial" panose="020B0604020202020204" pitchFamily="34" charset="0"/>
            </a:endParaRPr>
          </a:p>
          <a:p>
            <a:pPr marL="742950" lvl="1" indent="-285750" algn="just">
              <a:spcAft>
                <a:spcPts val="0"/>
              </a:spcAft>
              <a:buFont typeface="Wingdings" panose="05000000000000000000" pitchFamily="2" charset="2"/>
              <a:buChar char="§"/>
            </a:pPr>
            <a:r>
              <a:rPr lang="en-GB" sz="1400" dirty="0">
                <a:latin typeface="Montserrat" panose="00000500000000000000" pitchFamily="2" charset="0"/>
                <a:ea typeface="Calibri" panose="020F0502020204030204" pitchFamily="34" charset="0"/>
                <a:cs typeface="Arial" panose="020B0604020202020204" pitchFamily="34" charset="0"/>
              </a:rPr>
              <a:t>the proposed actions for funding aim to support selected research teams with high potential to ensure the improvement of technologies, the development of innovative products/ services/ processes, the identification of markets and marketing opportunities, as well as the improvement of the partnership with the private environment.</a:t>
            </a:r>
          </a:p>
          <a:p>
            <a:pPr lvl="1" algn="just">
              <a:spcAft>
                <a:spcPts val="0"/>
              </a:spcAft>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285750" indent="-285750" algn="just">
              <a:spcAft>
                <a:spcPts val="0"/>
              </a:spcAft>
              <a:buFont typeface="Wingdings" panose="05000000000000000000" pitchFamily="2" charset="2"/>
              <a:buChar char="q"/>
            </a:pPr>
            <a:r>
              <a:rPr lang="en-GB" sz="1400" b="1" dirty="0">
                <a:latin typeface="Montserrat" panose="00000500000000000000" pitchFamily="2" charset="0"/>
                <a:ea typeface="Calibri" panose="020F0502020204030204" pitchFamily="34" charset="0"/>
                <a:cs typeface="Arial" panose="020B0604020202020204" pitchFamily="34" charset="0"/>
              </a:rPr>
              <a:t>the expected effects</a:t>
            </a:r>
            <a:r>
              <a:rPr lang="en-GB" sz="1400" dirty="0">
                <a:latin typeface="Montserrat" panose="00000500000000000000" pitchFamily="2" charset="0"/>
                <a:ea typeface="Calibri" panose="020F0502020204030204" pitchFamily="34" charset="0"/>
                <a:cs typeface="Arial" panose="020B0604020202020204" pitchFamily="34" charset="0"/>
              </a:rPr>
              <a:t>: possible commercialisation for some teams, and, in the longer term, for research teams, awareness of key success factors in marketing and better orientation toward the market in the future.</a:t>
            </a:r>
          </a:p>
          <a:p>
            <a:pPr lvl="1" algn="just">
              <a:spcAft>
                <a:spcPts val="0"/>
              </a:spcAft>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285750" indent="-285750" algn="just">
              <a:spcAft>
                <a:spcPts val="0"/>
              </a:spcAft>
              <a:buFont typeface="Wingdings" panose="05000000000000000000" pitchFamily="2" charset="2"/>
              <a:buChar char="§"/>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285750" indent="-285750" algn="just">
              <a:spcAft>
                <a:spcPts val="0"/>
              </a:spcAft>
              <a:buFont typeface="Wingdings" panose="05000000000000000000" pitchFamily="2" charset="2"/>
              <a:buChar char="q"/>
            </a:pPr>
            <a:r>
              <a:rPr lang="en-GB" sz="1400" dirty="0">
                <a:latin typeface="Montserrat" panose="00000500000000000000" pitchFamily="2" charset="0"/>
                <a:ea typeface="Calibri" panose="020F0502020204030204" pitchFamily="34" charset="0"/>
                <a:cs typeface="Arial" panose="020B0604020202020204" pitchFamily="34" charset="0"/>
              </a:rPr>
              <a:t>10,000 – 50,000 EUR per project</a:t>
            </a:r>
          </a:p>
          <a:p>
            <a:pPr marL="285750" indent="-285750" algn="just">
              <a:spcAft>
                <a:spcPts val="0"/>
              </a:spcAft>
              <a:buFont typeface="Wingdings" panose="05000000000000000000" pitchFamily="2" charset="2"/>
              <a:buChar char="q"/>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285750" indent="-285750" algn="just">
              <a:spcAft>
                <a:spcPts val="0"/>
              </a:spcAft>
              <a:buFont typeface="Wingdings" panose="05000000000000000000" pitchFamily="2" charset="2"/>
              <a:buChar char="q"/>
            </a:pPr>
            <a:r>
              <a:rPr lang="en-GB" sz="1400" dirty="0">
                <a:latin typeface="Montserrat" panose="00000500000000000000" pitchFamily="2" charset="0"/>
                <a:ea typeface="Calibri" panose="020F0502020204030204" pitchFamily="34" charset="0"/>
                <a:cs typeface="Arial" panose="020B0604020202020204" pitchFamily="34" charset="0"/>
              </a:rPr>
              <a:t>100% reimbursement rate</a:t>
            </a:r>
          </a:p>
          <a:p>
            <a:pPr marL="285750" indent="-285750" algn="just">
              <a:spcAft>
                <a:spcPts val="0"/>
              </a:spcAft>
              <a:buFont typeface="Wingdings" panose="05000000000000000000" pitchFamily="2" charset="2"/>
              <a:buChar char="q"/>
            </a:pPr>
            <a:endParaRPr lang="en-GB" sz="1400" dirty="0">
              <a:latin typeface="Montserrat" panose="00000500000000000000" pitchFamily="2" charset="0"/>
              <a:ea typeface="Calibri" panose="020F0502020204030204" pitchFamily="34" charset="0"/>
              <a:cs typeface="Arial" panose="020B0604020202020204" pitchFamily="34" charset="0"/>
            </a:endParaRPr>
          </a:p>
          <a:p>
            <a:pPr marL="285750" indent="-285750" algn="just">
              <a:spcAft>
                <a:spcPts val="0"/>
              </a:spcAft>
              <a:buFont typeface="Wingdings" panose="05000000000000000000" pitchFamily="2" charset="2"/>
              <a:buChar char="q"/>
            </a:pPr>
            <a:r>
              <a:rPr lang="en-GB" sz="1400" dirty="0">
                <a:latin typeface="Montserrat" panose="00000500000000000000" pitchFamily="2" charset="0"/>
                <a:ea typeface="Calibri" panose="020F0502020204030204" pitchFamily="34" charset="0"/>
                <a:cs typeface="Arial" panose="020B0604020202020204" pitchFamily="34" charset="0"/>
              </a:rPr>
              <a:t>status: call closed, evaluation ongoing</a:t>
            </a:r>
          </a:p>
        </p:txBody>
      </p:sp>
    </p:spTree>
    <p:extLst>
      <p:ext uri="{BB962C8B-B14F-4D97-AF65-F5344CB8AC3E}">
        <p14:creationId xmlns:p14="http://schemas.microsoft.com/office/powerpoint/2010/main" val="2196409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465" name="Group 10">
            <a:extLst>
              <a:ext uri="{FF2B5EF4-FFF2-40B4-BE49-F238E27FC236}">
                <a16:creationId xmlns:a16="http://schemas.microsoft.com/office/drawing/2014/main" id="{2BA1933B-8D6E-161D-9CC6-83AFDED4C2A4}"/>
              </a:ext>
            </a:extLst>
          </p:cNvPr>
          <p:cNvGrpSpPr>
            <a:grpSpLocks/>
          </p:cNvGrpSpPr>
          <p:nvPr/>
        </p:nvGrpSpPr>
        <p:grpSpPr bwMode="auto">
          <a:xfrm>
            <a:off x="0" y="0"/>
            <a:ext cx="12192000" cy="6858000"/>
            <a:chOff x="0" y="0"/>
            <a:chExt cx="12192000" cy="6858000"/>
          </a:xfrm>
        </p:grpSpPr>
        <p:pic>
          <p:nvPicPr>
            <p:cNvPr id="62466" name="Picture 2" descr="Ghid turistic al Muntelui Ceahlău - Monitorul de Botoșani">
              <a:extLst>
                <a:ext uri="{FF2B5EF4-FFF2-40B4-BE49-F238E27FC236}">
                  <a16:creationId xmlns:a16="http://schemas.microsoft.com/office/drawing/2014/main" id="{1D01E4C9-037D-BDE7-66A7-ED22F02AB6C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937"/>
            <a:stretch>
              <a:fillRect/>
            </a:stretch>
          </p:blipFill>
          <p:spPr bwMode="auto">
            <a:xfrm>
              <a:off x="0" y="461963"/>
              <a:ext cx="12192000" cy="575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F65028-960E-2B1B-11EC-B7221EBA1F6C}"/>
                </a:ext>
              </a:extLst>
            </p:cNvPr>
            <p:cNvSpPr/>
            <p:nvPr/>
          </p:nvSpPr>
          <p:spPr>
            <a:xfrm>
              <a:off x="119063" y="0"/>
              <a:ext cx="5256212" cy="6858000"/>
            </a:xfrm>
            <a:prstGeom prst="rect">
              <a:avLst/>
            </a:prstGeom>
            <a:solidFill>
              <a:schemeClr val="bg1">
                <a:lumMod val="95000"/>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62468" name="TextBox 20">
              <a:extLst>
                <a:ext uri="{FF2B5EF4-FFF2-40B4-BE49-F238E27FC236}">
                  <a16:creationId xmlns:a16="http://schemas.microsoft.com/office/drawing/2014/main" id="{A5F4DFC5-EF5D-0E1E-28B4-F8C9799F7C3C}"/>
                </a:ext>
              </a:extLst>
            </p:cNvPr>
            <p:cNvSpPr txBox="1">
              <a:spLocks noChangeArrowheads="1"/>
            </p:cNvSpPr>
            <p:nvPr/>
          </p:nvSpPr>
          <p:spPr bwMode="auto">
            <a:xfrm>
              <a:off x="133350" y="1574800"/>
              <a:ext cx="52562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ro-RO" altLang="en-US" sz="4800" b="1" dirty="0" err="1">
                  <a:latin typeface="Avenir Next" panose="020B0503020202020204" pitchFamily="34" charset="0"/>
                </a:rPr>
                <a:t>Thank</a:t>
              </a:r>
              <a:r>
                <a:rPr lang="ro-RO" altLang="en-US" sz="4800" b="1" dirty="0">
                  <a:latin typeface="Avenir Next" panose="020B0503020202020204" pitchFamily="34" charset="0"/>
                </a:rPr>
                <a:t> </a:t>
              </a:r>
              <a:r>
                <a:rPr lang="ro-RO" altLang="en-US" sz="4800" b="1" dirty="0" err="1">
                  <a:latin typeface="Avenir Next" panose="020B0503020202020204" pitchFamily="34" charset="0"/>
                </a:rPr>
                <a:t>you</a:t>
              </a:r>
              <a:r>
                <a:rPr lang="ro-RO" altLang="en-US" sz="4800" b="1" dirty="0">
                  <a:latin typeface="Avenir Next" panose="020B0503020202020204" pitchFamily="34" charset="0"/>
                </a:rPr>
                <a:t>!</a:t>
              </a:r>
              <a:endParaRPr lang="en-US" altLang="en-US" sz="4800" b="1" dirty="0">
                <a:latin typeface="Avenir Next" panose="020B0503020202020204" pitchFamily="34" charset="0"/>
              </a:endParaRPr>
            </a:p>
          </p:txBody>
        </p:sp>
        <p:cxnSp>
          <p:nvCxnSpPr>
            <p:cNvPr id="3" name="Straight Connector 2">
              <a:extLst>
                <a:ext uri="{FF2B5EF4-FFF2-40B4-BE49-F238E27FC236}">
                  <a16:creationId xmlns:a16="http://schemas.microsoft.com/office/drawing/2014/main" id="{C43F7A6D-646D-6E05-3FF7-01908AADB1C3}"/>
                </a:ext>
              </a:extLst>
            </p:cNvPr>
            <p:cNvCxnSpPr>
              <a:cxnSpLocks/>
            </p:cNvCxnSpPr>
            <p:nvPr/>
          </p:nvCxnSpPr>
          <p:spPr>
            <a:xfrm>
              <a:off x="1069268" y="2357972"/>
              <a:ext cx="3384376" cy="23279"/>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24" name="Graphic 20" descr="User">
              <a:extLst>
                <a:ext uri="{FF2B5EF4-FFF2-40B4-BE49-F238E27FC236}">
                  <a16:creationId xmlns:a16="http://schemas.microsoft.com/office/drawing/2014/main" id="{D8463A2C-E31A-BE30-2C8D-B1FACEBEBCF8}"/>
                </a:ext>
              </a:extLst>
            </p:cNvPr>
            <p:cNvPicPr>
              <a:picLocks noChangeAspect="1"/>
            </p:cNvPicPr>
            <p:nvPr/>
          </p:nvPicPr>
          <p:blipFill>
            <a:blip r:embed="rId4" cstate="print"/>
            <a:stretch>
              <a:fillRect/>
            </a:stretch>
          </p:blipFill>
          <p:spPr>
            <a:xfrm>
              <a:off x="249237" y="3454722"/>
              <a:ext cx="400050" cy="430212"/>
            </a:xfrm>
            <a:prstGeom prst="rect">
              <a:avLst/>
            </a:prstGeom>
          </p:spPr>
        </p:pic>
        <p:sp>
          <p:nvSpPr>
            <p:cNvPr id="62471" name="Subtitle 2">
              <a:extLst>
                <a:ext uri="{FF2B5EF4-FFF2-40B4-BE49-F238E27FC236}">
                  <a16:creationId xmlns:a16="http://schemas.microsoft.com/office/drawing/2014/main" id="{CEF4CE7F-19EF-5B3F-9B2E-AAD3B865EAA0}"/>
                </a:ext>
              </a:extLst>
            </p:cNvPr>
            <p:cNvSpPr txBox="1">
              <a:spLocks/>
            </p:cNvSpPr>
            <p:nvPr/>
          </p:nvSpPr>
          <p:spPr bwMode="gray">
            <a:xfrm>
              <a:off x="760089" y="3253328"/>
              <a:ext cx="5256213" cy="518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ts val="0"/>
                </a:spcBef>
                <a:buFont typeface="Arial" panose="020B0604020202020204" pitchFamily="34" charset="0"/>
                <a:buNone/>
              </a:pPr>
              <a:r>
                <a:rPr lang="en-US" altLang="en-US" sz="1400" b="1" dirty="0">
                  <a:latin typeface="Montserrat" pitchFamily="2" charset="77"/>
                </a:rPr>
                <a:t>Cosmina Moscalu</a:t>
              </a:r>
            </a:p>
            <a:p>
              <a:pPr eaLnBrk="1" hangingPunct="1">
                <a:lnSpc>
                  <a:spcPct val="100000"/>
                </a:lnSpc>
                <a:spcBef>
                  <a:spcPts val="0"/>
                </a:spcBef>
                <a:buFont typeface="Arial" panose="020B0604020202020204" pitchFamily="34" charset="0"/>
                <a:buNone/>
              </a:pPr>
              <a:r>
                <a:rPr lang="en-US" altLang="en-US" sz="1400" dirty="0">
                  <a:latin typeface="Montserrat" pitchFamily="2" charset="77"/>
                </a:rPr>
                <a:t>Expert </a:t>
              </a:r>
            </a:p>
            <a:p>
              <a:pPr eaLnBrk="1" hangingPunct="1">
                <a:lnSpc>
                  <a:spcPct val="100000"/>
                </a:lnSpc>
                <a:spcBef>
                  <a:spcPts val="0"/>
                </a:spcBef>
                <a:buFont typeface="Arial" panose="020B0604020202020204" pitchFamily="34" charset="0"/>
                <a:buNone/>
              </a:pPr>
              <a:r>
                <a:rPr lang="en-US" altLang="en-US" sz="1400" dirty="0">
                  <a:latin typeface="Montserrat" pitchFamily="2" charset="77"/>
                </a:rPr>
                <a:t>RIS3 Office</a:t>
              </a:r>
              <a:endParaRPr lang="ro-RO" altLang="en-US" sz="1400" dirty="0">
                <a:latin typeface="Montserrat" pitchFamily="2" charset="77"/>
              </a:endParaRPr>
            </a:p>
          </p:txBody>
        </p:sp>
        <p:pic>
          <p:nvPicPr>
            <p:cNvPr id="62475" name="Graphic 16" descr="World">
              <a:extLst>
                <a:ext uri="{FF2B5EF4-FFF2-40B4-BE49-F238E27FC236}">
                  <a16:creationId xmlns:a16="http://schemas.microsoft.com/office/drawing/2014/main" id="{7DE6E051-CBCF-9A9D-FF92-630F8C3C90D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3352" y="4077072"/>
              <a:ext cx="3698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76" name="Text Placeholder 18">
              <a:extLst>
                <a:ext uri="{FF2B5EF4-FFF2-40B4-BE49-F238E27FC236}">
                  <a16:creationId xmlns:a16="http://schemas.microsoft.com/office/drawing/2014/main" id="{92579E85-89A1-7325-1315-6924E6D6E502}"/>
                </a:ext>
              </a:extLst>
            </p:cNvPr>
            <p:cNvSpPr txBox="1">
              <a:spLocks/>
            </p:cNvSpPr>
            <p:nvPr/>
          </p:nvSpPr>
          <p:spPr bwMode="gray">
            <a:xfrm>
              <a:off x="839416" y="4149080"/>
              <a:ext cx="31353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542925" indent="-276225">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809625" indent="-2667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076325" indent="-2667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1343025" indent="-2667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1800225" indent="-2667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257425" indent="-2667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2714625" indent="-2667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171825" indent="-2667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Aft>
                  <a:spcPts val="500"/>
                </a:spcAft>
                <a:buClr>
                  <a:schemeClr val="accent1"/>
                </a:buClr>
                <a:buFont typeface="Arial" panose="020B0604020202020204" pitchFamily="34" charset="0"/>
                <a:buNone/>
              </a:pPr>
              <a:r>
                <a:rPr lang="en-US" altLang="en-US" sz="1400" b="1" dirty="0">
                  <a:latin typeface="Montserrat" pitchFamily="2" charset="77"/>
                  <a:hlinkClick r:id="rId6">
                    <a:extLst>
                      <a:ext uri="{A12FA001-AC4F-418D-AE19-62706E023703}">
                        <ahyp:hlinkClr xmlns:ahyp="http://schemas.microsoft.com/office/drawing/2018/hyperlinkcolor" val="tx"/>
                      </a:ext>
                    </a:extLst>
                  </a:hlinkClick>
                </a:rPr>
                <a:t>https://adrnordest.ro/</a:t>
              </a:r>
              <a:r>
                <a:rPr lang="en-US" altLang="en-US" sz="1400" b="1" dirty="0">
                  <a:latin typeface="Montserrat" pitchFamily="2" charset="77"/>
                </a:rPr>
                <a:t> </a:t>
              </a:r>
              <a:endParaRPr lang="ro-RO" altLang="en-US" sz="1400" b="1" dirty="0">
                <a:latin typeface="Montserrat" pitchFamily="2" charset="77"/>
                <a:hlinkClick r:id="rId7">
                  <a:extLst>
                    <a:ext uri="{A12FA001-AC4F-418D-AE19-62706E023703}">
                      <ahyp:hlinkClr xmlns:ahyp="http://schemas.microsoft.com/office/drawing/2018/hyperlinkcolor" val="tx"/>
                    </a:ext>
                  </a:extLst>
                </a:hlinkClick>
              </a:endParaRPr>
            </a:p>
          </p:txBody>
        </p:sp>
        <p:pic>
          <p:nvPicPr>
            <p:cNvPr id="62478" name="Picture 12">
              <a:extLst>
                <a:ext uri="{FF2B5EF4-FFF2-40B4-BE49-F238E27FC236}">
                  <a16:creationId xmlns:a16="http://schemas.microsoft.com/office/drawing/2014/main" id="{1DA4998E-2935-9BC6-B5A9-3FD29022805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134691" y="812224"/>
              <a:ext cx="1253530" cy="536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06A9ADE6-9956-F878-1A13-9E76CBE59B70}"/>
                </a:ext>
              </a:extLst>
            </p:cNvPr>
            <p:cNvCxnSpPr>
              <a:cxnSpLocks/>
            </p:cNvCxnSpPr>
            <p:nvPr/>
          </p:nvCxnSpPr>
          <p:spPr>
            <a:xfrm flipH="1" flipV="1">
              <a:off x="8399463" y="1516063"/>
              <a:ext cx="73025" cy="368300"/>
            </a:xfrm>
            <a:prstGeom prst="line">
              <a:avLst/>
            </a:prstGeom>
          </p:spPr>
          <p:style>
            <a:lnRef idx="3">
              <a:schemeClr val="accent1"/>
            </a:lnRef>
            <a:fillRef idx="0">
              <a:schemeClr val="accent1"/>
            </a:fillRef>
            <a:effectRef idx="2">
              <a:schemeClr val="accent1"/>
            </a:effectRef>
            <a:fontRef idx="minor">
              <a:schemeClr val="tx1"/>
            </a:fontRef>
          </p:style>
        </p:cxnSp>
        <p:pic>
          <p:nvPicPr>
            <p:cNvPr id="62480" name="Picture 25">
              <a:extLst>
                <a:ext uri="{FF2B5EF4-FFF2-40B4-BE49-F238E27FC236}">
                  <a16:creationId xmlns:a16="http://schemas.microsoft.com/office/drawing/2014/main" id="{7D656477-E872-7986-40EA-340C04A804D9}"/>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8042149" y="1374463"/>
              <a:ext cx="502123" cy="398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 name="Straight Connector 24">
              <a:extLst>
                <a:ext uri="{FF2B5EF4-FFF2-40B4-BE49-F238E27FC236}">
                  <a16:creationId xmlns:a16="http://schemas.microsoft.com/office/drawing/2014/main" id="{560C713D-11EE-1F8B-57EF-9E9ECF9AB814}"/>
                </a:ext>
              </a:extLst>
            </p:cNvPr>
            <p:cNvCxnSpPr>
              <a:cxnSpLocks/>
            </p:cNvCxnSpPr>
            <p:nvPr/>
          </p:nvCxnSpPr>
          <p:spPr>
            <a:xfrm flipV="1">
              <a:off x="8494713" y="1563688"/>
              <a:ext cx="115887" cy="336550"/>
            </a:xfrm>
            <a:prstGeom prst="line">
              <a:avLst/>
            </a:prstGeom>
          </p:spPr>
          <p:style>
            <a:lnRef idx="3">
              <a:schemeClr val="accent1"/>
            </a:lnRef>
            <a:fillRef idx="0">
              <a:schemeClr val="accent1"/>
            </a:fillRef>
            <a:effectRef idx="2">
              <a:schemeClr val="accent1"/>
            </a:effectRef>
            <a:fontRef idx="minor">
              <a:schemeClr val="tx1"/>
            </a:fontRef>
          </p:style>
        </p:cxnSp>
        <p:pic>
          <p:nvPicPr>
            <p:cNvPr id="62482" name="Picture 27" descr="Magnet Drapelul Romaniei">
              <a:extLst>
                <a:ext uri="{FF2B5EF4-FFF2-40B4-BE49-F238E27FC236}">
                  <a16:creationId xmlns:a16="http://schemas.microsoft.com/office/drawing/2014/main" id="{6061C313-C5A8-9225-1A23-664803F9FB09}"/>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rot="1016421">
              <a:off x="8507809" y="1376313"/>
              <a:ext cx="609021" cy="609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theme/theme1.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C7CFAE6E7E2E4597C934888D257792" ma:contentTypeVersion="20" ma:contentTypeDescription="Create a new document." ma:contentTypeScope="" ma:versionID="c9fa99927285276ece4e35fa2940f85f">
  <xsd:schema xmlns:xsd="http://www.w3.org/2001/XMLSchema" xmlns:xs="http://www.w3.org/2001/XMLSchema" xmlns:p="http://schemas.microsoft.com/office/2006/metadata/properties" xmlns:ns2="3901eca3-01bd-44b2-a437-efe037729066" xmlns:ns3="0b2bbf57-6dbb-4286-812c-e588421ccece" targetNamespace="http://schemas.microsoft.com/office/2006/metadata/properties" ma:root="true" ma:fieldsID="585c1a57f1fea4b1a4c5a51c213f5087" ns2:_="" ns3:_="">
    <xsd:import namespace="3901eca3-01bd-44b2-a437-efe037729066"/>
    <xsd:import namespace="0b2bbf57-6dbb-4286-812c-e588421ccec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TaxCatchAll" minOccurs="0"/>
                <xsd:element ref="ns2:lcf76f155ced4ddcb4097134ff3c332f"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01eca3-01bd-44b2-a437-efe0377290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d59d95-237c-434b-8cac-eab795e7ebe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2bbf57-6dbb-4286-812c-e588421ccece"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092a488-45ce-44f1-a244-e147473fe959}" ma:internalName="TaxCatchAll" ma:showField="CatchAllData" ma:web="0b2bbf57-6dbb-4286-812c-e588421ccece">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21D6B6-1F27-48D4-885D-DB42395012D7}"/>
</file>

<file path=customXml/itemProps2.xml><?xml version="1.0" encoding="utf-8"?>
<ds:datastoreItem xmlns:ds="http://schemas.openxmlformats.org/officeDocument/2006/customXml" ds:itemID="{A4DF20CD-171C-4D6A-A232-50057EFE3969}"/>
</file>

<file path=docProps/app.xml><?xml version="1.0" encoding="utf-8"?>
<Properties xmlns="http://schemas.openxmlformats.org/officeDocument/2006/extended-properties" xmlns:vt="http://schemas.openxmlformats.org/officeDocument/2006/docPropsVTypes">
  <Template>Office Theme</Template>
  <TotalTime>0</TotalTime>
  <Words>1425</Words>
  <Application>Microsoft Office PowerPoint</Application>
  <PresentationFormat>Widescreen</PresentationFormat>
  <Paragraphs>117</Paragraphs>
  <Slides>8</Slides>
  <Notes>7</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8</vt:i4>
      </vt:variant>
    </vt:vector>
  </HeadingPairs>
  <TitlesOfParts>
    <vt:vector size="20" baseType="lpstr">
      <vt:lpstr>Arial</vt:lpstr>
      <vt:lpstr>Ava Meridian</vt:lpstr>
      <vt:lpstr>Avenir Next</vt:lpstr>
      <vt:lpstr>Calibri</vt:lpstr>
      <vt:lpstr>Calibri Light</vt:lpstr>
      <vt:lpstr>Century Gothic</vt:lpstr>
      <vt:lpstr>Montserrat</vt:lpstr>
      <vt:lpstr>Palatino Linotype</vt:lpstr>
      <vt:lpstr>SF Pro Display</vt:lpstr>
      <vt:lpstr>Wingdings</vt:lpstr>
      <vt:lpstr>Default Design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Catalin Amarinei</dc:creator>
  <cp:lastModifiedBy>Cosmina Moscalu</cp:lastModifiedBy>
  <cp:revision>655</cp:revision>
  <dcterms:created xsi:type="dcterms:W3CDTF">2008-02-19T09:01:26Z</dcterms:created>
  <dcterms:modified xsi:type="dcterms:W3CDTF">2023-02-02T10:03:31Z</dcterms:modified>
</cp:coreProperties>
</file>