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</p:sldMasterIdLst>
  <p:notesMasterIdLst>
    <p:notesMasterId r:id="rId17"/>
  </p:notesMasterIdLst>
  <p:handoutMasterIdLst>
    <p:handoutMasterId r:id="rId18"/>
  </p:handoutMasterIdLst>
  <p:sldIdLst>
    <p:sldId id="4487" r:id="rId6"/>
    <p:sldId id="900" r:id="rId7"/>
    <p:sldId id="885" r:id="rId8"/>
    <p:sldId id="266" r:id="rId9"/>
    <p:sldId id="302" r:id="rId10"/>
    <p:sldId id="4498" r:id="rId11"/>
    <p:sldId id="4499" r:id="rId12"/>
    <p:sldId id="4497" r:id="rId13"/>
    <p:sldId id="4495" r:id="rId14"/>
    <p:sldId id="4493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48B"/>
    <a:srgbClr val="797769"/>
    <a:srgbClr val="CECBBD"/>
    <a:srgbClr val="DAD7D0"/>
    <a:srgbClr val="154194"/>
    <a:srgbClr val="EB5C62"/>
    <a:srgbClr val="E31D44"/>
    <a:srgbClr val="009FE4"/>
    <a:srgbClr val="F39200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8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0797D-E258-004C-ADA7-F553FC00700F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0C4A81C6-326F-1940-B61F-6CA8F3DD31B1}">
      <dgm:prSet phldrT="[Testo]" custT="1"/>
      <dgm:spPr>
        <a:xfrm>
          <a:off x="457270" y="4013781"/>
          <a:ext cx="1435866" cy="83746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Consultancy</a:t>
          </a:r>
          <a:r>
            <a:rPr lang="it-IT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Services</a:t>
          </a:r>
        </a:p>
      </dgm:t>
    </dgm:pt>
    <dgm:pt modelId="{D930C31D-4D28-FF42-B31A-69D0E0F8339F}" type="parTrans" cxnId="{8AB296F7-3437-3047-BE47-38E11D83D49B}">
      <dgm:prSet/>
      <dgm:spPr/>
      <dgm:t>
        <a:bodyPr/>
        <a:lstStyle/>
        <a:p>
          <a:endParaRPr lang="it-IT" sz="3200"/>
        </a:p>
      </dgm:t>
    </dgm:pt>
    <dgm:pt modelId="{8BD7037C-44E1-6146-865D-BF41AFEAE8A2}" type="sibTrans" cxnId="{8AB296F7-3437-3047-BE47-38E11D83D49B}">
      <dgm:prSet/>
      <dgm:spPr/>
      <dgm:t>
        <a:bodyPr/>
        <a:lstStyle/>
        <a:p>
          <a:endParaRPr lang="it-IT" sz="3200"/>
        </a:p>
      </dgm:t>
    </dgm:pt>
    <dgm:pt modelId="{2D2F82AB-51B9-AF4D-AD42-C0AF635722AB}">
      <dgm:prSet custT="1"/>
      <dgm:spPr>
        <a:xfrm>
          <a:off x="1356835" y="3223100"/>
          <a:ext cx="934583" cy="147436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it-IT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Innovation Vouchers</a:t>
          </a:r>
          <a:endParaRPr lang="it-IT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0C0CEA73-C6F6-CB41-8055-98A46FC81DF8}" type="parTrans" cxnId="{85474A02-2B03-D540-8477-F1A8B27CC974}">
      <dgm:prSet/>
      <dgm:spPr/>
      <dgm:t>
        <a:bodyPr/>
        <a:lstStyle/>
        <a:p>
          <a:endParaRPr lang="it-IT" sz="3200"/>
        </a:p>
      </dgm:t>
    </dgm:pt>
    <dgm:pt modelId="{6807EB46-1112-724B-822B-BED9D784D23C}" type="sibTrans" cxnId="{85474A02-2B03-D540-8477-F1A8B27CC974}">
      <dgm:prSet/>
      <dgm:spPr/>
      <dgm:t>
        <a:bodyPr/>
        <a:lstStyle/>
        <a:p>
          <a:endParaRPr lang="it-IT" sz="3200"/>
        </a:p>
      </dgm:t>
    </dgm:pt>
    <dgm:pt modelId="{A09399EE-97A9-DE44-BBE9-952A4A37BDAA}">
      <dgm:prSet custT="1"/>
      <dgm:spPr>
        <a:xfrm>
          <a:off x="2291419" y="2719917"/>
          <a:ext cx="1086594" cy="19775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it-IT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Knowledge Transfer </a:t>
          </a:r>
          <a:r>
            <a:rPr lang="it-IT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Partnerships</a:t>
          </a:r>
          <a:endParaRPr lang="it-IT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CA8D46CE-D707-1942-ABC9-4F18F623D3C8}" type="parTrans" cxnId="{5086EB9D-F2E0-CA4F-8500-7D4DB8911A08}">
      <dgm:prSet/>
      <dgm:spPr/>
      <dgm:t>
        <a:bodyPr/>
        <a:lstStyle/>
        <a:p>
          <a:endParaRPr lang="it-IT" sz="3200"/>
        </a:p>
      </dgm:t>
    </dgm:pt>
    <dgm:pt modelId="{363C61E2-115F-014F-8A9D-7112321E82CE}" type="sibTrans" cxnId="{5086EB9D-F2E0-CA4F-8500-7D4DB8911A08}">
      <dgm:prSet/>
      <dgm:spPr/>
      <dgm:t>
        <a:bodyPr/>
        <a:lstStyle/>
        <a:p>
          <a:endParaRPr lang="it-IT" sz="3200"/>
        </a:p>
      </dgm:t>
    </dgm:pt>
    <dgm:pt modelId="{0B0FA942-19E8-BD43-8858-5291A1255EDC}">
      <dgm:prSet custT="1"/>
      <dgm:spPr>
        <a:xfrm>
          <a:off x="3378014" y="2339890"/>
          <a:ext cx="1126004" cy="235757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it-IT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Science </a:t>
          </a:r>
          <a:r>
            <a:rPr lang="it-IT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Parks</a:t>
          </a:r>
          <a:endParaRPr lang="it-IT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A7446E85-D988-CB46-B3BD-ABA718DBCC77}" type="parTrans" cxnId="{A0784CCA-E9F0-9140-B9B4-2AADDF62B8FD}">
      <dgm:prSet/>
      <dgm:spPr/>
      <dgm:t>
        <a:bodyPr/>
        <a:lstStyle/>
        <a:p>
          <a:endParaRPr lang="it-IT" sz="3200"/>
        </a:p>
      </dgm:t>
    </dgm:pt>
    <dgm:pt modelId="{2A45DBA0-CD8C-7842-8779-A76CD0399C4D}" type="sibTrans" cxnId="{A0784CCA-E9F0-9140-B9B4-2AADDF62B8FD}">
      <dgm:prSet/>
      <dgm:spPr/>
      <dgm:t>
        <a:bodyPr/>
        <a:lstStyle/>
        <a:p>
          <a:endParaRPr lang="it-IT" sz="3200"/>
        </a:p>
      </dgm:t>
    </dgm:pt>
    <dgm:pt modelId="{27249AC8-D6C1-8646-807F-54FBA84F7BF3}">
      <dgm:prSet custT="1"/>
      <dgm:spPr>
        <a:xfrm>
          <a:off x="4504019" y="2107652"/>
          <a:ext cx="1126004" cy="25898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it-IT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Research</a:t>
          </a:r>
          <a:r>
            <a:rPr lang="it-IT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&amp; Technology Centres</a:t>
          </a:r>
        </a:p>
      </dgm:t>
    </dgm:pt>
    <dgm:pt modelId="{1992645D-3C4F-E64E-B604-752EFAB2DFC2}" type="parTrans" cxnId="{9F78AB39-0D6A-F14D-BEC0-E13237E18AAD}">
      <dgm:prSet/>
      <dgm:spPr/>
      <dgm:t>
        <a:bodyPr/>
        <a:lstStyle/>
        <a:p>
          <a:endParaRPr lang="it-IT" sz="3200"/>
        </a:p>
      </dgm:t>
    </dgm:pt>
    <dgm:pt modelId="{BDF06E37-A1F5-C24D-BEB4-0E43463374A8}" type="sibTrans" cxnId="{9F78AB39-0D6A-F14D-BEC0-E13237E18AAD}">
      <dgm:prSet/>
      <dgm:spPr/>
      <dgm:t>
        <a:bodyPr/>
        <a:lstStyle/>
        <a:p>
          <a:endParaRPr lang="it-IT" sz="3200"/>
        </a:p>
      </dgm:t>
    </dgm:pt>
    <dgm:pt modelId="{C502C7C8-4057-FE4E-B37C-704DB5696AC0}" type="pres">
      <dgm:prSet presAssocID="{AE40797D-E258-004C-ADA7-F553FC00700F}" presName="arrowDiagram" presStyleCnt="0">
        <dgm:presLayoutVars>
          <dgm:chMax val="5"/>
          <dgm:dir/>
          <dgm:resizeHandles val="exact"/>
        </dgm:presLayoutVars>
      </dgm:prSet>
      <dgm:spPr/>
    </dgm:pt>
    <dgm:pt modelId="{C7661499-AB0B-7F47-8DEF-A2F574F5CB5C}" type="pres">
      <dgm:prSet presAssocID="{AE40797D-E258-004C-ADA7-F553FC00700F}" presName="arrow" presStyleLbl="bgShp" presStyleIdx="0" presStyleCnt="1"/>
      <dgm:spPr>
        <a:xfrm>
          <a:off x="0" y="1178698"/>
          <a:ext cx="5630024" cy="3518764"/>
        </a:xfrm>
        <a:prstGeom prst="swooshArrow">
          <a:avLst>
            <a:gd name="adj1" fmla="val 25000"/>
            <a:gd name="adj2" fmla="val 25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ECDA173C-9749-CD49-88C6-19094823C585}" type="pres">
      <dgm:prSet presAssocID="{AE40797D-E258-004C-ADA7-F553FC00700F}" presName="arrowDiagram5" presStyleCnt="0"/>
      <dgm:spPr/>
    </dgm:pt>
    <dgm:pt modelId="{A80C85CC-C43F-A74A-BE35-21339127ACB3}" type="pres">
      <dgm:prSet presAssocID="{0C4A81C6-326F-1940-B61F-6CA8F3DD31B1}" presName="bullet5a" presStyleLbl="node1" presStyleIdx="0" presStyleCnt="5"/>
      <dgm:spPr>
        <a:xfrm>
          <a:off x="554557" y="3795252"/>
          <a:ext cx="129490" cy="12949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9750B4EE-6C6E-CD47-93A1-3A2DB90D405B}" type="pres">
      <dgm:prSet presAssocID="{0C4A81C6-326F-1940-B61F-6CA8F3DD31B1}" presName="textBox5a" presStyleLbl="revTx" presStyleIdx="0" presStyleCnt="5" custScaleX="194685" custLinFactNeighborX="25373" custLinFactNeighborY="18363">
        <dgm:presLayoutVars>
          <dgm:bulletEnabled val="1"/>
        </dgm:presLayoutVars>
      </dgm:prSet>
      <dgm:spPr/>
    </dgm:pt>
    <dgm:pt modelId="{7CFBFAA6-2A6B-CB45-B5E0-676694403D4B}" type="pres">
      <dgm:prSet presAssocID="{2D2F82AB-51B9-AF4D-AD42-C0AF635722AB}" presName="bullet5b" presStyleLbl="node1" presStyleIdx="1" presStyleCnt="5"/>
      <dgm:spPr>
        <a:xfrm>
          <a:off x="1255495" y="3121760"/>
          <a:ext cx="202680" cy="20268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151E8D7-1D9C-2344-A6E7-A1E013413929}" type="pres">
      <dgm:prSet presAssocID="{2D2F82AB-51B9-AF4D-AD42-C0AF635722AB}" presName="textBox5b" presStyleLbl="revTx" presStyleIdx="1" presStyleCnt="5">
        <dgm:presLayoutVars>
          <dgm:bulletEnabled val="1"/>
        </dgm:presLayoutVars>
      </dgm:prSet>
      <dgm:spPr/>
    </dgm:pt>
    <dgm:pt modelId="{82833FF7-7E2B-8645-AB44-FFC6B4FC269E}" type="pres">
      <dgm:prSet presAssocID="{A09399EE-97A9-DE44-BBE9-952A4A37BDAA}" presName="bullet5c" presStyleLbl="node1" presStyleIdx="2" presStyleCnt="5"/>
      <dgm:spPr>
        <a:xfrm>
          <a:off x="2156299" y="2584796"/>
          <a:ext cx="270241" cy="270241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3BDACAFF-48E0-BB4A-94E3-CF52843C642E}" type="pres">
      <dgm:prSet presAssocID="{A09399EE-97A9-DE44-BBE9-952A4A37BDAA}" presName="textBox5c" presStyleLbl="revTx" presStyleIdx="2" presStyleCnt="5">
        <dgm:presLayoutVars>
          <dgm:bulletEnabled val="1"/>
        </dgm:presLayoutVars>
      </dgm:prSet>
      <dgm:spPr/>
    </dgm:pt>
    <dgm:pt modelId="{99D5B222-DEE5-B948-8B32-FAE4F0CA7ACF}" type="pres">
      <dgm:prSet presAssocID="{0B0FA942-19E8-BD43-8858-5291A1255EDC}" presName="bullet5d" presStyleLbl="node1" presStyleIdx="3" presStyleCnt="5"/>
      <dgm:spPr>
        <a:xfrm>
          <a:off x="3203483" y="2165360"/>
          <a:ext cx="349061" cy="349061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16483BB-1195-6945-B3FC-93A82B546189}" type="pres">
      <dgm:prSet presAssocID="{0B0FA942-19E8-BD43-8858-5291A1255EDC}" presName="textBox5d" presStyleLbl="revTx" presStyleIdx="3" presStyleCnt="5">
        <dgm:presLayoutVars>
          <dgm:bulletEnabled val="1"/>
        </dgm:presLayoutVars>
      </dgm:prSet>
      <dgm:spPr/>
    </dgm:pt>
    <dgm:pt modelId="{C49057F2-B163-0F4C-BC37-3F0E2219A1C6}" type="pres">
      <dgm:prSet presAssocID="{27249AC8-D6C1-8646-807F-54FBA84F7BF3}" presName="bullet5e" presStyleLbl="node1" presStyleIdx="4" presStyleCnt="5"/>
      <dgm:spPr>
        <a:xfrm>
          <a:off x="4281633" y="1885266"/>
          <a:ext cx="444771" cy="444771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988A7D94-B0AF-1D4C-926F-1C8ECEB846C3}" type="pres">
      <dgm:prSet presAssocID="{27249AC8-D6C1-8646-807F-54FBA84F7BF3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85474A02-2B03-D540-8477-F1A8B27CC974}" srcId="{AE40797D-E258-004C-ADA7-F553FC00700F}" destId="{2D2F82AB-51B9-AF4D-AD42-C0AF635722AB}" srcOrd="1" destOrd="0" parTransId="{0C0CEA73-C6F6-CB41-8055-98A46FC81DF8}" sibTransId="{6807EB46-1112-724B-822B-BED9D784D23C}"/>
    <dgm:cxn modelId="{8FC21D05-A1C9-E94E-B6D6-A32A43700248}" type="presOf" srcId="{0B0FA942-19E8-BD43-8858-5291A1255EDC}" destId="{F16483BB-1195-6945-B3FC-93A82B546189}" srcOrd="0" destOrd="0" presId="urn:microsoft.com/office/officeart/2005/8/layout/arrow2"/>
    <dgm:cxn modelId="{624F8118-E82E-8146-883B-A38F56F9AB0D}" type="presOf" srcId="{A09399EE-97A9-DE44-BBE9-952A4A37BDAA}" destId="{3BDACAFF-48E0-BB4A-94E3-CF52843C642E}" srcOrd="0" destOrd="0" presId="urn:microsoft.com/office/officeart/2005/8/layout/arrow2"/>
    <dgm:cxn modelId="{5C0A3D24-25B6-C447-A709-C2F59F5103C1}" type="presOf" srcId="{27249AC8-D6C1-8646-807F-54FBA84F7BF3}" destId="{988A7D94-B0AF-1D4C-926F-1C8ECEB846C3}" srcOrd="0" destOrd="0" presId="urn:microsoft.com/office/officeart/2005/8/layout/arrow2"/>
    <dgm:cxn modelId="{94346929-33C6-004D-B7D3-43E88CB51399}" type="presOf" srcId="{2D2F82AB-51B9-AF4D-AD42-C0AF635722AB}" destId="{F151E8D7-1D9C-2344-A6E7-A1E013413929}" srcOrd="0" destOrd="0" presId="urn:microsoft.com/office/officeart/2005/8/layout/arrow2"/>
    <dgm:cxn modelId="{9F78AB39-0D6A-F14D-BEC0-E13237E18AAD}" srcId="{AE40797D-E258-004C-ADA7-F553FC00700F}" destId="{27249AC8-D6C1-8646-807F-54FBA84F7BF3}" srcOrd="4" destOrd="0" parTransId="{1992645D-3C4F-E64E-B604-752EFAB2DFC2}" sibTransId="{BDF06E37-A1F5-C24D-BEB4-0E43463374A8}"/>
    <dgm:cxn modelId="{C84C186B-68A7-624E-9248-57E6A9A72A45}" type="presOf" srcId="{AE40797D-E258-004C-ADA7-F553FC00700F}" destId="{C502C7C8-4057-FE4E-B37C-704DB5696AC0}" srcOrd="0" destOrd="0" presId="urn:microsoft.com/office/officeart/2005/8/layout/arrow2"/>
    <dgm:cxn modelId="{1E5EE49A-8C33-944D-AD7A-74CE77E915B7}" type="presOf" srcId="{0C4A81C6-326F-1940-B61F-6CA8F3DD31B1}" destId="{9750B4EE-6C6E-CD47-93A1-3A2DB90D405B}" srcOrd="0" destOrd="0" presId="urn:microsoft.com/office/officeart/2005/8/layout/arrow2"/>
    <dgm:cxn modelId="{5086EB9D-F2E0-CA4F-8500-7D4DB8911A08}" srcId="{AE40797D-E258-004C-ADA7-F553FC00700F}" destId="{A09399EE-97A9-DE44-BBE9-952A4A37BDAA}" srcOrd="2" destOrd="0" parTransId="{CA8D46CE-D707-1942-ABC9-4F18F623D3C8}" sibTransId="{363C61E2-115F-014F-8A9D-7112321E82CE}"/>
    <dgm:cxn modelId="{A0784CCA-E9F0-9140-B9B4-2AADDF62B8FD}" srcId="{AE40797D-E258-004C-ADA7-F553FC00700F}" destId="{0B0FA942-19E8-BD43-8858-5291A1255EDC}" srcOrd="3" destOrd="0" parTransId="{A7446E85-D988-CB46-B3BD-ABA718DBCC77}" sibTransId="{2A45DBA0-CD8C-7842-8779-A76CD0399C4D}"/>
    <dgm:cxn modelId="{8AB296F7-3437-3047-BE47-38E11D83D49B}" srcId="{AE40797D-E258-004C-ADA7-F553FC00700F}" destId="{0C4A81C6-326F-1940-B61F-6CA8F3DD31B1}" srcOrd="0" destOrd="0" parTransId="{D930C31D-4D28-FF42-B31A-69D0E0F8339F}" sibTransId="{8BD7037C-44E1-6146-865D-BF41AFEAE8A2}"/>
    <dgm:cxn modelId="{5E8C02A1-7152-734E-A7E5-1E0C4A22294D}" type="presParOf" srcId="{C502C7C8-4057-FE4E-B37C-704DB5696AC0}" destId="{C7661499-AB0B-7F47-8DEF-A2F574F5CB5C}" srcOrd="0" destOrd="0" presId="urn:microsoft.com/office/officeart/2005/8/layout/arrow2"/>
    <dgm:cxn modelId="{DE24FD0E-4A4B-824C-AAF3-9C29E0DEB2D5}" type="presParOf" srcId="{C502C7C8-4057-FE4E-B37C-704DB5696AC0}" destId="{ECDA173C-9749-CD49-88C6-19094823C585}" srcOrd="1" destOrd="0" presId="urn:microsoft.com/office/officeart/2005/8/layout/arrow2"/>
    <dgm:cxn modelId="{4D2F6156-7D30-C942-A805-C609543AEE18}" type="presParOf" srcId="{ECDA173C-9749-CD49-88C6-19094823C585}" destId="{A80C85CC-C43F-A74A-BE35-21339127ACB3}" srcOrd="0" destOrd="0" presId="urn:microsoft.com/office/officeart/2005/8/layout/arrow2"/>
    <dgm:cxn modelId="{BB0D6C4B-D7BC-CA45-B5DE-32610065AA2B}" type="presParOf" srcId="{ECDA173C-9749-CD49-88C6-19094823C585}" destId="{9750B4EE-6C6E-CD47-93A1-3A2DB90D405B}" srcOrd="1" destOrd="0" presId="urn:microsoft.com/office/officeart/2005/8/layout/arrow2"/>
    <dgm:cxn modelId="{AF0F37EE-1D0E-304F-BA33-3413A953E23F}" type="presParOf" srcId="{ECDA173C-9749-CD49-88C6-19094823C585}" destId="{7CFBFAA6-2A6B-CB45-B5E0-676694403D4B}" srcOrd="2" destOrd="0" presId="urn:microsoft.com/office/officeart/2005/8/layout/arrow2"/>
    <dgm:cxn modelId="{4D450094-2352-E449-A87B-A2B7764F60B1}" type="presParOf" srcId="{ECDA173C-9749-CD49-88C6-19094823C585}" destId="{F151E8D7-1D9C-2344-A6E7-A1E013413929}" srcOrd="3" destOrd="0" presId="urn:microsoft.com/office/officeart/2005/8/layout/arrow2"/>
    <dgm:cxn modelId="{A95B1DBF-E545-3D47-98C9-2BD6925CE647}" type="presParOf" srcId="{ECDA173C-9749-CD49-88C6-19094823C585}" destId="{82833FF7-7E2B-8645-AB44-FFC6B4FC269E}" srcOrd="4" destOrd="0" presId="urn:microsoft.com/office/officeart/2005/8/layout/arrow2"/>
    <dgm:cxn modelId="{FE5A0330-589D-6D4E-8105-9251778C49B4}" type="presParOf" srcId="{ECDA173C-9749-CD49-88C6-19094823C585}" destId="{3BDACAFF-48E0-BB4A-94E3-CF52843C642E}" srcOrd="5" destOrd="0" presId="urn:microsoft.com/office/officeart/2005/8/layout/arrow2"/>
    <dgm:cxn modelId="{D019FA49-9E0E-8146-BBCE-7726CB1BB554}" type="presParOf" srcId="{ECDA173C-9749-CD49-88C6-19094823C585}" destId="{99D5B222-DEE5-B948-8B32-FAE4F0CA7ACF}" srcOrd="6" destOrd="0" presId="urn:microsoft.com/office/officeart/2005/8/layout/arrow2"/>
    <dgm:cxn modelId="{F107998A-623E-FD46-A5C6-03F7C3D27D00}" type="presParOf" srcId="{ECDA173C-9749-CD49-88C6-19094823C585}" destId="{F16483BB-1195-6945-B3FC-93A82B546189}" srcOrd="7" destOrd="0" presId="urn:microsoft.com/office/officeart/2005/8/layout/arrow2"/>
    <dgm:cxn modelId="{E706B5A9-6E1E-494F-B451-99C4B39D679A}" type="presParOf" srcId="{ECDA173C-9749-CD49-88C6-19094823C585}" destId="{C49057F2-B163-0F4C-BC37-3F0E2219A1C6}" srcOrd="8" destOrd="0" presId="urn:microsoft.com/office/officeart/2005/8/layout/arrow2"/>
    <dgm:cxn modelId="{DC09BB5F-FADC-2B4D-902E-2AECBAE63C6E}" type="presParOf" srcId="{ECDA173C-9749-CD49-88C6-19094823C585}" destId="{988A7D94-B0AF-1D4C-926F-1C8ECEB846C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40797D-E258-004C-ADA7-F553FC00700F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0C4A81C6-326F-1940-B61F-6CA8F3DD31B1}">
      <dgm:prSet phldrT="[Testo]" custT="1"/>
      <dgm:spPr>
        <a:xfrm>
          <a:off x="489726" y="4146265"/>
          <a:ext cx="1537782" cy="8969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Graduate Enterprise</a:t>
          </a:r>
        </a:p>
      </dgm:t>
    </dgm:pt>
    <dgm:pt modelId="{D930C31D-4D28-FF42-B31A-69D0E0F8339F}" type="parTrans" cxnId="{8AB296F7-3437-3047-BE47-38E11D83D49B}">
      <dgm:prSet/>
      <dgm:spPr/>
      <dgm:t>
        <a:bodyPr/>
        <a:lstStyle/>
        <a:p>
          <a:endParaRPr lang="it-IT" sz="1200" b="1"/>
        </a:p>
      </dgm:t>
    </dgm:pt>
    <dgm:pt modelId="{8BD7037C-44E1-6146-865D-BF41AFEAE8A2}" type="sibTrans" cxnId="{8AB296F7-3437-3047-BE47-38E11D83D49B}">
      <dgm:prSet/>
      <dgm:spPr/>
      <dgm:t>
        <a:bodyPr/>
        <a:lstStyle/>
        <a:p>
          <a:endParaRPr lang="it-IT" sz="1200" b="1"/>
        </a:p>
      </dgm:t>
    </dgm:pt>
    <dgm:pt modelId="{595F236E-10BB-0543-A5B1-D71D2288D581}">
      <dgm:prSet custT="1"/>
      <dgm:spPr>
        <a:xfrm>
          <a:off x="1453142" y="3299463"/>
          <a:ext cx="1000919" cy="15790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University Spinouts </a:t>
          </a:r>
        </a:p>
      </dgm:t>
    </dgm:pt>
    <dgm:pt modelId="{E60F1702-A859-8B49-8043-36B9F9C39A6D}" type="parTrans" cxnId="{EAFC3D80-38C8-9544-9856-75C275FFD5F6}">
      <dgm:prSet/>
      <dgm:spPr/>
      <dgm:t>
        <a:bodyPr/>
        <a:lstStyle/>
        <a:p>
          <a:endParaRPr lang="it-IT" sz="1200" b="1"/>
        </a:p>
      </dgm:t>
    </dgm:pt>
    <dgm:pt modelId="{B6400345-C035-3B46-A662-FE5A47A4AD0A}" type="sibTrans" cxnId="{EAFC3D80-38C8-9544-9856-75C275FFD5F6}">
      <dgm:prSet/>
      <dgm:spPr/>
      <dgm:t>
        <a:bodyPr/>
        <a:lstStyle/>
        <a:p>
          <a:endParaRPr lang="it-IT" sz="1200" b="1"/>
        </a:p>
      </dgm:t>
    </dgm:pt>
    <dgm:pt modelId="{ED2C25E6-064E-9649-B0E9-DC059CEC66FE}">
      <dgm:prSet custT="1"/>
      <dgm:spPr>
        <a:xfrm>
          <a:off x="2454061" y="2760565"/>
          <a:ext cx="1163719" cy="21179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Network and Cluster Development </a:t>
          </a:r>
        </a:p>
      </dgm:t>
    </dgm:pt>
    <dgm:pt modelId="{5AE21073-33EC-0140-AB09-4E7C5E336E34}" type="parTrans" cxnId="{BF7DB183-2F03-D643-82A2-A3A4B0E48058}">
      <dgm:prSet/>
      <dgm:spPr/>
      <dgm:t>
        <a:bodyPr/>
        <a:lstStyle/>
        <a:p>
          <a:endParaRPr lang="it-IT" sz="1200" b="1"/>
        </a:p>
      </dgm:t>
    </dgm:pt>
    <dgm:pt modelId="{94632263-D5D1-6943-ADC3-403D824CC031}" type="sibTrans" cxnId="{BF7DB183-2F03-D643-82A2-A3A4B0E48058}">
      <dgm:prSet/>
      <dgm:spPr/>
      <dgm:t>
        <a:bodyPr/>
        <a:lstStyle/>
        <a:p>
          <a:endParaRPr lang="it-IT" sz="1200" b="1"/>
        </a:p>
      </dgm:t>
    </dgm:pt>
    <dgm:pt modelId="{3704F0E6-1B1F-4644-869F-5C2D7B5E4A4E}">
      <dgm:prSet custT="1"/>
      <dgm:spPr>
        <a:xfrm>
          <a:off x="3617781" y="2353564"/>
          <a:ext cx="1205927" cy="25249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it-IT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Encouraging IP Development </a:t>
          </a:r>
        </a:p>
      </dgm:t>
    </dgm:pt>
    <dgm:pt modelId="{C85B14C2-1A37-964F-BB78-C9987E01F2F2}" type="parTrans" cxnId="{F16E1D2D-8599-5B4B-A446-F5FA8A78A323}">
      <dgm:prSet/>
      <dgm:spPr/>
      <dgm:t>
        <a:bodyPr/>
        <a:lstStyle/>
        <a:p>
          <a:endParaRPr lang="it-IT" sz="1200" b="1"/>
        </a:p>
      </dgm:t>
    </dgm:pt>
    <dgm:pt modelId="{DD3EE97D-D874-CC4B-AAE5-416969F4AE41}" type="sibTrans" cxnId="{F16E1D2D-8599-5B4B-A446-F5FA8A78A323}">
      <dgm:prSet/>
      <dgm:spPr/>
      <dgm:t>
        <a:bodyPr/>
        <a:lstStyle/>
        <a:p>
          <a:endParaRPr lang="it-IT" sz="1200" b="1"/>
        </a:p>
      </dgm:t>
    </dgm:pt>
    <dgm:pt modelId="{7EBB6EA1-6973-A04E-85FF-F6935A9052DD}">
      <dgm:prSet custT="1"/>
      <dgm:spPr>
        <a:xfrm>
          <a:off x="4823708" y="2104842"/>
          <a:ext cx="1205927" cy="277363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International Linkages</a:t>
          </a:r>
        </a:p>
      </dgm:t>
    </dgm:pt>
    <dgm:pt modelId="{471FC064-5181-EB4F-BCC7-02796BB82AC1}" type="parTrans" cxnId="{B7EF05AB-2F3A-474C-BFF2-A02315512380}">
      <dgm:prSet/>
      <dgm:spPr/>
      <dgm:t>
        <a:bodyPr/>
        <a:lstStyle/>
        <a:p>
          <a:endParaRPr lang="it-IT" sz="1200" b="1"/>
        </a:p>
      </dgm:t>
    </dgm:pt>
    <dgm:pt modelId="{86791519-FC2E-ED49-8489-E95576AD4D48}" type="sibTrans" cxnId="{B7EF05AB-2F3A-474C-BFF2-A02315512380}">
      <dgm:prSet/>
      <dgm:spPr/>
      <dgm:t>
        <a:bodyPr/>
        <a:lstStyle/>
        <a:p>
          <a:endParaRPr lang="it-IT" sz="1200" b="1"/>
        </a:p>
      </dgm:t>
    </dgm:pt>
    <dgm:pt modelId="{C502C7C8-4057-FE4E-B37C-704DB5696AC0}" type="pres">
      <dgm:prSet presAssocID="{AE40797D-E258-004C-ADA7-F553FC00700F}" presName="arrowDiagram" presStyleCnt="0">
        <dgm:presLayoutVars>
          <dgm:chMax val="5"/>
          <dgm:dir/>
          <dgm:resizeHandles val="exact"/>
        </dgm:presLayoutVars>
      </dgm:prSet>
      <dgm:spPr/>
    </dgm:pt>
    <dgm:pt modelId="{C7661499-AB0B-7F47-8DEF-A2F574F5CB5C}" type="pres">
      <dgm:prSet presAssocID="{AE40797D-E258-004C-ADA7-F553FC00700F}" presName="arrow" presStyleLbl="bgShp" presStyleIdx="0" presStyleCnt="1"/>
      <dgm:spPr>
        <a:xfrm>
          <a:off x="0" y="1109952"/>
          <a:ext cx="6029635" cy="3768521"/>
        </a:xfrm>
        <a:prstGeom prst="swooshArrow">
          <a:avLst>
            <a:gd name="adj1" fmla="val 25000"/>
            <a:gd name="adj2" fmla="val 25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ECDA173C-9749-CD49-88C6-19094823C585}" type="pres">
      <dgm:prSet presAssocID="{AE40797D-E258-004C-ADA7-F553FC00700F}" presName="arrowDiagram5" presStyleCnt="0"/>
      <dgm:spPr/>
    </dgm:pt>
    <dgm:pt modelId="{A80C85CC-C43F-A74A-BE35-21339127ACB3}" type="pres">
      <dgm:prSet presAssocID="{0C4A81C6-326F-1940-B61F-6CA8F3DD31B1}" presName="bullet5a" presStyleLbl="node1" presStyleIdx="0" presStyleCnt="5"/>
      <dgm:spPr>
        <a:xfrm>
          <a:off x="593919" y="3912225"/>
          <a:ext cx="138681" cy="138681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9750B4EE-6C6E-CD47-93A1-3A2DB90D405B}" type="pres">
      <dgm:prSet presAssocID="{0C4A81C6-326F-1940-B61F-6CA8F3DD31B1}" presName="textBox5a" presStyleLbl="revTx" presStyleIdx="0" presStyleCnt="5" custScaleX="194685" custLinFactNeighborX="25373" custLinFactNeighborY="18363">
        <dgm:presLayoutVars>
          <dgm:bulletEnabled val="1"/>
        </dgm:presLayoutVars>
      </dgm:prSet>
      <dgm:spPr/>
    </dgm:pt>
    <dgm:pt modelId="{03962C28-590A-834C-AB01-A9784BB692B5}" type="pres">
      <dgm:prSet presAssocID="{595F236E-10BB-0543-A5B1-D71D2288D581}" presName="bullet5b" presStyleLbl="node1" presStyleIdx="1" presStyleCnt="5"/>
      <dgm:spPr>
        <a:xfrm>
          <a:off x="1344608" y="3190930"/>
          <a:ext cx="217066" cy="21706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705EC859-0FC3-1346-BB2A-8D47D0CC372E}" type="pres">
      <dgm:prSet presAssocID="{595F236E-10BB-0543-A5B1-D71D2288D581}" presName="textBox5b" presStyleLbl="revTx" presStyleIdx="1" presStyleCnt="5">
        <dgm:presLayoutVars>
          <dgm:bulletEnabled val="1"/>
        </dgm:presLayoutVars>
      </dgm:prSet>
      <dgm:spPr/>
    </dgm:pt>
    <dgm:pt modelId="{3F71F437-6AAF-BC4E-BC49-981B28A6A665}" type="pres">
      <dgm:prSet presAssocID="{ED2C25E6-064E-9649-B0E9-DC059CEC66FE}" presName="bullet5c" presStyleLbl="node1" presStyleIdx="2" presStyleCnt="5"/>
      <dgm:spPr>
        <a:xfrm>
          <a:off x="2309350" y="2615853"/>
          <a:ext cx="289422" cy="28942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38EEC319-F4AA-4F42-84B3-59992FF6404D}" type="pres">
      <dgm:prSet presAssocID="{ED2C25E6-064E-9649-B0E9-DC059CEC66FE}" presName="textBox5c" presStyleLbl="revTx" presStyleIdx="2" presStyleCnt="5">
        <dgm:presLayoutVars>
          <dgm:bulletEnabled val="1"/>
        </dgm:presLayoutVars>
      </dgm:prSet>
      <dgm:spPr/>
    </dgm:pt>
    <dgm:pt modelId="{2CF3FE58-FC3E-2643-9000-4A56EDEDABC6}" type="pres">
      <dgm:prSet presAssocID="{3704F0E6-1B1F-4644-869F-5C2D7B5E4A4E}" presName="bullet5d" presStyleLbl="node1" presStyleIdx="3" presStyleCnt="5"/>
      <dgm:spPr>
        <a:xfrm>
          <a:off x="3430862" y="2166646"/>
          <a:ext cx="373837" cy="373837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B5BFE685-C62D-6844-9958-A9EDC3E2B5D9}" type="pres">
      <dgm:prSet presAssocID="{3704F0E6-1B1F-4644-869F-5C2D7B5E4A4E}" presName="textBox5d" presStyleLbl="revTx" presStyleIdx="3" presStyleCnt="5">
        <dgm:presLayoutVars>
          <dgm:bulletEnabled val="1"/>
        </dgm:presLayoutVars>
      </dgm:prSet>
      <dgm:spPr/>
    </dgm:pt>
    <dgm:pt modelId="{4D6837B8-6202-5942-8858-D37D3C759D18}" type="pres">
      <dgm:prSet presAssocID="{7EBB6EA1-6973-A04E-85FF-F6935A9052DD}" presName="bullet5e" presStyleLbl="node1" presStyleIdx="4" presStyleCnt="5"/>
      <dgm:spPr>
        <a:xfrm>
          <a:off x="4585537" y="1866671"/>
          <a:ext cx="476341" cy="476341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6A1E431-A01B-EF4B-890E-78E2AA52AF87}" type="pres">
      <dgm:prSet presAssocID="{7EBB6EA1-6973-A04E-85FF-F6935A9052DD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F16E1D2D-8599-5B4B-A446-F5FA8A78A323}" srcId="{AE40797D-E258-004C-ADA7-F553FC00700F}" destId="{3704F0E6-1B1F-4644-869F-5C2D7B5E4A4E}" srcOrd="3" destOrd="0" parTransId="{C85B14C2-1A37-964F-BB78-C9987E01F2F2}" sibTransId="{DD3EE97D-D874-CC4B-AAE5-416969F4AE41}"/>
    <dgm:cxn modelId="{6DF00E5F-D427-9645-B32A-B813F780EF2B}" type="presOf" srcId="{ED2C25E6-064E-9649-B0E9-DC059CEC66FE}" destId="{38EEC319-F4AA-4F42-84B3-59992FF6404D}" srcOrd="0" destOrd="0" presId="urn:microsoft.com/office/officeart/2005/8/layout/arrow2"/>
    <dgm:cxn modelId="{DA250546-B127-694A-BC00-C6AB50B295C4}" type="presOf" srcId="{595F236E-10BB-0543-A5B1-D71D2288D581}" destId="{705EC859-0FC3-1346-BB2A-8D47D0CC372E}" srcOrd="0" destOrd="0" presId="urn:microsoft.com/office/officeart/2005/8/layout/arrow2"/>
    <dgm:cxn modelId="{C84C186B-68A7-624E-9248-57E6A9A72A45}" type="presOf" srcId="{AE40797D-E258-004C-ADA7-F553FC00700F}" destId="{C502C7C8-4057-FE4E-B37C-704DB5696AC0}" srcOrd="0" destOrd="0" presId="urn:microsoft.com/office/officeart/2005/8/layout/arrow2"/>
    <dgm:cxn modelId="{C11A4754-226E-914A-9BB5-C35BD198F85F}" type="presOf" srcId="{7EBB6EA1-6973-A04E-85FF-F6935A9052DD}" destId="{46A1E431-A01B-EF4B-890E-78E2AA52AF87}" srcOrd="0" destOrd="0" presId="urn:microsoft.com/office/officeart/2005/8/layout/arrow2"/>
    <dgm:cxn modelId="{EAFC3D80-38C8-9544-9856-75C275FFD5F6}" srcId="{AE40797D-E258-004C-ADA7-F553FC00700F}" destId="{595F236E-10BB-0543-A5B1-D71D2288D581}" srcOrd="1" destOrd="0" parTransId="{E60F1702-A859-8B49-8043-36B9F9C39A6D}" sibTransId="{B6400345-C035-3B46-A662-FE5A47A4AD0A}"/>
    <dgm:cxn modelId="{BF7DB183-2F03-D643-82A2-A3A4B0E48058}" srcId="{AE40797D-E258-004C-ADA7-F553FC00700F}" destId="{ED2C25E6-064E-9649-B0E9-DC059CEC66FE}" srcOrd="2" destOrd="0" parTransId="{5AE21073-33EC-0140-AB09-4E7C5E336E34}" sibTransId="{94632263-D5D1-6943-ADC3-403D824CC031}"/>
    <dgm:cxn modelId="{517E308F-4CCF-1940-8940-69160109279D}" type="presOf" srcId="{3704F0E6-1B1F-4644-869F-5C2D7B5E4A4E}" destId="{B5BFE685-C62D-6844-9958-A9EDC3E2B5D9}" srcOrd="0" destOrd="0" presId="urn:microsoft.com/office/officeart/2005/8/layout/arrow2"/>
    <dgm:cxn modelId="{1E5EE49A-8C33-944D-AD7A-74CE77E915B7}" type="presOf" srcId="{0C4A81C6-326F-1940-B61F-6CA8F3DD31B1}" destId="{9750B4EE-6C6E-CD47-93A1-3A2DB90D405B}" srcOrd="0" destOrd="0" presId="urn:microsoft.com/office/officeart/2005/8/layout/arrow2"/>
    <dgm:cxn modelId="{B7EF05AB-2F3A-474C-BFF2-A02315512380}" srcId="{AE40797D-E258-004C-ADA7-F553FC00700F}" destId="{7EBB6EA1-6973-A04E-85FF-F6935A9052DD}" srcOrd="4" destOrd="0" parTransId="{471FC064-5181-EB4F-BCC7-02796BB82AC1}" sibTransId="{86791519-FC2E-ED49-8489-E95576AD4D48}"/>
    <dgm:cxn modelId="{8AB296F7-3437-3047-BE47-38E11D83D49B}" srcId="{AE40797D-E258-004C-ADA7-F553FC00700F}" destId="{0C4A81C6-326F-1940-B61F-6CA8F3DD31B1}" srcOrd="0" destOrd="0" parTransId="{D930C31D-4D28-FF42-B31A-69D0E0F8339F}" sibTransId="{8BD7037C-44E1-6146-865D-BF41AFEAE8A2}"/>
    <dgm:cxn modelId="{5E8C02A1-7152-734E-A7E5-1E0C4A22294D}" type="presParOf" srcId="{C502C7C8-4057-FE4E-B37C-704DB5696AC0}" destId="{C7661499-AB0B-7F47-8DEF-A2F574F5CB5C}" srcOrd="0" destOrd="0" presId="urn:microsoft.com/office/officeart/2005/8/layout/arrow2"/>
    <dgm:cxn modelId="{DE24FD0E-4A4B-824C-AAF3-9C29E0DEB2D5}" type="presParOf" srcId="{C502C7C8-4057-FE4E-B37C-704DB5696AC0}" destId="{ECDA173C-9749-CD49-88C6-19094823C585}" srcOrd="1" destOrd="0" presId="urn:microsoft.com/office/officeart/2005/8/layout/arrow2"/>
    <dgm:cxn modelId="{4D2F6156-7D30-C942-A805-C609543AEE18}" type="presParOf" srcId="{ECDA173C-9749-CD49-88C6-19094823C585}" destId="{A80C85CC-C43F-A74A-BE35-21339127ACB3}" srcOrd="0" destOrd="0" presId="urn:microsoft.com/office/officeart/2005/8/layout/arrow2"/>
    <dgm:cxn modelId="{BB0D6C4B-D7BC-CA45-B5DE-32610065AA2B}" type="presParOf" srcId="{ECDA173C-9749-CD49-88C6-19094823C585}" destId="{9750B4EE-6C6E-CD47-93A1-3A2DB90D405B}" srcOrd="1" destOrd="0" presId="urn:microsoft.com/office/officeart/2005/8/layout/arrow2"/>
    <dgm:cxn modelId="{806E0CFA-78B3-3E49-A284-3FF169D7ACFF}" type="presParOf" srcId="{ECDA173C-9749-CD49-88C6-19094823C585}" destId="{03962C28-590A-834C-AB01-A9784BB692B5}" srcOrd="2" destOrd="0" presId="urn:microsoft.com/office/officeart/2005/8/layout/arrow2"/>
    <dgm:cxn modelId="{B9E38E7A-EAEF-9249-8315-87CB35696654}" type="presParOf" srcId="{ECDA173C-9749-CD49-88C6-19094823C585}" destId="{705EC859-0FC3-1346-BB2A-8D47D0CC372E}" srcOrd="3" destOrd="0" presId="urn:microsoft.com/office/officeart/2005/8/layout/arrow2"/>
    <dgm:cxn modelId="{69A8C2C0-5622-434F-9C01-CAD0EDAE0F13}" type="presParOf" srcId="{ECDA173C-9749-CD49-88C6-19094823C585}" destId="{3F71F437-6AAF-BC4E-BC49-981B28A6A665}" srcOrd="4" destOrd="0" presId="urn:microsoft.com/office/officeart/2005/8/layout/arrow2"/>
    <dgm:cxn modelId="{CF23848C-4E98-6F46-8EBB-A6F969C58F78}" type="presParOf" srcId="{ECDA173C-9749-CD49-88C6-19094823C585}" destId="{38EEC319-F4AA-4F42-84B3-59992FF6404D}" srcOrd="5" destOrd="0" presId="urn:microsoft.com/office/officeart/2005/8/layout/arrow2"/>
    <dgm:cxn modelId="{508E4F1E-B531-BE44-A231-8CAE293F9B29}" type="presParOf" srcId="{ECDA173C-9749-CD49-88C6-19094823C585}" destId="{2CF3FE58-FC3E-2643-9000-4A56EDEDABC6}" srcOrd="6" destOrd="0" presId="urn:microsoft.com/office/officeart/2005/8/layout/arrow2"/>
    <dgm:cxn modelId="{7E840FA7-46A4-C44D-B771-A7F735CF9788}" type="presParOf" srcId="{ECDA173C-9749-CD49-88C6-19094823C585}" destId="{B5BFE685-C62D-6844-9958-A9EDC3E2B5D9}" srcOrd="7" destOrd="0" presId="urn:microsoft.com/office/officeart/2005/8/layout/arrow2"/>
    <dgm:cxn modelId="{AD8DDA55-C18C-CD4F-8CE2-6AA451566642}" type="presParOf" srcId="{ECDA173C-9749-CD49-88C6-19094823C585}" destId="{4D6837B8-6202-5942-8858-D37D3C759D18}" srcOrd="8" destOrd="0" presId="urn:microsoft.com/office/officeart/2005/8/layout/arrow2"/>
    <dgm:cxn modelId="{822D2843-9D2E-4445-BD95-9781252852A6}" type="presParOf" srcId="{ECDA173C-9749-CD49-88C6-19094823C585}" destId="{46A1E431-A01B-EF4B-890E-78E2AA52AF8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499-AB0B-7F47-8DEF-A2F574F5CB5C}">
      <dsp:nvSpPr>
        <dsp:cNvPr id="0" name=""/>
        <dsp:cNvSpPr/>
      </dsp:nvSpPr>
      <dsp:spPr>
        <a:xfrm>
          <a:off x="0" y="1178698"/>
          <a:ext cx="5630024" cy="3518764"/>
        </a:xfrm>
        <a:prstGeom prst="swooshArrow">
          <a:avLst>
            <a:gd name="adj1" fmla="val 25000"/>
            <a:gd name="adj2" fmla="val 25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C85CC-C43F-A74A-BE35-21339127ACB3}">
      <dsp:nvSpPr>
        <dsp:cNvPr id="0" name=""/>
        <dsp:cNvSpPr/>
      </dsp:nvSpPr>
      <dsp:spPr>
        <a:xfrm>
          <a:off x="554557" y="3795252"/>
          <a:ext cx="129490" cy="12949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0B4EE-6C6E-CD47-93A1-3A2DB90D405B}">
      <dsp:nvSpPr>
        <dsp:cNvPr id="0" name=""/>
        <dsp:cNvSpPr/>
      </dsp:nvSpPr>
      <dsp:spPr>
        <a:xfrm>
          <a:off x="457270" y="4013781"/>
          <a:ext cx="1435866" cy="83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14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Consultancy</a:t>
          </a:r>
          <a:r>
            <a:rPr lang="it-IT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Services</a:t>
          </a:r>
        </a:p>
      </dsp:txBody>
      <dsp:txXfrm>
        <a:off x="457270" y="4013781"/>
        <a:ext cx="1435866" cy="837466"/>
      </dsp:txXfrm>
    </dsp:sp>
    <dsp:sp modelId="{7CFBFAA6-2A6B-CB45-B5E0-676694403D4B}">
      <dsp:nvSpPr>
        <dsp:cNvPr id="0" name=""/>
        <dsp:cNvSpPr/>
      </dsp:nvSpPr>
      <dsp:spPr>
        <a:xfrm>
          <a:off x="1255495" y="3121760"/>
          <a:ext cx="202680" cy="20268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1E8D7-1D9C-2344-A6E7-A1E013413929}">
      <dsp:nvSpPr>
        <dsp:cNvPr id="0" name=""/>
        <dsp:cNvSpPr/>
      </dsp:nvSpPr>
      <dsp:spPr>
        <a:xfrm>
          <a:off x="1356835" y="3223100"/>
          <a:ext cx="934583" cy="1474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96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Innovation Vouchers</a:t>
          </a:r>
          <a:endParaRPr lang="it-IT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356835" y="3223100"/>
        <a:ext cx="934583" cy="1474362"/>
      </dsp:txXfrm>
    </dsp:sp>
    <dsp:sp modelId="{82833FF7-7E2B-8645-AB44-FFC6B4FC269E}">
      <dsp:nvSpPr>
        <dsp:cNvPr id="0" name=""/>
        <dsp:cNvSpPr/>
      </dsp:nvSpPr>
      <dsp:spPr>
        <a:xfrm>
          <a:off x="2156299" y="2584796"/>
          <a:ext cx="270241" cy="270241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ACAFF-48E0-BB4A-94E3-CF52843C642E}">
      <dsp:nvSpPr>
        <dsp:cNvPr id="0" name=""/>
        <dsp:cNvSpPr/>
      </dsp:nvSpPr>
      <dsp:spPr>
        <a:xfrm>
          <a:off x="2291419" y="2719917"/>
          <a:ext cx="1086594" cy="1977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195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Knowledge Transfer </a:t>
          </a:r>
          <a:r>
            <a:rPr lang="it-IT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Partnerships</a:t>
          </a:r>
          <a:endParaRPr lang="it-IT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291419" y="2719917"/>
        <a:ext cx="1086594" cy="1977545"/>
      </dsp:txXfrm>
    </dsp:sp>
    <dsp:sp modelId="{99D5B222-DEE5-B948-8B32-FAE4F0CA7ACF}">
      <dsp:nvSpPr>
        <dsp:cNvPr id="0" name=""/>
        <dsp:cNvSpPr/>
      </dsp:nvSpPr>
      <dsp:spPr>
        <a:xfrm>
          <a:off x="3203483" y="2165360"/>
          <a:ext cx="349061" cy="349061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483BB-1195-6945-B3FC-93A82B546189}">
      <dsp:nvSpPr>
        <dsp:cNvPr id="0" name=""/>
        <dsp:cNvSpPr/>
      </dsp:nvSpPr>
      <dsp:spPr>
        <a:xfrm>
          <a:off x="3378014" y="2339890"/>
          <a:ext cx="1126004" cy="2357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6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Science </a:t>
          </a:r>
          <a:r>
            <a:rPr lang="it-IT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Parks</a:t>
          </a:r>
          <a:endParaRPr lang="it-IT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3378014" y="2339890"/>
        <a:ext cx="1126004" cy="2357572"/>
      </dsp:txXfrm>
    </dsp:sp>
    <dsp:sp modelId="{C49057F2-B163-0F4C-BC37-3F0E2219A1C6}">
      <dsp:nvSpPr>
        <dsp:cNvPr id="0" name=""/>
        <dsp:cNvSpPr/>
      </dsp:nvSpPr>
      <dsp:spPr>
        <a:xfrm>
          <a:off x="4281633" y="1885266"/>
          <a:ext cx="444771" cy="444771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A7D94-B0AF-1D4C-926F-1C8ECEB846C3}">
      <dsp:nvSpPr>
        <dsp:cNvPr id="0" name=""/>
        <dsp:cNvSpPr/>
      </dsp:nvSpPr>
      <dsp:spPr>
        <a:xfrm>
          <a:off x="4504019" y="2107652"/>
          <a:ext cx="1126004" cy="2589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675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Research</a:t>
          </a:r>
          <a:r>
            <a:rPr lang="it-IT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&amp; Technology Centres</a:t>
          </a:r>
        </a:p>
      </dsp:txBody>
      <dsp:txXfrm>
        <a:off x="4504019" y="2107652"/>
        <a:ext cx="1126004" cy="2589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499-AB0B-7F47-8DEF-A2F574F5CB5C}">
      <dsp:nvSpPr>
        <dsp:cNvPr id="0" name=""/>
        <dsp:cNvSpPr/>
      </dsp:nvSpPr>
      <dsp:spPr>
        <a:xfrm>
          <a:off x="0" y="1109952"/>
          <a:ext cx="6029635" cy="3768521"/>
        </a:xfrm>
        <a:prstGeom prst="swooshArrow">
          <a:avLst>
            <a:gd name="adj1" fmla="val 25000"/>
            <a:gd name="adj2" fmla="val 25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C85CC-C43F-A74A-BE35-21339127ACB3}">
      <dsp:nvSpPr>
        <dsp:cNvPr id="0" name=""/>
        <dsp:cNvSpPr/>
      </dsp:nvSpPr>
      <dsp:spPr>
        <a:xfrm>
          <a:off x="593919" y="3912225"/>
          <a:ext cx="138681" cy="138681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0B4EE-6C6E-CD47-93A1-3A2DB90D405B}">
      <dsp:nvSpPr>
        <dsp:cNvPr id="0" name=""/>
        <dsp:cNvSpPr/>
      </dsp:nvSpPr>
      <dsp:spPr>
        <a:xfrm>
          <a:off x="489726" y="4146265"/>
          <a:ext cx="1537782" cy="896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85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Graduate Enterprise</a:t>
          </a:r>
        </a:p>
      </dsp:txBody>
      <dsp:txXfrm>
        <a:off x="489726" y="4146265"/>
        <a:ext cx="1537782" cy="896908"/>
      </dsp:txXfrm>
    </dsp:sp>
    <dsp:sp modelId="{03962C28-590A-834C-AB01-A9784BB692B5}">
      <dsp:nvSpPr>
        <dsp:cNvPr id="0" name=""/>
        <dsp:cNvSpPr/>
      </dsp:nvSpPr>
      <dsp:spPr>
        <a:xfrm>
          <a:off x="1344608" y="3190930"/>
          <a:ext cx="217066" cy="21706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EC859-0FC3-1346-BB2A-8D47D0CC372E}">
      <dsp:nvSpPr>
        <dsp:cNvPr id="0" name=""/>
        <dsp:cNvSpPr/>
      </dsp:nvSpPr>
      <dsp:spPr>
        <a:xfrm>
          <a:off x="1453142" y="3299463"/>
          <a:ext cx="1000919" cy="1579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19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University Spinouts </a:t>
          </a:r>
        </a:p>
      </dsp:txBody>
      <dsp:txXfrm>
        <a:off x="1453142" y="3299463"/>
        <a:ext cx="1000919" cy="1579010"/>
      </dsp:txXfrm>
    </dsp:sp>
    <dsp:sp modelId="{3F71F437-6AAF-BC4E-BC49-981B28A6A665}">
      <dsp:nvSpPr>
        <dsp:cNvPr id="0" name=""/>
        <dsp:cNvSpPr/>
      </dsp:nvSpPr>
      <dsp:spPr>
        <a:xfrm>
          <a:off x="2309350" y="2615853"/>
          <a:ext cx="289422" cy="28942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EC319-F4AA-4F42-84B3-59992FF6404D}">
      <dsp:nvSpPr>
        <dsp:cNvPr id="0" name=""/>
        <dsp:cNvSpPr/>
      </dsp:nvSpPr>
      <dsp:spPr>
        <a:xfrm>
          <a:off x="2454061" y="2760565"/>
          <a:ext cx="1163719" cy="2117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359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Network and Cluster Development </a:t>
          </a:r>
        </a:p>
      </dsp:txBody>
      <dsp:txXfrm>
        <a:off x="2454061" y="2760565"/>
        <a:ext cx="1163719" cy="2117909"/>
      </dsp:txXfrm>
    </dsp:sp>
    <dsp:sp modelId="{2CF3FE58-FC3E-2643-9000-4A56EDEDABC6}">
      <dsp:nvSpPr>
        <dsp:cNvPr id="0" name=""/>
        <dsp:cNvSpPr/>
      </dsp:nvSpPr>
      <dsp:spPr>
        <a:xfrm>
          <a:off x="3430862" y="2166646"/>
          <a:ext cx="373837" cy="373837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FE685-C62D-6844-9958-A9EDC3E2B5D9}">
      <dsp:nvSpPr>
        <dsp:cNvPr id="0" name=""/>
        <dsp:cNvSpPr/>
      </dsp:nvSpPr>
      <dsp:spPr>
        <a:xfrm>
          <a:off x="3617781" y="2353564"/>
          <a:ext cx="1205927" cy="2524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089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Encouraging IP Development </a:t>
          </a:r>
        </a:p>
      </dsp:txBody>
      <dsp:txXfrm>
        <a:off x="3617781" y="2353564"/>
        <a:ext cx="1205927" cy="2524909"/>
      </dsp:txXfrm>
    </dsp:sp>
    <dsp:sp modelId="{4D6837B8-6202-5942-8858-D37D3C759D18}">
      <dsp:nvSpPr>
        <dsp:cNvPr id="0" name=""/>
        <dsp:cNvSpPr/>
      </dsp:nvSpPr>
      <dsp:spPr>
        <a:xfrm>
          <a:off x="4585537" y="1866671"/>
          <a:ext cx="476341" cy="476341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1E431-A01B-EF4B-890E-78E2AA52AF87}">
      <dsp:nvSpPr>
        <dsp:cNvPr id="0" name=""/>
        <dsp:cNvSpPr/>
      </dsp:nvSpPr>
      <dsp:spPr>
        <a:xfrm>
          <a:off x="4823708" y="2104842"/>
          <a:ext cx="1205927" cy="2773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403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International Linkages</a:t>
          </a:r>
        </a:p>
      </dsp:txBody>
      <dsp:txXfrm>
        <a:off x="4823708" y="2104842"/>
        <a:ext cx="1205927" cy="2773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02/03/2023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‹N°›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78849-6A58-5242-AAB8-69E086EC2380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7150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5268B60-7B75-E347-ABDB-7ACFE21D4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8889" y="345224"/>
            <a:ext cx="5113111" cy="5515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AA021AF-F436-2048-A3CE-7E5C6618A4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867" y="480022"/>
            <a:ext cx="5522701" cy="98138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1913C36-4D36-5840-991B-0A1298573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634" y="2085827"/>
            <a:ext cx="7004789" cy="190065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798998-0C7C-EA45-A4F2-93E86B5DC5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57648-D143-CE4E-B8CA-782A8F967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548" y="4100514"/>
            <a:ext cx="5811934" cy="44904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4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Name of Presenter </a:t>
            </a:r>
          </a:p>
          <a:p>
            <a:r>
              <a:rPr lang="en-GB" sz="12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Officer | Interreg Europe Secretariat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BCEAF90-08AF-E94E-84D8-638E4C25EC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697" y="5809482"/>
            <a:ext cx="6316818" cy="47912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2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of Event</a:t>
            </a:r>
          </a:p>
          <a:p>
            <a:r>
              <a:rPr lang="en-US" sz="12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C03763D-F865-8D47-93BC-9FD4AAC96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562" y="4612553"/>
            <a:ext cx="2663825" cy="24055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 JULY 2021 | 45 Minutes</a:t>
            </a:r>
          </a:p>
        </p:txBody>
      </p:sp>
    </p:spTree>
    <p:extLst>
      <p:ext uri="{BB962C8B-B14F-4D97-AF65-F5344CB8AC3E}">
        <p14:creationId xmlns:p14="http://schemas.microsoft.com/office/powerpoint/2010/main" val="210169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4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3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4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err="1"/>
              <a:t>Chapter</a:t>
            </a:r>
            <a:r>
              <a:rPr lang="fr-CH"/>
              <a:t> </a:t>
            </a:r>
          </a:p>
          <a:p>
            <a:pPr lvl="0"/>
            <a:r>
              <a:rPr lang="en-LU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CCB4-3A24-4D27-AF36-35F02DCD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H nr">
            <a:extLst>
              <a:ext uri="{FF2B5EF4-FFF2-40B4-BE49-F238E27FC236}">
                <a16:creationId xmlns:a16="http://schemas.microsoft.com/office/drawing/2014/main" id="{FA2F03EF-F8BE-43DD-903E-17A8823EBD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7" y="1989000"/>
            <a:ext cx="3152779" cy="2814569"/>
          </a:xfrm>
        </p:spPr>
        <p:txBody>
          <a:bodyPr>
            <a:noAutofit/>
          </a:bodyPr>
          <a:lstStyle>
            <a:lvl1pPr marL="0" indent="0" algn="ctr">
              <a:buNone/>
              <a:defRPr sz="235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?</a:t>
            </a:r>
            <a:endParaRPr lang="en-LU"/>
          </a:p>
        </p:txBody>
      </p:sp>
      <p:sp>
        <p:nvSpPr>
          <p:cNvPr id="4" name="PH Title">
            <a:extLst>
              <a:ext uri="{FF2B5EF4-FFF2-40B4-BE49-F238E27FC236}">
                <a16:creationId xmlns:a16="http://schemas.microsoft.com/office/drawing/2014/main" id="{5C944C32-25DE-451C-90BF-9109CEDEA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8836" y="1988999"/>
            <a:ext cx="8194963" cy="42871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err="1"/>
              <a:t>Chapter</a:t>
            </a:r>
            <a:r>
              <a:rPr lang="fr-CH"/>
              <a:t> </a:t>
            </a:r>
          </a:p>
          <a:p>
            <a:pPr lvl="0"/>
            <a:r>
              <a:rPr lang="en-LU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1768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1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‹N°›</a:t>
            </a:fld>
            <a:endParaRPr lang="en-US" sz="12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A6400B-D0DD-3D48-A048-5617CCCC364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50" r:id="rId4"/>
    <p:sldLayoutId id="2147483655" r:id="rId5"/>
    <p:sldLayoutId id="2147483649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4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svg"/><Relationship Id="rId7" Type="http://schemas.openxmlformats.org/officeDocument/2006/relationships/image" Target="../media/image2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6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26.svg"/><Relationship Id="rId10" Type="http://schemas.microsoft.com/office/2007/relationships/diagramDrawing" Target="../diagrams/drawing1.xml"/><Relationship Id="rId4" Type="http://schemas.openxmlformats.org/officeDocument/2006/relationships/image" Target="../media/image25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6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5" Type="http://schemas.openxmlformats.org/officeDocument/2006/relationships/image" Target="../media/image28.svg"/><Relationship Id="rId10" Type="http://schemas.microsoft.com/office/2007/relationships/diagramDrawing" Target="../diagrams/drawing2.xml"/><Relationship Id="rId4" Type="http://schemas.openxmlformats.org/officeDocument/2006/relationships/image" Target="../media/image27.pn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85D0A6D-63C1-45FD-9EB7-09BC548238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1455" y="312916"/>
            <a:ext cx="5231818" cy="561242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B898AE7-FC76-2F49-9DCB-FF4843021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7CAE7C-5563-3C4C-8865-248A2E528BF9}"/>
              </a:ext>
            </a:extLst>
          </p:cNvPr>
          <p:cNvSpPr txBox="1"/>
          <p:nvPr/>
        </p:nvSpPr>
        <p:spPr>
          <a:xfrm>
            <a:off x="957781" y="5097644"/>
            <a:ext cx="2438390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3 February 2023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8009EA-789C-AD44-898E-F7FF6C92D355}"/>
              </a:ext>
            </a:extLst>
          </p:cNvPr>
          <p:cNvSpPr txBox="1"/>
          <p:nvPr/>
        </p:nvSpPr>
        <p:spPr>
          <a:xfrm>
            <a:off x="900934" y="4610408"/>
            <a:ext cx="5020031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</a:rPr>
              <a:t>Marc Pattinson and Arnault Morisson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Thematic Experts| Interreg Europe Policy Learning Platform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091667D-856F-4048-B00C-14DFCE0A6E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C15E78F7-9AE3-6B53-7AB9-456BEF86E312}"/>
              </a:ext>
            </a:extLst>
          </p:cNvPr>
          <p:cNvSpPr txBox="1">
            <a:spLocks/>
          </p:cNvSpPr>
          <p:nvPr/>
        </p:nvSpPr>
        <p:spPr>
          <a:xfrm>
            <a:off x="645977" y="2822271"/>
            <a:ext cx="7372458" cy="19086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The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commercialisation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of research results</a:t>
            </a:r>
          </a:p>
        </p:txBody>
      </p:sp>
    </p:spTree>
    <p:extLst>
      <p:ext uri="{BB962C8B-B14F-4D97-AF65-F5344CB8AC3E}">
        <p14:creationId xmlns:p14="http://schemas.microsoft.com/office/powerpoint/2010/main" val="2564834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BEF00A4-3153-0A48-85C3-BDB5EDB1B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43" y="2911820"/>
            <a:ext cx="6822212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Presentations!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2A00B84-23DD-9249-A9FA-CB26CD020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5152" y="3967461"/>
            <a:ext cx="3263900" cy="203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88A5E43-A7A4-814A-9603-074861BEF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C0E0EF62-1FD5-4FE1-AA9D-8DE483C4F1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1455" y="312916"/>
            <a:ext cx="5231818" cy="56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6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BEF00A4-3153-0A48-85C3-BDB5EDB1B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2807060"/>
            <a:ext cx="5383651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2A00B84-23DD-9249-A9FA-CB26CD020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5152" y="3967461"/>
            <a:ext cx="3263900" cy="203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88A5E43-A7A4-814A-9603-074861BEF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C0E0EF62-1FD5-4FE1-AA9D-8DE483C4F1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1455" y="312916"/>
            <a:ext cx="5231818" cy="56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8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9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7F346-741D-4C7F-81AC-35E436DF7463}"/>
              </a:ext>
            </a:extLst>
          </p:cNvPr>
          <p:cNvSpPr/>
          <p:nvPr/>
        </p:nvSpPr>
        <p:spPr>
          <a:xfrm>
            <a:off x="1719820" y="2951577"/>
            <a:ext cx="97840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6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WELCOME!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endParaRPr lang="en-US" sz="3000" b="1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4486D97-5F04-4547-BFDE-F6692B1EB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820" y="1176847"/>
            <a:ext cx="1442480" cy="1522619"/>
          </a:xfrm>
          <a:prstGeom prst="rect">
            <a:avLst/>
          </a:prstGeom>
        </p:spPr>
      </p:pic>
      <p:pic>
        <p:nvPicPr>
          <p:cNvPr id="1026" name="Picture 2" descr="Arnault Morisson">
            <a:extLst>
              <a:ext uri="{FF2B5EF4-FFF2-40B4-BE49-F238E27FC236}">
                <a16:creationId xmlns:a16="http://schemas.microsoft.com/office/drawing/2014/main" id="{9D291F95-B38D-49A9-AE98-3B0758EB0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26" y="3609451"/>
            <a:ext cx="1429675" cy="1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FC4FFB-67D1-433B-B155-2E3AE4001F13}"/>
              </a:ext>
            </a:extLst>
          </p:cNvPr>
          <p:cNvSpPr/>
          <p:nvPr/>
        </p:nvSpPr>
        <p:spPr>
          <a:xfrm>
            <a:off x="1508589" y="2777164"/>
            <a:ext cx="1808791" cy="1151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 Pattinson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0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</a:t>
            </a:r>
            <a:r>
              <a:rPr lang="fr-FR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Expert in </a:t>
            </a:r>
            <a:r>
              <a:rPr lang="fr-FR" sz="10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Innovation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Learning Platform</a:t>
            </a:r>
            <a:endParaRPr lang="en-US" sz="10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endParaRPr lang="en-US" sz="3000" b="1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D29A59-ADC0-45D1-8619-5D466721E302}"/>
              </a:ext>
            </a:extLst>
          </p:cNvPr>
          <p:cNvSpPr/>
          <p:nvPr/>
        </p:nvSpPr>
        <p:spPr>
          <a:xfrm>
            <a:off x="1524001" y="5118550"/>
            <a:ext cx="1808791" cy="1151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Arnault Morisson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0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</a:t>
            </a:r>
            <a:r>
              <a:rPr lang="fr-FR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Expert in </a:t>
            </a:r>
            <a:r>
              <a:rPr lang="fr-FR" sz="10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Innovation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Learning Platform</a:t>
            </a:r>
            <a:endParaRPr lang="en-US" sz="10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endParaRPr lang="en-US" sz="3000" b="1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9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7F346-741D-4C7F-81AC-35E436DF7463}"/>
              </a:ext>
            </a:extLst>
          </p:cNvPr>
          <p:cNvSpPr/>
          <p:nvPr/>
        </p:nvSpPr>
        <p:spPr>
          <a:xfrm>
            <a:off x="3253375" y="2823400"/>
            <a:ext cx="7765489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DETAILS - ZOOM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endParaRPr lang="en-US" sz="3000" b="1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215759-DC48-42CE-94F0-3F6808380181}"/>
              </a:ext>
            </a:extLst>
          </p:cNvPr>
          <p:cNvSpPr/>
          <p:nvPr/>
        </p:nvSpPr>
        <p:spPr>
          <a:xfrm>
            <a:off x="1284286" y="3994541"/>
            <a:ext cx="2585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Raluca Toma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Manager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Learning Platform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6694724-698F-B79D-095F-CBED4295A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85" y="2204865"/>
            <a:ext cx="1769749" cy="178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AE65AB23-C182-412B-84D2-6AC5BAA0B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5356" r="86783"/>
          <a:stretch/>
        </p:blipFill>
        <p:spPr>
          <a:xfrm>
            <a:off x="10101236" y="597922"/>
            <a:ext cx="1040902" cy="919152"/>
          </a:xfrm>
          <a:prstGeom prst="rect">
            <a:avLst/>
          </a:prstGeom>
        </p:spPr>
      </p:pic>
      <p:sp>
        <p:nvSpPr>
          <p:cNvPr id="11" name="Titre 11">
            <a:extLst>
              <a:ext uri="{FF2B5EF4-FFF2-40B4-BE49-F238E27FC236}">
                <a16:creationId xmlns:a16="http://schemas.microsoft.com/office/drawing/2014/main" id="{A0F3B8AA-B4B3-EA40-5E51-E9C1D7951B5D}"/>
              </a:ext>
            </a:extLst>
          </p:cNvPr>
          <p:cNvSpPr txBox="1">
            <a:spLocks/>
          </p:cNvSpPr>
          <p:nvPr/>
        </p:nvSpPr>
        <p:spPr>
          <a:xfrm>
            <a:off x="-3162978" y="-13124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Agenda</a:t>
            </a:r>
            <a:endParaRPr lang="en-GB" sz="28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F5F556-CD52-75DC-7A2A-FC5AC16D99F1}"/>
              </a:ext>
            </a:extLst>
          </p:cNvPr>
          <p:cNvSpPr/>
          <p:nvPr/>
        </p:nvSpPr>
        <p:spPr>
          <a:xfrm>
            <a:off x="1497598" y="1180275"/>
            <a:ext cx="6949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Agenda and technical details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Introduction on the commercialisation of research results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Roundtable introduction</a:t>
            </a:r>
          </a:p>
        </p:txBody>
      </p:sp>
      <p:sp>
        <p:nvSpPr>
          <p:cNvPr id="14" name="Titre 11">
            <a:extLst>
              <a:ext uri="{FF2B5EF4-FFF2-40B4-BE49-F238E27FC236}">
                <a16:creationId xmlns:a16="http://schemas.microsoft.com/office/drawing/2014/main" id="{0E3095F5-859F-9569-CF92-0DAC70FC9AC1}"/>
              </a:ext>
            </a:extLst>
          </p:cNvPr>
          <p:cNvSpPr txBox="1">
            <a:spLocks/>
          </p:cNvSpPr>
          <p:nvPr/>
        </p:nvSpPr>
        <p:spPr>
          <a:xfrm>
            <a:off x="0" y="787866"/>
            <a:ext cx="7886700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000" dirty="0">
                <a:ea typeface="Arial" charset="0"/>
              </a:rPr>
              <a:t>Introduction (10:30-10:50)</a:t>
            </a:r>
            <a:endParaRPr lang="en-GB" sz="2000" dirty="0">
              <a:ea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D4E8ED-E60B-BF33-D378-6E15930D5279}"/>
              </a:ext>
            </a:extLst>
          </p:cNvPr>
          <p:cNvSpPr/>
          <p:nvPr/>
        </p:nvSpPr>
        <p:spPr>
          <a:xfrm>
            <a:off x="22149" y="4495683"/>
            <a:ext cx="4500463" cy="61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discussion (11:20-11:55)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F7ABE6-4E52-3F04-E674-81166C39FA56}"/>
              </a:ext>
            </a:extLst>
          </p:cNvPr>
          <p:cNvSpPr/>
          <p:nvPr/>
        </p:nvSpPr>
        <p:spPr>
          <a:xfrm>
            <a:off x="1497597" y="2800755"/>
            <a:ext cx="9463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Pawel Lejman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Upper Silesian Accelerator for Commercial Enterprises Ltd, Poland.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FF4C04-2E53-B7D6-7379-80ED0F2BBC75}"/>
              </a:ext>
            </a:extLst>
          </p:cNvPr>
          <p:cNvSpPr/>
          <p:nvPr/>
        </p:nvSpPr>
        <p:spPr>
          <a:xfrm>
            <a:off x="2614" y="5783088"/>
            <a:ext cx="3347648" cy="61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(11:55-12:00)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FA876C-2BD6-579F-7856-0F216DC0347F}"/>
              </a:ext>
            </a:extLst>
          </p:cNvPr>
          <p:cNvSpPr/>
          <p:nvPr/>
        </p:nvSpPr>
        <p:spPr>
          <a:xfrm>
            <a:off x="1497597" y="5215869"/>
            <a:ext cx="6148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Interregional learning and exchanges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and opportunities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itre 11">
            <a:extLst>
              <a:ext uri="{FF2B5EF4-FFF2-40B4-BE49-F238E27FC236}">
                <a16:creationId xmlns:a16="http://schemas.microsoft.com/office/drawing/2014/main" id="{C699C386-F45F-947C-C0F8-0E3C4D8E3073}"/>
              </a:ext>
            </a:extLst>
          </p:cNvPr>
          <p:cNvSpPr txBox="1">
            <a:spLocks/>
          </p:cNvSpPr>
          <p:nvPr/>
        </p:nvSpPr>
        <p:spPr>
          <a:xfrm>
            <a:off x="22149" y="3449036"/>
            <a:ext cx="11386809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ea typeface="Arial" charset="0"/>
              </a:rPr>
              <a:t>Research </a:t>
            </a:r>
            <a:r>
              <a:rPr lang="en-US" sz="2000" dirty="0" err="1">
                <a:ea typeface="Arial" charset="0"/>
              </a:rPr>
              <a:t>Valorisation</a:t>
            </a:r>
            <a:r>
              <a:rPr lang="en-US" sz="2000" dirty="0">
                <a:ea typeface="Arial" charset="0"/>
              </a:rPr>
              <a:t> </a:t>
            </a:r>
            <a:r>
              <a:rPr lang="en-US" sz="2000" dirty="0" err="1">
                <a:ea typeface="Arial" charset="0"/>
              </a:rPr>
              <a:t>Programme</a:t>
            </a:r>
            <a:r>
              <a:rPr lang="en-US" sz="2000" dirty="0">
                <a:ea typeface="Arial" charset="0"/>
              </a:rPr>
              <a:t> 2.0. (RVP 2.0) (TRACS3) </a:t>
            </a:r>
            <a:r>
              <a:rPr lang="fr-FR" sz="2000" dirty="0">
                <a:ea typeface="Arial" charset="0"/>
              </a:rPr>
              <a:t>(11:05-11:20) </a:t>
            </a:r>
            <a:endParaRPr lang="en-GB" sz="2000" dirty="0">
              <a:ea typeface="Arial" charset="0"/>
            </a:endParaRPr>
          </a:p>
        </p:txBody>
      </p:sp>
      <p:pic>
        <p:nvPicPr>
          <p:cNvPr id="33" name="Graphic 33">
            <a:extLst>
              <a:ext uri="{FF2B5EF4-FFF2-40B4-BE49-F238E27FC236}">
                <a16:creationId xmlns:a16="http://schemas.microsoft.com/office/drawing/2014/main" id="{154B2ABE-0B9B-2608-745C-855D92FCE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385" y="2626337"/>
            <a:ext cx="684000" cy="684000"/>
          </a:xfrm>
          <a:prstGeom prst="rect">
            <a:avLst/>
          </a:prstGeom>
        </p:spPr>
      </p:pic>
      <p:pic>
        <p:nvPicPr>
          <p:cNvPr id="35" name="Graphic 28">
            <a:extLst>
              <a:ext uri="{FF2B5EF4-FFF2-40B4-BE49-F238E27FC236}">
                <a16:creationId xmlns:a16="http://schemas.microsoft.com/office/drawing/2014/main" id="{C8146DDE-1BD1-A8AF-4EBA-CDAB89023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372" y="1281746"/>
            <a:ext cx="684000" cy="684000"/>
          </a:xfrm>
          <a:prstGeom prst="rect">
            <a:avLst/>
          </a:prstGeom>
        </p:spPr>
      </p:pic>
      <p:pic>
        <p:nvPicPr>
          <p:cNvPr id="36" name="Graphic 34">
            <a:extLst>
              <a:ext uri="{FF2B5EF4-FFF2-40B4-BE49-F238E27FC236}">
                <a16:creationId xmlns:a16="http://schemas.microsoft.com/office/drawing/2014/main" id="{7F454594-C404-B6A5-A223-528FAE4A00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3385" y="3897194"/>
            <a:ext cx="684000" cy="684000"/>
          </a:xfrm>
          <a:prstGeom prst="rect">
            <a:avLst/>
          </a:prstGeom>
        </p:spPr>
      </p:pic>
      <p:pic>
        <p:nvPicPr>
          <p:cNvPr id="38" name="Graphic 13">
            <a:extLst>
              <a:ext uri="{FF2B5EF4-FFF2-40B4-BE49-F238E27FC236}">
                <a16:creationId xmlns:a16="http://schemas.microsoft.com/office/drawing/2014/main" id="{005B2DF4-E026-822A-A01B-4896562E41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8372" y="5215869"/>
            <a:ext cx="684000" cy="684000"/>
          </a:xfrm>
          <a:prstGeom prst="rect">
            <a:avLst/>
          </a:prstGeom>
        </p:spPr>
      </p:pic>
      <p:sp>
        <p:nvSpPr>
          <p:cNvPr id="40" name="Titre 11">
            <a:extLst>
              <a:ext uri="{FF2B5EF4-FFF2-40B4-BE49-F238E27FC236}">
                <a16:creationId xmlns:a16="http://schemas.microsoft.com/office/drawing/2014/main" id="{80818854-6EB9-9FB1-1171-EC6A937BDAA5}"/>
              </a:ext>
            </a:extLst>
          </p:cNvPr>
          <p:cNvSpPr txBox="1">
            <a:spLocks/>
          </p:cNvSpPr>
          <p:nvPr/>
        </p:nvSpPr>
        <p:spPr>
          <a:xfrm>
            <a:off x="22149" y="2151024"/>
            <a:ext cx="12103550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Building a support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organisation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for the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commercialisation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of research results </a:t>
            </a: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(10:50-11:05)</a:t>
            </a:r>
            <a:endParaRPr lang="en-GB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A25055B-C32F-3798-D3A7-D09762415CF5}"/>
              </a:ext>
            </a:extLst>
          </p:cNvPr>
          <p:cNvSpPr txBox="1"/>
          <p:nvPr/>
        </p:nvSpPr>
        <p:spPr>
          <a:xfrm>
            <a:off x="1439033" y="3902904"/>
            <a:ext cx="9522386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7272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Cosmina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Moscalu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RIS3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 Office, Regional Development Agency North-East, Romania.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1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8CDD-778B-48CD-97DB-D89E9FCA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4" y="41375"/>
            <a:ext cx="10515600" cy="1325563"/>
          </a:xfrm>
        </p:spPr>
        <p:txBody>
          <a:bodyPr/>
          <a:lstStyle/>
          <a:p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commercialisation of research results</a:t>
            </a:r>
            <a:b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600" b="0" dirty="0">
                <a:solidFill>
                  <a:srgbClr val="7977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b="0" dirty="0">
              <a:solidFill>
                <a:srgbClr val="797769"/>
              </a:solidFill>
            </a:endParaRPr>
          </a:p>
        </p:txBody>
      </p:sp>
      <p:pic>
        <p:nvPicPr>
          <p:cNvPr id="6" name="Graphic 21">
            <a:extLst>
              <a:ext uri="{FF2B5EF4-FFF2-40B4-BE49-F238E27FC236}">
                <a16:creationId xmlns:a16="http://schemas.microsoft.com/office/drawing/2014/main" id="{D431B851-A0C5-D5AF-4B7D-94788430F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5356" r="86783"/>
          <a:stretch/>
        </p:blipFill>
        <p:spPr>
          <a:xfrm>
            <a:off x="10101236" y="597922"/>
            <a:ext cx="1040902" cy="91915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FAD3F-40AA-7181-4780-D10099398F41}"/>
              </a:ext>
            </a:extLst>
          </p:cNvPr>
          <p:cNvSpPr txBox="1"/>
          <p:nvPr/>
        </p:nvSpPr>
        <p:spPr>
          <a:xfrm>
            <a:off x="4017094" y="3555163"/>
            <a:ext cx="278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"/>
              </a:rPr>
              <a:t>Third Mission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Arial"/>
              </a:rPr>
              <a:t>of the University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0CA82C8-1EF3-1579-4699-D237063BB9B9}"/>
              </a:ext>
            </a:extLst>
          </p:cNvPr>
          <p:cNvSpPr/>
          <p:nvPr/>
        </p:nvSpPr>
        <p:spPr>
          <a:xfrm>
            <a:off x="964524" y="1923486"/>
            <a:ext cx="4369476" cy="1317171"/>
          </a:xfrm>
          <a:prstGeom prst="rect">
            <a:avLst/>
          </a:prstGeom>
          <a:solidFill>
            <a:srgbClr val="E6002E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id="{E760E4DF-F56D-4F52-5037-151E468DF26A}"/>
              </a:ext>
            </a:extLst>
          </p:cNvPr>
          <p:cNvSpPr/>
          <p:nvPr/>
        </p:nvSpPr>
        <p:spPr>
          <a:xfrm>
            <a:off x="5747657" y="1923485"/>
            <a:ext cx="4456561" cy="1317171"/>
          </a:xfrm>
          <a:prstGeom prst="rect">
            <a:avLst/>
          </a:prstGeom>
          <a:solidFill>
            <a:srgbClr val="E6002E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0585FDBE-80C4-1C92-BB4E-6CF1E4B89673}"/>
              </a:ext>
            </a:extLst>
          </p:cNvPr>
          <p:cNvSpPr/>
          <p:nvPr/>
        </p:nvSpPr>
        <p:spPr>
          <a:xfrm>
            <a:off x="964524" y="4844533"/>
            <a:ext cx="4369476" cy="1317171"/>
          </a:xfrm>
          <a:prstGeom prst="rect">
            <a:avLst/>
          </a:prstGeom>
          <a:solidFill>
            <a:srgbClr val="E600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ttangolo 7">
            <a:extLst>
              <a:ext uri="{FF2B5EF4-FFF2-40B4-BE49-F238E27FC236}">
                <a16:creationId xmlns:a16="http://schemas.microsoft.com/office/drawing/2014/main" id="{08E7DD46-FA92-BEB6-0438-23FA41C07958}"/>
              </a:ext>
            </a:extLst>
          </p:cNvPr>
          <p:cNvSpPr/>
          <p:nvPr/>
        </p:nvSpPr>
        <p:spPr>
          <a:xfrm>
            <a:off x="5747656" y="4844532"/>
            <a:ext cx="4456561" cy="1317171"/>
          </a:xfrm>
          <a:prstGeom prst="rect">
            <a:avLst/>
          </a:prstGeom>
          <a:solidFill>
            <a:srgbClr val="E600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asellaDiTesto 12">
            <a:extLst>
              <a:ext uri="{FF2B5EF4-FFF2-40B4-BE49-F238E27FC236}">
                <a16:creationId xmlns:a16="http://schemas.microsoft.com/office/drawing/2014/main" id="{022826C0-92A3-9A3A-1B13-8A4BC8460501}"/>
              </a:ext>
            </a:extLst>
          </p:cNvPr>
          <p:cNvSpPr txBox="1"/>
          <p:nvPr/>
        </p:nvSpPr>
        <p:spPr>
          <a:xfrm>
            <a:off x="6674208" y="2146832"/>
            <a:ext cx="327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prstClr val="white"/>
                </a:solidFill>
                <a:latin typeface="Arial"/>
              </a:rPr>
              <a:t>PROMOTING ENTERPRISE, </a:t>
            </a:r>
          </a:p>
          <a:p>
            <a:pPr algn="r"/>
            <a:r>
              <a:rPr lang="en-US" b="1" dirty="0">
                <a:solidFill>
                  <a:prstClr val="white"/>
                </a:solidFill>
                <a:latin typeface="Arial"/>
              </a:rPr>
              <a:t>BUSINESS DEVELOPMENT AND GROWTH</a:t>
            </a:r>
          </a:p>
        </p:txBody>
      </p:sp>
      <p:sp>
        <p:nvSpPr>
          <p:cNvPr id="12" name="CasellaDiTesto 13">
            <a:extLst>
              <a:ext uri="{FF2B5EF4-FFF2-40B4-BE49-F238E27FC236}">
                <a16:creationId xmlns:a16="http://schemas.microsoft.com/office/drawing/2014/main" id="{8009C97C-00A1-0C8E-A60D-E144678AA0C2}"/>
              </a:ext>
            </a:extLst>
          </p:cNvPr>
          <p:cNvSpPr txBox="1"/>
          <p:nvPr/>
        </p:nvSpPr>
        <p:spPr>
          <a:xfrm>
            <a:off x="1102749" y="2135953"/>
            <a:ext cx="297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Arial"/>
              </a:rPr>
              <a:t>RESEARCH AND INNOVATION</a:t>
            </a:r>
          </a:p>
        </p:txBody>
      </p:sp>
      <p:sp>
        <p:nvSpPr>
          <p:cNvPr id="13" name="CasellaDiTesto 14">
            <a:extLst>
              <a:ext uri="{FF2B5EF4-FFF2-40B4-BE49-F238E27FC236}">
                <a16:creationId xmlns:a16="http://schemas.microsoft.com/office/drawing/2014/main" id="{73632F88-9469-2273-C79F-42FB821B583A}"/>
              </a:ext>
            </a:extLst>
          </p:cNvPr>
          <p:cNvSpPr txBox="1"/>
          <p:nvPr/>
        </p:nvSpPr>
        <p:spPr>
          <a:xfrm>
            <a:off x="1102750" y="5041452"/>
            <a:ext cx="2583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Arial"/>
              </a:rPr>
              <a:t>DEVELOPMENT OF REGIONAL HUMAN CAPITAL AND SKILLS</a:t>
            </a:r>
          </a:p>
        </p:txBody>
      </p:sp>
      <p:sp>
        <p:nvSpPr>
          <p:cNvPr id="14" name="CasellaDiTesto 15">
            <a:extLst>
              <a:ext uri="{FF2B5EF4-FFF2-40B4-BE49-F238E27FC236}">
                <a16:creationId xmlns:a16="http://schemas.microsoft.com/office/drawing/2014/main" id="{B2BFB206-049D-F0C4-CB72-F1829C07FF29}"/>
              </a:ext>
            </a:extLst>
          </p:cNvPr>
          <p:cNvSpPr txBox="1"/>
          <p:nvPr/>
        </p:nvSpPr>
        <p:spPr>
          <a:xfrm>
            <a:off x="7120776" y="4902952"/>
            <a:ext cx="2826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prstClr val="white"/>
                </a:solidFill>
                <a:latin typeface="Arial"/>
              </a:rPr>
              <a:t> SOCIAL EQUALITY THROUGH COMMUNITY DEVELOPMENT AND ‘PLACE MAKING’ </a:t>
            </a:r>
          </a:p>
        </p:txBody>
      </p:sp>
      <p:pic>
        <p:nvPicPr>
          <p:cNvPr id="15" name="Graphique 17" descr="Atome contour">
            <a:extLst>
              <a:ext uri="{FF2B5EF4-FFF2-40B4-BE49-F238E27FC236}">
                <a16:creationId xmlns:a16="http://schemas.microsoft.com/office/drawing/2014/main" id="{891618CC-8857-ADD6-AB66-EA917F1B7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0788" y="2095150"/>
            <a:ext cx="1026694" cy="1026694"/>
          </a:xfrm>
          <a:prstGeom prst="rect">
            <a:avLst/>
          </a:prstGeom>
        </p:spPr>
      </p:pic>
      <p:pic>
        <p:nvPicPr>
          <p:cNvPr id="16" name="Graphique 11" descr="Tassa contorno">
            <a:extLst>
              <a:ext uri="{FF2B5EF4-FFF2-40B4-BE49-F238E27FC236}">
                <a16:creationId xmlns:a16="http://schemas.microsoft.com/office/drawing/2014/main" id="{889858AC-C737-ACF6-AD12-D9DAE476EB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83605" y="2122032"/>
            <a:ext cx="999812" cy="999812"/>
          </a:xfrm>
          <a:prstGeom prst="rect">
            <a:avLst/>
          </a:prstGeom>
        </p:spPr>
      </p:pic>
      <p:pic>
        <p:nvPicPr>
          <p:cNvPr id="17" name="Graphique 13" descr="Intelligence artificielle contour">
            <a:extLst>
              <a:ext uri="{FF2B5EF4-FFF2-40B4-BE49-F238E27FC236}">
                <a16:creationId xmlns:a16="http://schemas.microsoft.com/office/drawing/2014/main" id="{0DCCE859-4F64-2824-DBB5-39CE358B20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9865" y="4924724"/>
            <a:ext cx="1095213" cy="1095213"/>
          </a:xfrm>
          <a:prstGeom prst="rect">
            <a:avLst/>
          </a:prstGeom>
        </p:spPr>
      </p:pic>
      <p:pic>
        <p:nvPicPr>
          <p:cNvPr id="18" name="Elemento grafico 20" descr="Distanziamento sociale contorno">
            <a:extLst>
              <a:ext uri="{FF2B5EF4-FFF2-40B4-BE49-F238E27FC236}">
                <a16:creationId xmlns:a16="http://schemas.microsoft.com/office/drawing/2014/main" id="{251A9800-52A0-D089-8CC5-19BDDD14A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49467" y="50503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5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8CDD-778B-48CD-97DB-D89E9FCA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4" y="41375"/>
            <a:ext cx="10515600" cy="1325563"/>
          </a:xfrm>
        </p:spPr>
        <p:txBody>
          <a:bodyPr/>
          <a:lstStyle/>
          <a:p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commercialisation of research results</a:t>
            </a:r>
            <a:b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600" b="0" dirty="0">
                <a:solidFill>
                  <a:srgbClr val="7977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b="0" dirty="0">
              <a:solidFill>
                <a:srgbClr val="797769"/>
              </a:solidFill>
            </a:endParaRPr>
          </a:p>
        </p:txBody>
      </p:sp>
      <p:pic>
        <p:nvPicPr>
          <p:cNvPr id="6" name="Graphic 21">
            <a:extLst>
              <a:ext uri="{FF2B5EF4-FFF2-40B4-BE49-F238E27FC236}">
                <a16:creationId xmlns:a16="http://schemas.microsoft.com/office/drawing/2014/main" id="{D431B851-A0C5-D5AF-4B7D-94788430F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5356" r="86783"/>
          <a:stretch/>
        </p:blipFill>
        <p:spPr>
          <a:xfrm>
            <a:off x="10101236" y="597922"/>
            <a:ext cx="1040902" cy="919152"/>
          </a:xfrm>
          <a:prstGeom prst="rect">
            <a:avLst/>
          </a:prstGeom>
        </p:spPr>
      </p:pic>
      <p:sp>
        <p:nvSpPr>
          <p:cNvPr id="3" name="Rettangolo 4">
            <a:extLst>
              <a:ext uri="{FF2B5EF4-FFF2-40B4-BE49-F238E27FC236}">
                <a16:creationId xmlns:a16="http://schemas.microsoft.com/office/drawing/2014/main" id="{0DAFA4F7-B4E4-AC0D-A57D-B05339B77F2E}"/>
              </a:ext>
            </a:extLst>
          </p:cNvPr>
          <p:cNvSpPr/>
          <p:nvPr/>
        </p:nvSpPr>
        <p:spPr>
          <a:xfrm>
            <a:off x="406222" y="1868375"/>
            <a:ext cx="4369476" cy="1317171"/>
          </a:xfrm>
          <a:prstGeom prst="rect">
            <a:avLst/>
          </a:prstGeom>
          <a:solidFill>
            <a:srgbClr val="E6002E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Graphique 17" descr="Atome contour">
            <a:extLst>
              <a:ext uri="{FF2B5EF4-FFF2-40B4-BE49-F238E27FC236}">
                <a16:creationId xmlns:a16="http://schemas.microsoft.com/office/drawing/2014/main" id="{91B60CBE-F114-A93A-5842-07BDB472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2486" y="2040039"/>
            <a:ext cx="1026694" cy="1026694"/>
          </a:xfrm>
          <a:prstGeom prst="rect">
            <a:avLst/>
          </a:prstGeom>
        </p:spPr>
      </p:pic>
      <p:sp>
        <p:nvSpPr>
          <p:cNvPr id="19" name="CasellaDiTesto 26">
            <a:extLst>
              <a:ext uri="{FF2B5EF4-FFF2-40B4-BE49-F238E27FC236}">
                <a16:creationId xmlns:a16="http://schemas.microsoft.com/office/drawing/2014/main" id="{6906BE33-B4AF-DA6E-2612-54A747AE65D6}"/>
              </a:ext>
            </a:extLst>
          </p:cNvPr>
          <p:cNvSpPr txBox="1"/>
          <p:nvPr/>
        </p:nvSpPr>
        <p:spPr>
          <a:xfrm>
            <a:off x="544447" y="2080842"/>
            <a:ext cx="297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Arial"/>
              </a:rPr>
              <a:t>RESEARCH AND INNOVATION</a:t>
            </a:r>
          </a:p>
        </p:txBody>
      </p:sp>
      <p:graphicFrame>
        <p:nvGraphicFramePr>
          <p:cNvPr id="20" name="Diagramma 2">
            <a:extLst>
              <a:ext uri="{FF2B5EF4-FFF2-40B4-BE49-F238E27FC236}">
                <a16:creationId xmlns:a16="http://schemas.microsoft.com/office/drawing/2014/main" id="{BFA95624-E3F4-CE9D-7A49-B2715B8F1E6B}"/>
              </a:ext>
            </a:extLst>
          </p:cNvPr>
          <p:cNvGraphicFramePr/>
          <p:nvPr/>
        </p:nvGraphicFramePr>
        <p:xfrm>
          <a:off x="6248026" y="925706"/>
          <a:ext cx="5630024" cy="587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21" name="Connettore 2 5">
            <a:extLst>
              <a:ext uri="{FF2B5EF4-FFF2-40B4-BE49-F238E27FC236}">
                <a16:creationId xmlns:a16="http://schemas.microsoft.com/office/drawing/2014/main" id="{5E816078-D408-0A67-5FB9-1D5B729B4262}"/>
              </a:ext>
            </a:extLst>
          </p:cNvPr>
          <p:cNvCxnSpPr>
            <a:cxnSpLocks/>
          </p:cNvCxnSpPr>
          <p:nvPr/>
        </p:nvCxnSpPr>
        <p:spPr>
          <a:xfrm flipV="1">
            <a:off x="5943085" y="1654629"/>
            <a:ext cx="0" cy="4278338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Connettore 2 17">
            <a:extLst>
              <a:ext uri="{FF2B5EF4-FFF2-40B4-BE49-F238E27FC236}">
                <a16:creationId xmlns:a16="http://schemas.microsoft.com/office/drawing/2014/main" id="{F0AC68EC-4974-60FE-4ADA-2E9540B046F2}"/>
              </a:ext>
            </a:extLst>
          </p:cNvPr>
          <p:cNvCxnSpPr>
            <a:cxnSpLocks/>
          </p:cNvCxnSpPr>
          <p:nvPr/>
        </p:nvCxnSpPr>
        <p:spPr>
          <a:xfrm>
            <a:off x="5943085" y="5932294"/>
            <a:ext cx="5934965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CasellaDiTesto 13">
            <a:extLst>
              <a:ext uri="{FF2B5EF4-FFF2-40B4-BE49-F238E27FC236}">
                <a16:creationId xmlns:a16="http://schemas.microsoft.com/office/drawing/2014/main" id="{3E578D60-6533-8DAD-8105-E548796672AF}"/>
              </a:ext>
            </a:extLst>
          </p:cNvPr>
          <p:cNvSpPr txBox="1"/>
          <p:nvPr/>
        </p:nvSpPr>
        <p:spPr>
          <a:xfrm>
            <a:off x="8308665" y="6076442"/>
            <a:ext cx="1508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"/>
              </a:rPr>
              <a:t>Nature of the </a:t>
            </a:r>
          </a:p>
          <a:p>
            <a:r>
              <a:rPr lang="en-US" sz="1600" b="1" dirty="0">
                <a:solidFill>
                  <a:prstClr val="black"/>
                </a:solidFill>
                <a:latin typeface="Arial"/>
              </a:rPr>
              <a:t>intervention</a:t>
            </a:r>
          </a:p>
        </p:txBody>
      </p:sp>
      <p:sp>
        <p:nvSpPr>
          <p:cNvPr id="24" name="CasellaDiTesto 15">
            <a:extLst>
              <a:ext uri="{FF2B5EF4-FFF2-40B4-BE49-F238E27FC236}">
                <a16:creationId xmlns:a16="http://schemas.microsoft.com/office/drawing/2014/main" id="{58037561-8CE9-8CF1-BCCE-84D18C703454}"/>
              </a:ext>
            </a:extLst>
          </p:cNvPr>
          <p:cNvSpPr txBox="1"/>
          <p:nvPr/>
        </p:nvSpPr>
        <p:spPr>
          <a:xfrm>
            <a:off x="5913163" y="6033634"/>
            <a:ext cx="1351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/>
              </a:rPr>
              <a:t>Transactional, </a:t>
            </a:r>
          </a:p>
          <a:p>
            <a:r>
              <a:rPr lang="en-US" sz="1400" dirty="0">
                <a:solidFill>
                  <a:prstClr val="black"/>
                </a:solidFill>
                <a:latin typeface="Arial"/>
              </a:rPr>
              <a:t>high volume</a:t>
            </a:r>
          </a:p>
        </p:txBody>
      </p:sp>
      <p:sp>
        <p:nvSpPr>
          <p:cNvPr id="25" name="CasellaDiTesto 22">
            <a:extLst>
              <a:ext uri="{FF2B5EF4-FFF2-40B4-BE49-F238E27FC236}">
                <a16:creationId xmlns:a16="http://schemas.microsoft.com/office/drawing/2014/main" id="{EE555FF0-9C4B-A1D6-161A-BDBEE8986B7A}"/>
              </a:ext>
            </a:extLst>
          </p:cNvPr>
          <p:cNvSpPr txBox="1"/>
          <p:nvPr/>
        </p:nvSpPr>
        <p:spPr>
          <a:xfrm>
            <a:off x="10526654" y="6076442"/>
            <a:ext cx="1668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"/>
              </a:rPr>
              <a:t>Transformational , 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"/>
              </a:rPr>
              <a:t>unique or rare</a:t>
            </a:r>
          </a:p>
        </p:txBody>
      </p:sp>
      <p:sp>
        <p:nvSpPr>
          <p:cNvPr id="26" name="CasellaDiTesto 18">
            <a:extLst>
              <a:ext uri="{FF2B5EF4-FFF2-40B4-BE49-F238E27FC236}">
                <a16:creationId xmlns:a16="http://schemas.microsoft.com/office/drawing/2014/main" id="{BE93A677-CCF0-0F33-E3CC-9971772CB84F}"/>
              </a:ext>
            </a:extLst>
          </p:cNvPr>
          <p:cNvSpPr txBox="1"/>
          <p:nvPr/>
        </p:nvSpPr>
        <p:spPr>
          <a:xfrm rot="16200000">
            <a:off x="4876690" y="365946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Complexity</a:t>
            </a:r>
          </a:p>
        </p:txBody>
      </p:sp>
      <p:sp>
        <p:nvSpPr>
          <p:cNvPr id="27" name="CasellaDiTesto 19">
            <a:extLst>
              <a:ext uri="{FF2B5EF4-FFF2-40B4-BE49-F238E27FC236}">
                <a16:creationId xmlns:a16="http://schemas.microsoft.com/office/drawing/2014/main" id="{E468E7E7-8890-105C-B347-3A81958C0638}"/>
              </a:ext>
            </a:extLst>
          </p:cNvPr>
          <p:cNvSpPr txBox="1"/>
          <p:nvPr/>
        </p:nvSpPr>
        <p:spPr>
          <a:xfrm>
            <a:off x="5285410" y="1868375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/>
              </a:rPr>
              <a:t>high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DF7F1D7-8ED2-AC5A-999A-C8DD815597E9}"/>
              </a:ext>
            </a:extLst>
          </p:cNvPr>
          <p:cNvSpPr txBox="1"/>
          <p:nvPr/>
        </p:nvSpPr>
        <p:spPr>
          <a:xfrm>
            <a:off x="5364003" y="5358220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/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391528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8CDD-778B-48CD-97DB-D89E9FCA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4" y="41375"/>
            <a:ext cx="10515600" cy="1325563"/>
          </a:xfrm>
        </p:spPr>
        <p:txBody>
          <a:bodyPr/>
          <a:lstStyle/>
          <a:p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commercialisation of research results</a:t>
            </a:r>
            <a:b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600" b="0" dirty="0">
                <a:solidFill>
                  <a:srgbClr val="7977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b="0" dirty="0">
              <a:solidFill>
                <a:srgbClr val="797769"/>
              </a:solidFill>
            </a:endParaRPr>
          </a:p>
        </p:txBody>
      </p:sp>
      <p:pic>
        <p:nvPicPr>
          <p:cNvPr id="6" name="Graphic 21">
            <a:extLst>
              <a:ext uri="{FF2B5EF4-FFF2-40B4-BE49-F238E27FC236}">
                <a16:creationId xmlns:a16="http://schemas.microsoft.com/office/drawing/2014/main" id="{D431B851-A0C5-D5AF-4B7D-94788430F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5356" r="86783"/>
          <a:stretch/>
        </p:blipFill>
        <p:spPr>
          <a:xfrm>
            <a:off x="10101236" y="597922"/>
            <a:ext cx="1040902" cy="919152"/>
          </a:xfrm>
          <a:prstGeom prst="rect">
            <a:avLst/>
          </a:prstGeom>
        </p:spPr>
      </p:pic>
      <p:sp>
        <p:nvSpPr>
          <p:cNvPr id="3" name="Rettangolo 5">
            <a:extLst>
              <a:ext uri="{FF2B5EF4-FFF2-40B4-BE49-F238E27FC236}">
                <a16:creationId xmlns:a16="http://schemas.microsoft.com/office/drawing/2014/main" id="{0CD31DCE-06DF-6449-5EC0-2129049E66EE}"/>
              </a:ext>
            </a:extLst>
          </p:cNvPr>
          <p:cNvSpPr/>
          <p:nvPr/>
        </p:nvSpPr>
        <p:spPr>
          <a:xfrm>
            <a:off x="7352065" y="2035199"/>
            <a:ext cx="4456561" cy="1317171"/>
          </a:xfrm>
          <a:prstGeom prst="rect">
            <a:avLst/>
          </a:prstGeom>
          <a:solidFill>
            <a:srgbClr val="E6002E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asellaDiTesto 12">
            <a:extLst>
              <a:ext uri="{FF2B5EF4-FFF2-40B4-BE49-F238E27FC236}">
                <a16:creationId xmlns:a16="http://schemas.microsoft.com/office/drawing/2014/main" id="{9A39CE10-DFCE-F53D-6823-91E930CA0B82}"/>
              </a:ext>
            </a:extLst>
          </p:cNvPr>
          <p:cNvSpPr txBox="1"/>
          <p:nvPr/>
        </p:nvSpPr>
        <p:spPr>
          <a:xfrm>
            <a:off x="8278616" y="2258546"/>
            <a:ext cx="327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prstClr val="white"/>
                </a:solidFill>
                <a:latin typeface="Arial"/>
              </a:rPr>
              <a:t>PROMOTING ENTERPRISE, </a:t>
            </a:r>
          </a:p>
          <a:p>
            <a:pPr algn="r"/>
            <a:r>
              <a:rPr lang="en-US" b="1" dirty="0">
                <a:solidFill>
                  <a:prstClr val="white"/>
                </a:solidFill>
                <a:latin typeface="Arial"/>
              </a:rPr>
              <a:t>BUSINESS DEVELOPMENT AND GROWTH</a:t>
            </a:r>
          </a:p>
        </p:txBody>
      </p:sp>
      <p:pic>
        <p:nvPicPr>
          <p:cNvPr id="19" name="Graphique 11" descr="Tassa contorno">
            <a:extLst>
              <a:ext uri="{FF2B5EF4-FFF2-40B4-BE49-F238E27FC236}">
                <a16:creationId xmlns:a16="http://schemas.microsoft.com/office/drawing/2014/main" id="{5BC8D8E5-52B9-5879-C14C-9CBA8C6AC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388013" y="2233746"/>
            <a:ext cx="999812" cy="999812"/>
          </a:xfrm>
          <a:prstGeom prst="rect">
            <a:avLst/>
          </a:prstGeom>
        </p:spPr>
      </p:pic>
      <p:graphicFrame>
        <p:nvGraphicFramePr>
          <p:cNvPr id="20" name="Diagramma 31">
            <a:extLst>
              <a:ext uri="{FF2B5EF4-FFF2-40B4-BE49-F238E27FC236}">
                <a16:creationId xmlns:a16="http://schemas.microsoft.com/office/drawing/2014/main" id="{F09BC48D-CC2D-15BF-7E00-0925AF7A15D1}"/>
              </a:ext>
            </a:extLst>
          </p:cNvPr>
          <p:cNvGraphicFramePr/>
          <p:nvPr/>
        </p:nvGraphicFramePr>
        <p:xfrm>
          <a:off x="1263522" y="869573"/>
          <a:ext cx="6029635" cy="5988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21" name="Connettore 2 32">
            <a:extLst>
              <a:ext uri="{FF2B5EF4-FFF2-40B4-BE49-F238E27FC236}">
                <a16:creationId xmlns:a16="http://schemas.microsoft.com/office/drawing/2014/main" id="{28A9994A-E0C6-D983-7E29-5BFFB5CBD49A}"/>
              </a:ext>
            </a:extLst>
          </p:cNvPr>
          <p:cNvCxnSpPr>
            <a:cxnSpLocks/>
          </p:cNvCxnSpPr>
          <p:nvPr/>
        </p:nvCxnSpPr>
        <p:spPr>
          <a:xfrm flipV="1">
            <a:off x="958582" y="1710761"/>
            <a:ext cx="0" cy="4278338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Connettore 2 33">
            <a:extLst>
              <a:ext uri="{FF2B5EF4-FFF2-40B4-BE49-F238E27FC236}">
                <a16:creationId xmlns:a16="http://schemas.microsoft.com/office/drawing/2014/main" id="{6158618F-210B-54AB-4B07-2AFDB93BD313}"/>
              </a:ext>
            </a:extLst>
          </p:cNvPr>
          <p:cNvCxnSpPr>
            <a:cxnSpLocks/>
          </p:cNvCxnSpPr>
          <p:nvPr/>
        </p:nvCxnSpPr>
        <p:spPr>
          <a:xfrm>
            <a:off x="958582" y="5988426"/>
            <a:ext cx="5934965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CasellaDiTesto 34">
            <a:extLst>
              <a:ext uri="{FF2B5EF4-FFF2-40B4-BE49-F238E27FC236}">
                <a16:creationId xmlns:a16="http://schemas.microsoft.com/office/drawing/2014/main" id="{85415EC7-1E8B-9C65-3402-B5E02113EB53}"/>
              </a:ext>
            </a:extLst>
          </p:cNvPr>
          <p:cNvSpPr txBox="1"/>
          <p:nvPr/>
        </p:nvSpPr>
        <p:spPr>
          <a:xfrm>
            <a:off x="3324162" y="6132574"/>
            <a:ext cx="1508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"/>
              </a:rPr>
              <a:t>Nature of the </a:t>
            </a:r>
          </a:p>
          <a:p>
            <a:r>
              <a:rPr lang="en-US" sz="1600" b="1" dirty="0">
                <a:solidFill>
                  <a:prstClr val="black"/>
                </a:solidFill>
                <a:latin typeface="Arial"/>
              </a:rPr>
              <a:t>intervention</a:t>
            </a:r>
          </a:p>
        </p:txBody>
      </p:sp>
      <p:sp>
        <p:nvSpPr>
          <p:cNvPr id="24" name="CasellaDiTesto 35">
            <a:extLst>
              <a:ext uri="{FF2B5EF4-FFF2-40B4-BE49-F238E27FC236}">
                <a16:creationId xmlns:a16="http://schemas.microsoft.com/office/drawing/2014/main" id="{BD6C8A71-C594-AE52-6601-617C9FBDECEE}"/>
              </a:ext>
            </a:extLst>
          </p:cNvPr>
          <p:cNvSpPr txBox="1"/>
          <p:nvPr/>
        </p:nvSpPr>
        <p:spPr>
          <a:xfrm>
            <a:off x="928660" y="6089766"/>
            <a:ext cx="1351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/>
              </a:rPr>
              <a:t>Transactional, </a:t>
            </a:r>
          </a:p>
          <a:p>
            <a:r>
              <a:rPr lang="en-US" sz="1400" dirty="0">
                <a:solidFill>
                  <a:prstClr val="black"/>
                </a:solidFill>
                <a:latin typeface="Arial"/>
              </a:rPr>
              <a:t>high volume</a:t>
            </a:r>
          </a:p>
        </p:txBody>
      </p:sp>
      <p:sp>
        <p:nvSpPr>
          <p:cNvPr id="25" name="CasellaDiTesto 36">
            <a:extLst>
              <a:ext uri="{FF2B5EF4-FFF2-40B4-BE49-F238E27FC236}">
                <a16:creationId xmlns:a16="http://schemas.microsoft.com/office/drawing/2014/main" id="{148133E7-61E3-76AF-6BB0-02A3E78D21AF}"/>
              </a:ext>
            </a:extLst>
          </p:cNvPr>
          <p:cNvSpPr txBox="1"/>
          <p:nvPr/>
        </p:nvSpPr>
        <p:spPr>
          <a:xfrm>
            <a:off x="5542151" y="6132574"/>
            <a:ext cx="1668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"/>
              </a:rPr>
              <a:t>Transformational, 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"/>
              </a:rPr>
              <a:t>unique or rare</a:t>
            </a:r>
          </a:p>
        </p:txBody>
      </p:sp>
      <p:sp>
        <p:nvSpPr>
          <p:cNvPr id="26" name="CasellaDiTesto 37">
            <a:extLst>
              <a:ext uri="{FF2B5EF4-FFF2-40B4-BE49-F238E27FC236}">
                <a16:creationId xmlns:a16="http://schemas.microsoft.com/office/drawing/2014/main" id="{7D83248E-CCAF-1A48-5FA4-D17E32869AE4}"/>
              </a:ext>
            </a:extLst>
          </p:cNvPr>
          <p:cNvSpPr txBox="1"/>
          <p:nvPr/>
        </p:nvSpPr>
        <p:spPr>
          <a:xfrm rot="16200000">
            <a:off x="-107813" y="371559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Complexity</a:t>
            </a:r>
          </a:p>
        </p:txBody>
      </p:sp>
      <p:sp>
        <p:nvSpPr>
          <p:cNvPr id="27" name="CasellaDiTesto 38">
            <a:extLst>
              <a:ext uri="{FF2B5EF4-FFF2-40B4-BE49-F238E27FC236}">
                <a16:creationId xmlns:a16="http://schemas.microsoft.com/office/drawing/2014/main" id="{5066D230-008A-E925-A08D-7342CBDA3F98}"/>
              </a:ext>
            </a:extLst>
          </p:cNvPr>
          <p:cNvSpPr txBox="1"/>
          <p:nvPr/>
        </p:nvSpPr>
        <p:spPr>
          <a:xfrm>
            <a:off x="300907" y="1924507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/>
              </a:rPr>
              <a:t>high</a:t>
            </a:r>
          </a:p>
        </p:txBody>
      </p:sp>
      <p:sp>
        <p:nvSpPr>
          <p:cNvPr id="28" name="CasellaDiTesto 39">
            <a:extLst>
              <a:ext uri="{FF2B5EF4-FFF2-40B4-BE49-F238E27FC236}">
                <a16:creationId xmlns:a16="http://schemas.microsoft.com/office/drawing/2014/main" id="{B08C324D-2301-25FB-6C06-D0E832B6805D}"/>
              </a:ext>
            </a:extLst>
          </p:cNvPr>
          <p:cNvSpPr txBox="1"/>
          <p:nvPr/>
        </p:nvSpPr>
        <p:spPr>
          <a:xfrm>
            <a:off x="379500" y="5414352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/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130770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8CDD-778B-48CD-97DB-D89E9FCA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87" y="49361"/>
            <a:ext cx="10515600" cy="1325563"/>
          </a:xfrm>
        </p:spPr>
        <p:txBody>
          <a:bodyPr/>
          <a:lstStyle/>
          <a:p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University-Industry Collaboration</a:t>
            </a:r>
            <a:b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600" b="0" dirty="0">
                <a:solidFill>
                  <a:srgbClr val="7977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Brief &amp; Workshop</a:t>
            </a:r>
            <a:endParaRPr lang="en-US" b="0" dirty="0">
              <a:solidFill>
                <a:srgbClr val="797769"/>
              </a:solidFill>
            </a:endParaRPr>
          </a:p>
        </p:txBody>
      </p:sp>
      <p:pic>
        <p:nvPicPr>
          <p:cNvPr id="6" name="Graphic 21">
            <a:extLst>
              <a:ext uri="{FF2B5EF4-FFF2-40B4-BE49-F238E27FC236}">
                <a16:creationId xmlns:a16="http://schemas.microsoft.com/office/drawing/2014/main" id="{D431B851-A0C5-D5AF-4B7D-94788430F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5356" r="86783"/>
          <a:stretch/>
        </p:blipFill>
        <p:spPr>
          <a:xfrm>
            <a:off x="10101236" y="597922"/>
            <a:ext cx="1040902" cy="919152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507E2678-54E2-44AB-1149-79BB18154E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46" t="28029" r="51927" b="14943"/>
          <a:stretch/>
        </p:blipFill>
        <p:spPr>
          <a:xfrm>
            <a:off x="5965019" y="1517074"/>
            <a:ext cx="3407246" cy="50853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69836EF-512E-C3B6-8450-D6C63E1820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672" t="23103" r="2632" b="25937"/>
          <a:stretch/>
        </p:blipFill>
        <p:spPr>
          <a:xfrm>
            <a:off x="1426028" y="1517075"/>
            <a:ext cx="3842658" cy="50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2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9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7F346-741D-4C7F-81AC-35E436DF7463}"/>
              </a:ext>
            </a:extLst>
          </p:cNvPr>
          <p:cNvSpPr/>
          <p:nvPr/>
        </p:nvSpPr>
        <p:spPr>
          <a:xfrm>
            <a:off x="3634375" y="2986685"/>
            <a:ext cx="893862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Roundtable</a:t>
            </a: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Introduction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EC670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phic 13">
            <a:extLst>
              <a:ext uri="{FF2B5EF4-FFF2-40B4-BE49-F238E27FC236}">
                <a16:creationId xmlns:a16="http://schemas.microsoft.com/office/drawing/2014/main" id="{49F79593-57A7-3F79-059C-EE610514D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422" y="1424567"/>
            <a:ext cx="3804093" cy="3804093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E4901AD1-D3F3-64B8-83CA-41799096F4CD}"/>
              </a:ext>
            </a:extLst>
          </p:cNvPr>
          <p:cNvSpPr/>
          <p:nvPr/>
        </p:nvSpPr>
        <p:spPr>
          <a:xfrm>
            <a:off x="1328058" y="1767208"/>
            <a:ext cx="1436914" cy="14586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006783-59E1-8135-98DA-1983FF385CB6}"/>
              </a:ext>
            </a:extLst>
          </p:cNvPr>
          <p:cNvSpPr txBox="1"/>
          <p:nvPr/>
        </p:nvSpPr>
        <p:spPr>
          <a:xfrm>
            <a:off x="1667867" y="1834830"/>
            <a:ext cx="1412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64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686C102-76A2-EC43-B51C-3B5532159C73}" vid="{FE46D899-EEC1-8E47-A2F7-B1BF46302C4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bf57-6dbb-4286-812c-e588421ccece" xsi:nil="true"/>
    <lcf76f155ced4ddcb4097134ff3c332f xmlns="3901eca3-01bd-44b2-a437-efe03772906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C7CFAE6E7E2E4597C934888D257792" ma:contentTypeVersion="20" ma:contentTypeDescription="Create a new document." ma:contentTypeScope="" ma:versionID="c9fa99927285276ece4e35fa2940f85f">
  <xsd:schema xmlns:xsd="http://www.w3.org/2001/XMLSchema" xmlns:xs="http://www.w3.org/2001/XMLSchema" xmlns:p="http://schemas.microsoft.com/office/2006/metadata/properties" xmlns:ns2="3901eca3-01bd-44b2-a437-efe037729066" xmlns:ns3="0b2bbf57-6dbb-4286-812c-e588421ccece" targetNamespace="http://schemas.microsoft.com/office/2006/metadata/properties" ma:root="true" ma:fieldsID="585c1a57f1fea4b1a4c5a51c213f5087" ns2:_="" ns3:_="">
    <xsd:import namespace="3901eca3-01bd-44b2-a437-efe037729066"/>
    <xsd:import namespace="0b2bbf57-6dbb-4286-812c-e588421cce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1eca3-01bd-44b2-a437-efe037729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bf57-6dbb-4286-812c-e588421ccec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092a488-45ce-44f1-a244-e147473fe959}" ma:internalName="TaxCatchAll" ma:showField="CatchAllData" ma:web="0b2bbf57-6dbb-4286-812c-e588421cce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B6E8EB-CEF1-4DB7-95C5-514534A42E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91BAB6-1CED-487B-B481-2FB954C31BE3}">
  <ds:schemaRefs>
    <ds:schemaRef ds:uri="6e7c36fa-32cc-4790-95c5-e64d2a1181c8"/>
    <ds:schemaRef ds:uri="d6bc4cf4-93ac-4ef6-b89c-fceac0625a8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6344A7-0701-4A7F-BE29-CE9E148A1FED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</Template>
  <TotalTime>711</TotalTime>
  <Words>286</Words>
  <Application>Microsoft Office PowerPoint</Application>
  <PresentationFormat>Grand écran</PresentationFormat>
  <Paragraphs>78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Open Sans Semibold</vt:lpstr>
      <vt:lpstr>Wingdings</vt:lpstr>
      <vt:lpstr>Office Theme</vt:lpstr>
      <vt:lpstr>1_Office Theme</vt:lpstr>
      <vt:lpstr>Présentation PowerPoint</vt:lpstr>
      <vt:lpstr>Présentation PowerPoint</vt:lpstr>
      <vt:lpstr>Présentation PowerPoint</vt:lpstr>
      <vt:lpstr>Présentation PowerPoint</vt:lpstr>
      <vt:lpstr>The commercialisation of research results Introduction</vt:lpstr>
      <vt:lpstr>The commercialisation of research results Introduction</vt:lpstr>
      <vt:lpstr>The commercialisation of research results Introduction</vt:lpstr>
      <vt:lpstr>University-Industry Collaboration Policy Brief &amp; Workshop</vt:lpstr>
      <vt:lpstr>Présentation PowerPoint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POLASKOVA</dc:creator>
  <cp:lastModifiedBy>Arnault Morisson</cp:lastModifiedBy>
  <cp:revision>27</cp:revision>
  <dcterms:created xsi:type="dcterms:W3CDTF">2022-01-27T14:53:45Z</dcterms:created>
  <dcterms:modified xsi:type="dcterms:W3CDTF">2023-02-03T09:15:41Z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0x0101004AC7CFAE6E7E2E4597C934888D257792</vt:lpwstr>
  </property>
</Properties>
</file>