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</p:sldMasterIdLst>
  <p:notesMasterIdLst>
    <p:notesMasterId r:id="rId16"/>
  </p:notesMasterIdLst>
  <p:handoutMasterIdLst>
    <p:handoutMasterId r:id="rId17"/>
  </p:handoutMasterIdLst>
  <p:sldIdLst>
    <p:sldId id="4487" r:id="rId6"/>
    <p:sldId id="900" r:id="rId7"/>
    <p:sldId id="885" r:id="rId8"/>
    <p:sldId id="266" r:id="rId9"/>
    <p:sldId id="302" r:id="rId10"/>
    <p:sldId id="4496" r:id="rId11"/>
    <p:sldId id="4497" r:id="rId12"/>
    <p:sldId id="4495" r:id="rId13"/>
    <p:sldId id="4493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B"/>
    <a:srgbClr val="797769"/>
    <a:srgbClr val="CECBBD"/>
    <a:srgbClr val="DAD7D0"/>
    <a:srgbClr val="154194"/>
    <a:srgbClr val="EB5C62"/>
    <a:srgbClr val="E31D4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02/03/2023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‹N°›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78849-6A58-5242-AAB8-69E086EC2380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715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?</a:t>
            </a:r>
            <a:endParaRPr lang="en-LU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err="1"/>
              <a:t>Chapter</a:t>
            </a:r>
            <a:r>
              <a:rPr lang="fr-CH"/>
              <a:t> </a:t>
            </a:r>
          </a:p>
          <a:p>
            <a:pPr lvl="0"/>
            <a:r>
              <a:rPr lang="en-LU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6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‹N°›</a:t>
            </a:fld>
            <a:endParaRPr lang="en-US" sz="12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50" r:id="rId4"/>
    <p:sldLayoutId id="2147483655" r:id="rId5"/>
    <p:sldLayoutId id="2147483649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B8F4-E610-CF49-BCE2-C054DE9EAB7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62A3-46FE-D041-A9F2-9CECD9D66AC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lications.jrc.ec.europa.eu/repository/handle/JRC1293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interregeurope.eu/policy-solutions/policy-brief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85D0A6D-63C1-45FD-9EB7-09BC54823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5097644"/>
            <a:ext cx="243839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27 January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09EA-789C-AD44-898E-F7FF6C92D355}"/>
              </a:ext>
            </a:extLst>
          </p:cNvPr>
          <p:cNvSpPr txBox="1"/>
          <p:nvPr/>
        </p:nvSpPr>
        <p:spPr>
          <a:xfrm>
            <a:off x="900934" y="4610408"/>
            <a:ext cx="502003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</a:rPr>
              <a:t>Marc Pattinson and Arnault Morisson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Thematic Experts| Interreg Europe Policy Learning Platform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C15E78F7-9AE3-6B53-7AB9-456BEF86E312}"/>
              </a:ext>
            </a:extLst>
          </p:cNvPr>
          <p:cNvSpPr txBox="1">
            <a:spLocks/>
          </p:cNvSpPr>
          <p:nvPr/>
        </p:nvSpPr>
        <p:spPr>
          <a:xfrm>
            <a:off x="645977" y="2822271"/>
            <a:ext cx="7372458" cy="1908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Multi-Level Governance</a:t>
            </a:r>
          </a:p>
        </p:txBody>
      </p:sp>
    </p:spTree>
    <p:extLst>
      <p:ext uri="{BB962C8B-B14F-4D97-AF65-F5344CB8AC3E}">
        <p14:creationId xmlns:p14="http://schemas.microsoft.com/office/powerpoint/2010/main" val="256483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0E0EF62-1FD5-4FE1-AA9D-8DE483C4F1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1719820" y="2951577"/>
            <a:ext cx="97840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WELCOME!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486D97-5F04-4547-BFDE-F6692B1E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20" y="1176847"/>
            <a:ext cx="1442480" cy="1522619"/>
          </a:xfrm>
          <a:prstGeom prst="rect">
            <a:avLst/>
          </a:prstGeom>
        </p:spPr>
      </p:pic>
      <p:pic>
        <p:nvPicPr>
          <p:cNvPr id="1026" name="Picture 2" descr="Arnault Morisson">
            <a:extLst>
              <a:ext uri="{FF2B5EF4-FFF2-40B4-BE49-F238E27FC236}">
                <a16:creationId xmlns:a16="http://schemas.microsoft.com/office/drawing/2014/main" id="{9D291F95-B38D-49A9-AE98-3B0758EB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26" y="3609451"/>
            <a:ext cx="1429675" cy="1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C4FFB-67D1-433B-B155-2E3AE4001F13}"/>
              </a:ext>
            </a:extLst>
          </p:cNvPr>
          <p:cNvSpPr/>
          <p:nvPr/>
        </p:nvSpPr>
        <p:spPr>
          <a:xfrm>
            <a:off x="1508589" y="2777164"/>
            <a:ext cx="1808791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Pattinson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 in </a:t>
            </a: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29A59-ADC0-45D1-8619-5D466721E302}"/>
              </a:ext>
            </a:extLst>
          </p:cNvPr>
          <p:cNvSpPr/>
          <p:nvPr/>
        </p:nvSpPr>
        <p:spPr>
          <a:xfrm>
            <a:off x="1524001" y="5118550"/>
            <a:ext cx="1808791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Arnault Morisson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 in </a:t>
            </a:r>
            <a:r>
              <a:rPr lang="fr-FR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3253375" y="2823400"/>
            <a:ext cx="776548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 - ZOOM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endParaRPr lang="en-US" sz="3000" b="1" dirty="0">
              <a:solidFill>
                <a:srgbClr val="EC6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15759-DC48-42CE-94F0-3F6808380181}"/>
              </a:ext>
            </a:extLst>
          </p:cNvPr>
          <p:cNvSpPr/>
          <p:nvPr/>
        </p:nvSpPr>
        <p:spPr>
          <a:xfrm>
            <a:off x="1284286" y="3994541"/>
            <a:ext cx="2585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Raluca Toma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Manager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Learning Platform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694724-698F-B79D-095F-CBED4295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5" y="2204865"/>
            <a:ext cx="1769749" cy="17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AE65AB23-C182-412B-84D2-6AC5BAA0B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pic>
        <p:nvPicPr>
          <p:cNvPr id="2" name="Graphic 21">
            <a:extLst>
              <a:ext uri="{FF2B5EF4-FFF2-40B4-BE49-F238E27FC236}">
                <a16:creationId xmlns:a16="http://schemas.microsoft.com/office/drawing/2014/main" id="{4A5ADFF1-58F2-3FDB-3DE7-49CB34B1E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910" t="-15357" r="-2839" b="1"/>
          <a:stretch/>
        </p:blipFill>
        <p:spPr>
          <a:xfrm>
            <a:off x="11142138" y="593996"/>
            <a:ext cx="1175656" cy="919151"/>
          </a:xfrm>
          <a:prstGeom prst="rect">
            <a:avLst/>
          </a:prstGeom>
        </p:spPr>
      </p:pic>
      <p:sp>
        <p:nvSpPr>
          <p:cNvPr id="11" name="Titre 11">
            <a:extLst>
              <a:ext uri="{FF2B5EF4-FFF2-40B4-BE49-F238E27FC236}">
                <a16:creationId xmlns:a16="http://schemas.microsoft.com/office/drawing/2014/main" id="{A0F3B8AA-B4B3-EA40-5E51-E9C1D7951B5D}"/>
              </a:ext>
            </a:extLst>
          </p:cNvPr>
          <p:cNvSpPr txBox="1">
            <a:spLocks/>
          </p:cNvSpPr>
          <p:nvPr/>
        </p:nvSpPr>
        <p:spPr>
          <a:xfrm>
            <a:off x="-3162978" y="-13124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Agenda</a:t>
            </a:r>
            <a:endParaRPr lang="en-GB" sz="28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5F556-CD52-75DC-7A2A-FC5AC16D99F1}"/>
              </a:ext>
            </a:extLst>
          </p:cNvPr>
          <p:cNvSpPr/>
          <p:nvPr/>
        </p:nvSpPr>
        <p:spPr>
          <a:xfrm>
            <a:off x="1497598" y="1180275"/>
            <a:ext cx="6148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Agenda and technical details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Introduction on Multi-Level Governance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introduction</a:t>
            </a:r>
          </a:p>
        </p:txBody>
      </p:sp>
      <p:sp>
        <p:nvSpPr>
          <p:cNvPr id="14" name="Titre 11">
            <a:extLst>
              <a:ext uri="{FF2B5EF4-FFF2-40B4-BE49-F238E27FC236}">
                <a16:creationId xmlns:a16="http://schemas.microsoft.com/office/drawing/2014/main" id="{0E3095F5-859F-9569-CF92-0DAC70FC9AC1}"/>
              </a:ext>
            </a:extLst>
          </p:cNvPr>
          <p:cNvSpPr txBox="1">
            <a:spLocks/>
          </p:cNvSpPr>
          <p:nvPr/>
        </p:nvSpPr>
        <p:spPr>
          <a:xfrm>
            <a:off x="0" y="787866"/>
            <a:ext cx="78867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>
                <a:ea typeface="Arial" charset="0"/>
              </a:rPr>
              <a:t>Introduction (10:30-10:50)</a:t>
            </a:r>
            <a:endParaRPr lang="en-GB" sz="2000" dirty="0">
              <a:ea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4E8ED-E60B-BF33-D378-6E15930D5279}"/>
              </a:ext>
            </a:extLst>
          </p:cNvPr>
          <p:cNvSpPr/>
          <p:nvPr/>
        </p:nvSpPr>
        <p:spPr>
          <a:xfrm>
            <a:off x="22149" y="4495683"/>
            <a:ext cx="4500463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discussion (11:20-11:55)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7ABE6-4E52-3F04-E674-81166C39FA56}"/>
              </a:ext>
            </a:extLst>
          </p:cNvPr>
          <p:cNvSpPr/>
          <p:nvPr/>
        </p:nvSpPr>
        <p:spPr>
          <a:xfrm>
            <a:off x="1497597" y="2734787"/>
            <a:ext cx="9463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Miren Larrea,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Researcher, Orkestra, Basque Country, Spain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FF4C04-2E53-B7D6-7379-80ED0F2BBC75}"/>
              </a:ext>
            </a:extLst>
          </p:cNvPr>
          <p:cNvSpPr/>
          <p:nvPr/>
        </p:nvSpPr>
        <p:spPr>
          <a:xfrm>
            <a:off x="2614" y="5783088"/>
            <a:ext cx="3347648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(11:55-12:00)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FA876C-2BD6-579F-7856-0F216DC0347F}"/>
              </a:ext>
            </a:extLst>
          </p:cNvPr>
          <p:cNvSpPr/>
          <p:nvPr/>
        </p:nvSpPr>
        <p:spPr>
          <a:xfrm>
            <a:off x="1497597" y="5215869"/>
            <a:ext cx="6148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Interregional learning and exchanges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opportunities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re 11">
            <a:extLst>
              <a:ext uri="{FF2B5EF4-FFF2-40B4-BE49-F238E27FC236}">
                <a16:creationId xmlns:a16="http://schemas.microsoft.com/office/drawing/2014/main" id="{C699C386-F45F-947C-C0F8-0E3C4D8E3073}"/>
              </a:ext>
            </a:extLst>
          </p:cNvPr>
          <p:cNvSpPr txBox="1">
            <a:spLocks/>
          </p:cNvSpPr>
          <p:nvPr/>
        </p:nvSpPr>
        <p:spPr>
          <a:xfrm>
            <a:off x="22149" y="3419666"/>
            <a:ext cx="11386809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ea typeface="Arial" charset="0"/>
              </a:rPr>
              <a:t>Building a sub-regional strategy (COHES3ION) </a:t>
            </a:r>
            <a:r>
              <a:rPr lang="fr-FR" sz="2000" dirty="0">
                <a:ea typeface="Arial" charset="0"/>
              </a:rPr>
              <a:t>(11:05-11:20) </a:t>
            </a:r>
            <a:endParaRPr lang="en-GB" sz="2000" dirty="0">
              <a:ea typeface="Arial" charset="0"/>
            </a:endParaRPr>
          </a:p>
        </p:txBody>
      </p:sp>
      <p:pic>
        <p:nvPicPr>
          <p:cNvPr id="33" name="Graphic 33">
            <a:extLst>
              <a:ext uri="{FF2B5EF4-FFF2-40B4-BE49-F238E27FC236}">
                <a16:creationId xmlns:a16="http://schemas.microsoft.com/office/drawing/2014/main" id="{154B2ABE-0B9B-2608-745C-855D92FC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72" y="2602430"/>
            <a:ext cx="684000" cy="684000"/>
          </a:xfrm>
          <a:prstGeom prst="rect">
            <a:avLst/>
          </a:prstGeom>
        </p:spPr>
      </p:pic>
      <p:pic>
        <p:nvPicPr>
          <p:cNvPr id="35" name="Graphic 28">
            <a:extLst>
              <a:ext uri="{FF2B5EF4-FFF2-40B4-BE49-F238E27FC236}">
                <a16:creationId xmlns:a16="http://schemas.microsoft.com/office/drawing/2014/main" id="{C8146DDE-1BD1-A8AF-4EBA-CDAB89023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372" y="1281746"/>
            <a:ext cx="684000" cy="684000"/>
          </a:xfrm>
          <a:prstGeom prst="rect">
            <a:avLst/>
          </a:prstGeom>
        </p:spPr>
      </p:pic>
      <p:pic>
        <p:nvPicPr>
          <p:cNvPr id="36" name="Graphic 34">
            <a:extLst>
              <a:ext uri="{FF2B5EF4-FFF2-40B4-BE49-F238E27FC236}">
                <a16:creationId xmlns:a16="http://schemas.microsoft.com/office/drawing/2014/main" id="{7F454594-C404-B6A5-A223-528FAE4A0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385" y="3897194"/>
            <a:ext cx="684000" cy="684000"/>
          </a:xfrm>
          <a:prstGeom prst="rect">
            <a:avLst/>
          </a:prstGeom>
        </p:spPr>
      </p:pic>
      <p:pic>
        <p:nvPicPr>
          <p:cNvPr id="38" name="Graphic 13">
            <a:extLst>
              <a:ext uri="{FF2B5EF4-FFF2-40B4-BE49-F238E27FC236}">
                <a16:creationId xmlns:a16="http://schemas.microsoft.com/office/drawing/2014/main" id="{005B2DF4-E026-822A-A01B-4896562E4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8372" y="5215869"/>
            <a:ext cx="684000" cy="684000"/>
          </a:xfrm>
          <a:prstGeom prst="rect">
            <a:avLst/>
          </a:prstGeom>
        </p:spPr>
      </p:pic>
      <p:sp>
        <p:nvSpPr>
          <p:cNvPr id="40" name="Titre 11">
            <a:extLst>
              <a:ext uri="{FF2B5EF4-FFF2-40B4-BE49-F238E27FC236}">
                <a16:creationId xmlns:a16="http://schemas.microsoft.com/office/drawing/2014/main" id="{80818854-6EB9-9FB1-1171-EC6A937BDAA5}"/>
              </a:ext>
            </a:extLst>
          </p:cNvPr>
          <p:cNvSpPr txBox="1">
            <a:spLocks/>
          </p:cNvSpPr>
          <p:nvPr/>
        </p:nvSpPr>
        <p:spPr>
          <a:xfrm>
            <a:off x="-6177" y="2132285"/>
            <a:ext cx="9906769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>
                <a:latin typeface="Arial" charset="0"/>
                <a:ea typeface="Arial" charset="0"/>
                <a:cs typeface="Arial" charset="0"/>
              </a:rPr>
              <a:t>Multi-</a:t>
            </a:r>
            <a:r>
              <a:rPr lang="fr-FR" sz="2000" dirty="0" err="1">
                <a:latin typeface="Arial" charset="0"/>
                <a:ea typeface="Arial" charset="0"/>
                <a:cs typeface="Arial" charset="0"/>
              </a:rPr>
              <a:t>Level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dirty="0" err="1">
                <a:latin typeface="Arial" charset="0"/>
                <a:ea typeface="Arial" charset="0"/>
                <a:cs typeface="Arial" charset="0"/>
              </a:rPr>
              <a:t>Governance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(10:50-11:05)</a:t>
            </a:r>
            <a:endParaRPr lang="en-GB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A25055B-C32F-3798-D3A7-D09762415CF5}"/>
              </a:ext>
            </a:extLst>
          </p:cNvPr>
          <p:cNvSpPr txBox="1"/>
          <p:nvPr/>
        </p:nvSpPr>
        <p:spPr>
          <a:xfrm>
            <a:off x="1439033" y="3902904"/>
            <a:ext cx="9522386" cy="76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7272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Dmitri Domanski,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Metropole Ruhr, Germany.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1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7" y="49361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Multi-Level Governance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2650982-FDD5-170A-DFB7-FC8D8758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910" t="-15357" r="-2839" b="1"/>
          <a:stretch/>
        </p:blipFill>
        <p:spPr>
          <a:xfrm>
            <a:off x="11142138" y="593996"/>
            <a:ext cx="1175656" cy="9191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03E158-1ADA-C568-64CA-BCBE4B42401E}"/>
              </a:ext>
            </a:extLst>
          </p:cNvPr>
          <p:cNvSpPr txBox="1"/>
          <p:nvPr/>
        </p:nvSpPr>
        <p:spPr>
          <a:xfrm>
            <a:off x="106086" y="1720840"/>
            <a:ext cx="115834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innovation governance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all the processes of interactions among various actors that together determine the priorities, strategies, activities and outcomes in research and innovation at the regional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innovation governance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implies the adoption of institutional arrangements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favour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systemic interactions among different innovation actors within the region with for instance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triple-helix model of innovation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between policy hierarchies with improving policy coordination through multi-level governance—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government levels (supranational, national, regional, local) and/or innovation promotion agents in territorial innovation systems (regional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local).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Partnerships for Regional Innovation (PRI)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put an emphasis on developing more effective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multi-level governance and fostering synergies between policies and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between different funding instruments—such as the Cohesion Policy and Horizon Europe—while broadening stakeholder engagement and participatory governance.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7" y="49361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RIS3 Governance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Matchmaking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2650982-FDD5-170A-DFB7-FC8D8758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910" t="-15357" r="-2839" b="1"/>
          <a:stretch/>
        </p:blipFill>
        <p:spPr>
          <a:xfrm>
            <a:off x="11142138" y="593996"/>
            <a:ext cx="1175656" cy="919151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0BC17F-C25E-B9C2-9FF6-6A0AD7A0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1" t="35079" r="3317" b="41746"/>
          <a:stretch/>
        </p:blipFill>
        <p:spPr>
          <a:xfrm>
            <a:off x="448556" y="2405743"/>
            <a:ext cx="11329788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8CDD-778B-48CD-97DB-D89E9FCA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7" y="49361"/>
            <a:ext cx="10515600" cy="1325563"/>
          </a:xfrm>
        </p:spPr>
        <p:txBody>
          <a:bodyPr/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RIS3 Governance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0" dirty="0">
                <a:solidFill>
                  <a:srgbClr val="7977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Brief</a:t>
            </a:r>
            <a:endParaRPr lang="en-US" b="0" dirty="0">
              <a:solidFill>
                <a:srgbClr val="797769"/>
              </a:solidFill>
            </a:endParaRPr>
          </a:p>
        </p:txBody>
      </p:sp>
      <p:pic>
        <p:nvPicPr>
          <p:cNvPr id="6" name="Graphic 21">
            <a:extLst>
              <a:ext uri="{FF2B5EF4-FFF2-40B4-BE49-F238E27FC236}">
                <a16:creationId xmlns:a16="http://schemas.microsoft.com/office/drawing/2014/main" id="{D431B851-A0C5-D5AF-4B7D-94788430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56" r="86783"/>
          <a:stretch/>
        </p:blipFill>
        <p:spPr>
          <a:xfrm>
            <a:off x="10101236" y="597922"/>
            <a:ext cx="1040902" cy="919152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2650982-FDD5-170A-DFB7-FC8D8758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910" t="-15357" r="-2839" b="1"/>
          <a:stretch/>
        </p:blipFill>
        <p:spPr>
          <a:xfrm>
            <a:off x="11142138" y="593996"/>
            <a:ext cx="1175656" cy="919151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FFD5C53C-97B7-8A9B-D6DD-ABCA6C329A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" t="24445" r="75934" b="10952"/>
          <a:stretch/>
        </p:blipFill>
        <p:spPr>
          <a:xfrm>
            <a:off x="4155572" y="1175657"/>
            <a:ext cx="3268485" cy="51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7F346-741D-4C7F-81AC-35E436DF7463}"/>
              </a:ext>
            </a:extLst>
          </p:cNvPr>
          <p:cNvSpPr/>
          <p:nvPr/>
        </p:nvSpPr>
        <p:spPr>
          <a:xfrm>
            <a:off x="3634375" y="2986685"/>
            <a:ext cx="89386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Roundtable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Introduction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C670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13">
            <a:extLst>
              <a:ext uri="{FF2B5EF4-FFF2-40B4-BE49-F238E27FC236}">
                <a16:creationId xmlns:a16="http://schemas.microsoft.com/office/drawing/2014/main" id="{49F79593-57A7-3F79-059C-EE610514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22" y="1424567"/>
            <a:ext cx="3804093" cy="380409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4901AD1-D3F3-64B8-83CA-41799096F4CD}"/>
              </a:ext>
            </a:extLst>
          </p:cNvPr>
          <p:cNvSpPr/>
          <p:nvPr/>
        </p:nvSpPr>
        <p:spPr>
          <a:xfrm>
            <a:off x="1328058" y="1767208"/>
            <a:ext cx="1436914" cy="14586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006783-59E1-8135-98DA-1983FF385CB6}"/>
              </a:ext>
            </a:extLst>
          </p:cNvPr>
          <p:cNvSpPr txBox="1"/>
          <p:nvPr/>
        </p:nvSpPr>
        <p:spPr>
          <a:xfrm>
            <a:off x="1667867" y="1834830"/>
            <a:ext cx="141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64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43" y="2911820"/>
            <a:ext cx="6822212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0E0EF62-1FD5-4FE1-AA9D-8DE483C4F1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bf57-6dbb-4286-812c-e588421ccece" xsi:nil="true"/>
    <lcf76f155ced4ddcb4097134ff3c332f xmlns="3901eca3-01bd-44b2-a437-efe0377290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7CFAE6E7E2E4597C934888D257792" ma:contentTypeVersion="20" ma:contentTypeDescription="Create a new document." ma:contentTypeScope="" ma:versionID="c9fa99927285276ece4e35fa2940f85f">
  <xsd:schema xmlns:xsd="http://www.w3.org/2001/XMLSchema" xmlns:xs="http://www.w3.org/2001/XMLSchema" xmlns:p="http://schemas.microsoft.com/office/2006/metadata/properties" xmlns:ns2="3901eca3-01bd-44b2-a437-efe037729066" xmlns:ns3="0b2bbf57-6dbb-4286-812c-e588421ccece" targetNamespace="http://schemas.microsoft.com/office/2006/metadata/properties" ma:root="true" ma:fieldsID="585c1a57f1fea4b1a4c5a51c213f5087" ns2:_="" ns3:_="">
    <xsd:import namespace="3901eca3-01bd-44b2-a437-efe037729066"/>
    <xsd:import namespace="0b2bbf57-6dbb-4286-812c-e588421cc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eca3-01bd-44b2-a437-efe037729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bf57-6dbb-4286-812c-e588421cce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92a488-45ce-44f1-a244-e147473fe959}" ma:internalName="TaxCatchAll" ma:showField="CatchAllData" ma:web="0b2bbf57-6dbb-4286-812c-e588421cc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6E8EB-CEF1-4DB7-95C5-514534A42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1BAB6-1CED-487B-B481-2FB954C31BE3}">
  <ds:schemaRefs>
    <ds:schemaRef ds:uri="6e7c36fa-32cc-4790-95c5-e64d2a1181c8"/>
    <ds:schemaRef ds:uri="d6bc4cf4-93ac-4ef6-b89c-fceac0625a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F5A3B1-610A-403C-B054-D739BCDF610C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387</TotalTime>
  <Words>292</Words>
  <Application>Microsoft Office PowerPoint</Application>
  <PresentationFormat>Grand écran</PresentationFormat>
  <Paragraphs>44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Semibold</vt:lpstr>
      <vt:lpstr>Wingdings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Multi-Level Governance Introduction</vt:lpstr>
      <vt:lpstr>Better RIS3 Governance Matchmaking</vt:lpstr>
      <vt:lpstr>Better RIS3 Governance Policy Brief</vt:lpstr>
      <vt:lpstr>Présentation PowerPoint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Arnault Morisson</cp:lastModifiedBy>
  <cp:revision>23</cp:revision>
  <dcterms:created xsi:type="dcterms:W3CDTF">2022-01-27T14:53:45Z</dcterms:created>
  <dcterms:modified xsi:type="dcterms:W3CDTF">2023-02-03T13:59:10Z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0x0101004AC7CFAE6E7E2E4597C934888D257792</vt:lpwstr>
  </property>
</Properties>
</file>