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65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964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549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66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9751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765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854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56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746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16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08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36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09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16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20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552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26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A6A82B-E403-4F64-91BD-C1528B7B97B8}" type="datetimeFigureOut">
              <a:rPr lang="hr-HR" smtClean="0"/>
              <a:t>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F2680F-4993-4AB0-B002-B5805F1DC3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431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77061"/>
            <a:ext cx="10166430" cy="1517015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CIVIL PROTECTION DIRECTORATE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330926"/>
            <a:ext cx="9144000" cy="2926874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hr-HR" sz="4000" dirty="0" err="1" smtClean="0">
                <a:solidFill>
                  <a:schemeClr val="accent2">
                    <a:lumMod val="75000"/>
                  </a:schemeClr>
                </a:solidFill>
              </a:rPr>
              <a:t>Minimizing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2">
                    <a:lumMod val="75000"/>
                  </a:schemeClr>
                </a:solidFill>
              </a:rPr>
              <a:t>Risk’s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2">
                    <a:lumMod val="75000"/>
                  </a:schemeClr>
                </a:solidFill>
              </a:rPr>
              <a:t>through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2">
                    <a:lumMod val="75000"/>
                  </a:schemeClr>
                </a:solidFill>
              </a:rPr>
              <a:t>Clever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</a:p>
          <a:p>
            <a:r>
              <a:rPr lang="hr-HR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r>
              <a:rPr lang="hr-HR" sz="4000" dirty="0" err="1" smtClean="0">
                <a:solidFill>
                  <a:schemeClr val="accent2">
                    <a:lumMod val="75000"/>
                  </a:schemeClr>
                </a:solidFill>
              </a:rPr>
              <a:t>Approach</a:t>
            </a:r>
            <a:endParaRPr lang="hr-HR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hr-H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5" y="98520"/>
            <a:ext cx="1835397" cy="2287843"/>
          </a:xfrm>
          <a:prstGeom prst="rect">
            <a:avLst/>
          </a:prstGeom>
        </p:spPr>
      </p:pic>
      <p:pic>
        <p:nvPicPr>
          <p:cNvPr id="7" name="Slika 6" descr="https://scontent-frt3-2.xx.fbcdn.net/v/t31.0-1/p720x720/1658316_10152213876089664_1544263833_o.jpg?_nc_cat=109&amp;_nc_ohc=mXZPFYL3xM4AX9XVZPy&amp;_nc_ht=scontent-frt3-2.xx&amp;_nc_tp=6&amp;oh=e038bdf4aff776ea64d3f40ba73b701e&amp;oe=5E9208C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15" y="206908"/>
            <a:ext cx="1386707" cy="109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zervirano mjesto sadržaj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20" y="245671"/>
            <a:ext cx="1516283" cy="1007084"/>
          </a:xfrm>
          <a:prstGeom prst="rect">
            <a:avLst/>
          </a:prstGeom>
        </p:spPr>
      </p:pic>
      <p:pic>
        <p:nvPicPr>
          <p:cNvPr id="10" name="Rezervirano mjesto sadržaj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69" y="240723"/>
            <a:ext cx="1364751" cy="1023564"/>
          </a:xfrm>
          <a:prstGeom prst="rect">
            <a:avLst/>
          </a:prstGeom>
        </p:spPr>
      </p:pic>
      <p:pic>
        <p:nvPicPr>
          <p:cNvPr id="12" name="Rezervirano mjesto sadržaj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03" y="203514"/>
            <a:ext cx="1515391" cy="1060773"/>
          </a:xfrm>
          <a:prstGeom prst="rect">
            <a:avLst/>
          </a:prstGeom>
        </p:spPr>
      </p:pic>
      <p:pic>
        <p:nvPicPr>
          <p:cNvPr id="13" name="Rezervirano mjesto sadržaj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994" y="203514"/>
            <a:ext cx="1447452" cy="2176968"/>
          </a:xfrm>
          <a:prstGeom prst="rect">
            <a:avLst/>
          </a:prstGeom>
        </p:spPr>
      </p:pic>
      <p:pic>
        <p:nvPicPr>
          <p:cNvPr id="14" name="Picture 1" descr="http://kaportal.hr/portal/wp-content/uploads/2014/05/gunja-poplava_104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3797" y="234140"/>
            <a:ext cx="1504708" cy="103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6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77061"/>
            <a:ext cx="10166430" cy="1517015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CIVIL PROTECTION DIRECTORATE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1794076"/>
            <a:ext cx="9144000" cy="4849792"/>
          </a:xfrm>
        </p:spPr>
        <p:txBody>
          <a:bodyPr>
            <a:normAutofit/>
          </a:bodyPr>
          <a:lstStyle/>
          <a:p>
            <a:endParaRPr lang="hr-HR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hr-H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5" y="98520"/>
            <a:ext cx="1835397" cy="2287843"/>
          </a:xfrm>
          <a:prstGeom prst="rect">
            <a:avLst/>
          </a:prstGeom>
        </p:spPr>
      </p:pic>
      <p:pic>
        <p:nvPicPr>
          <p:cNvPr id="7" name="Slika 6" descr="https://scontent-frt3-2.xx.fbcdn.net/v/t31.0-1/p720x720/1658316_10152213876089664_1544263833_o.jpg?_nc_cat=109&amp;_nc_ohc=mXZPFYL3xM4AX9XVZPy&amp;_nc_ht=scontent-frt3-2.xx&amp;_nc_tp=6&amp;oh=e038bdf4aff776ea64d3f40ba73b701e&amp;oe=5E9208C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15" y="206908"/>
            <a:ext cx="1386707" cy="109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zervirano mjesto sadržaj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20" y="245671"/>
            <a:ext cx="1516283" cy="1007084"/>
          </a:xfrm>
          <a:prstGeom prst="rect">
            <a:avLst/>
          </a:prstGeom>
        </p:spPr>
      </p:pic>
      <p:pic>
        <p:nvPicPr>
          <p:cNvPr id="10" name="Rezervirano mjesto sadržaj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69" y="240723"/>
            <a:ext cx="1364751" cy="1023564"/>
          </a:xfrm>
          <a:prstGeom prst="rect">
            <a:avLst/>
          </a:prstGeom>
        </p:spPr>
      </p:pic>
      <p:pic>
        <p:nvPicPr>
          <p:cNvPr id="12" name="Rezervirano mjesto sadržaj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03" y="203514"/>
            <a:ext cx="1515391" cy="1060773"/>
          </a:xfrm>
          <a:prstGeom prst="rect">
            <a:avLst/>
          </a:prstGeom>
        </p:spPr>
      </p:pic>
      <p:pic>
        <p:nvPicPr>
          <p:cNvPr id="13" name="Rezervirano mjesto sadržaj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994" y="203514"/>
            <a:ext cx="1447452" cy="2176968"/>
          </a:xfrm>
          <a:prstGeom prst="rect">
            <a:avLst/>
          </a:prstGeom>
        </p:spPr>
      </p:pic>
      <p:pic>
        <p:nvPicPr>
          <p:cNvPr id="14" name="Picture 1" descr="http://kaportal.hr/portal/wp-content/uploads/2014/05/gunja-poplava_104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3797" y="234140"/>
            <a:ext cx="1504708" cy="103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:\Desktop\Fotke ZiS-slide show\Vatrogasci i jingle\RIPS 2013\rips_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7" y="2381007"/>
            <a:ext cx="3189722" cy="186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00" y="4275137"/>
            <a:ext cx="3182999" cy="17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kaportal.hr/portal/wp-content/uploads/2014/05/gunja-poplava_13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20" y="2222169"/>
            <a:ext cx="2965972" cy="197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17" y="4241800"/>
            <a:ext cx="3025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niOkvir 7"/>
          <p:cNvSpPr txBox="1">
            <a:spLocks noChangeArrowheads="1"/>
          </p:cNvSpPr>
          <p:nvPr/>
        </p:nvSpPr>
        <p:spPr bwMode="auto">
          <a:xfrm>
            <a:off x="4100946" y="2381525"/>
            <a:ext cx="181038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yriad Web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-18"/>
              </a:defRPr>
            </a:lvl9pPr>
          </a:lstStyle>
          <a:p>
            <a:pPr eaLnBrk="1" hangingPunct="1"/>
            <a:r>
              <a:rPr lang="hr-HR" altLang="sr-Latn-RS" sz="1600" dirty="0" smtClean="0"/>
              <a:t>FIRE HAZARD</a:t>
            </a:r>
            <a:endParaRPr lang="hr-HR" altLang="sr-Latn-RS" sz="1600" dirty="0"/>
          </a:p>
          <a:p>
            <a:pPr eaLnBrk="1" hangingPunct="1"/>
            <a:endParaRPr lang="hr-HR" altLang="sr-Latn-RS" sz="1600" dirty="0"/>
          </a:p>
          <a:p>
            <a:pPr eaLnBrk="1" hangingPunct="1"/>
            <a:endParaRPr lang="hr-HR" altLang="sr-Latn-RS" sz="1600" dirty="0"/>
          </a:p>
          <a:p>
            <a:pPr eaLnBrk="1" hangingPunct="1"/>
            <a:endParaRPr lang="hr-HR" altLang="sr-Latn-RS" sz="1600" dirty="0"/>
          </a:p>
          <a:p>
            <a:pPr eaLnBrk="1" hangingPunct="1"/>
            <a:endParaRPr lang="hr-HR" altLang="sr-Latn-RS" sz="1600" dirty="0"/>
          </a:p>
          <a:p>
            <a:pPr eaLnBrk="1" hangingPunct="1"/>
            <a:r>
              <a:rPr lang="hr-HR" altLang="sr-Latn-RS" sz="1600" dirty="0" smtClean="0"/>
              <a:t>EARTHQUAKE</a:t>
            </a:r>
            <a:endParaRPr lang="hr-HR" altLang="sr-Latn-RS" sz="1600" dirty="0"/>
          </a:p>
          <a:p>
            <a:pPr eaLnBrk="1" hangingPunct="1"/>
            <a:endParaRPr lang="hr-HR" altLang="sr-Latn-RS" sz="1600" dirty="0"/>
          </a:p>
          <a:p>
            <a:pPr eaLnBrk="1" hangingPunct="1"/>
            <a:endParaRPr lang="hr-HR" altLang="sr-Latn-RS" sz="1600" dirty="0"/>
          </a:p>
          <a:p>
            <a:pPr eaLnBrk="1" hangingPunct="1"/>
            <a:endParaRPr lang="hr-HR" altLang="sr-Latn-RS" sz="1600" dirty="0"/>
          </a:p>
          <a:p>
            <a:pPr eaLnBrk="1" hangingPunct="1"/>
            <a:endParaRPr lang="hr-HR" altLang="sr-Latn-RS" sz="1600" dirty="0"/>
          </a:p>
          <a:p>
            <a:pPr eaLnBrk="1" hangingPunct="1"/>
            <a:r>
              <a:rPr lang="hr-HR" altLang="sr-Latn-RS" sz="1600" dirty="0" smtClean="0"/>
              <a:t>TERRORIST ATTACKS  </a:t>
            </a:r>
            <a:endParaRPr lang="hr-HR" altLang="sr-Latn-RS" sz="1600" dirty="0"/>
          </a:p>
        </p:txBody>
      </p:sp>
      <p:sp>
        <p:nvSpPr>
          <p:cNvPr id="20" name="TekstniOkvir 8"/>
          <p:cNvSpPr txBox="1">
            <a:spLocks noChangeArrowheads="1"/>
          </p:cNvSpPr>
          <p:nvPr/>
        </p:nvSpPr>
        <p:spPr bwMode="auto">
          <a:xfrm>
            <a:off x="9828362" y="2570427"/>
            <a:ext cx="1619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yriad Web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-18"/>
              </a:defRPr>
            </a:lvl9pPr>
          </a:lstStyle>
          <a:p>
            <a:pPr eaLnBrk="1" hangingPunct="1"/>
            <a:r>
              <a:rPr lang="hr-HR" altLang="sr-Latn-RS" sz="1600" dirty="0" smtClean="0"/>
              <a:t>FLOODS</a:t>
            </a:r>
            <a:endParaRPr lang="hr-HR" altLang="sr-Latn-RS" sz="1600" dirty="0"/>
          </a:p>
          <a:p>
            <a:pPr eaLnBrk="1" hangingPunct="1"/>
            <a:endParaRPr lang="hr-HR" altLang="sr-Latn-RS" sz="1600" dirty="0"/>
          </a:p>
          <a:p>
            <a:pPr eaLnBrk="1" hangingPunct="1"/>
            <a:endParaRPr lang="hr-HR" altLang="sr-Latn-RS" sz="1600" dirty="0"/>
          </a:p>
          <a:p>
            <a:pPr eaLnBrk="1" hangingPunct="1"/>
            <a:endParaRPr lang="hr-HR" altLang="sr-Latn-RS" sz="1600" dirty="0"/>
          </a:p>
          <a:p>
            <a:pPr eaLnBrk="1" hangingPunct="1"/>
            <a:r>
              <a:rPr lang="hr-HR" altLang="sr-Latn-RS" sz="1600" dirty="0" smtClean="0"/>
              <a:t>EPIDEMICS</a:t>
            </a:r>
            <a:endParaRPr lang="hr-HR" altLang="sr-Latn-RS" sz="1600" dirty="0"/>
          </a:p>
          <a:p>
            <a:pPr eaLnBrk="1" hangingPunct="1"/>
            <a:endParaRPr lang="hr-HR" altLang="sr-Latn-RS" sz="1600" dirty="0"/>
          </a:p>
          <a:p>
            <a:pPr eaLnBrk="1" hangingPunct="1"/>
            <a:endParaRPr lang="hr-HR" altLang="sr-Latn-RS" sz="1600" dirty="0" smtClean="0"/>
          </a:p>
          <a:p>
            <a:pPr eaLnBrk="1" hangingPunct="1"/>
            <a:endParaRPr lang="hr-HR" altLang="sr-Latn-RS" sz="1600" dirty="0"/>
          </a:p>
          <a:p>
            <a:pPr eaLnBrk="1" hangingPunct="1"/>
            <a:endParaRPr lang="hr-HR" altLang="sr-Latn-RS" sz="1600" dirty="0"/>
          </a:p>
          <a:p>
            <a:pPr eaLnBrk="1" hangingPunct="1"/>
            <a:r>
              <a:rPr lang="hr-HR" altLang="sr-Latn-RS" sz="1600" dirty="0" smtClean="0"/>
              <a:t>POLLUTION</a:t>
            </a:r>
            <a:endParaRPr lang="hr-HR" altLang="sr-Latn-RS" sz="1600" dirty="0"/>
          </a:p>
        </p:txBody>
      </p:sp>
      <p:sp>
        <p:nvSpPr>
          <p:cNvPr id="5" name="Pravokutnik 4"/>
          <p:cNvSpPr/>
          <p:nvPr/>
        </p:nvSpPr>
        <p:spPr>
          <a:xfrm>
            <a:off x="3371397" y="6124394"/>
            <a:ext cx="3142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altLang="sr-Latn-R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MSc</a:t>
            </a:r>
            <a:r>
              <a:rPr lang="hr-HR" altLang="sr-Latn-R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Tatjana Čumpek, prof.</a:t>
            </a:r>
          </a:p>
        </p:txBody>
      </p:sp>
    </p:spTree>
    <p:extLst>
      <p:ext uri="{BB962C8B-B14F-4D97-AF65-F5344CB8AC3E}">
        <p14:creationId xmlns:p14="http://schemas.microsoft.com/office/powerpoint/2010/main" val="9294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4853" y="1568777"/>
            <a:ext cx="2286000" cy="2286000"/>
          </a:xfrm>
          <a:prstGeom prst="ellipse">
            <a:avLst/>
          </a:prstGeom>
          <a:solidFill>
            <a:schemeClr val="accent2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endPara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3450071" y="1568777"/>
            <a:ext cx="2286000" cy="2286000"/>
          </a:xfrm>
          <a:prstGeom prst="ellips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451345" y="1568777"/>
            <a:ext cx="2286000" cy="2286000"/>
          </a:xfrm>
          <a:prstGeom prst="ellips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endParaRPr lang="hr-H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9495641" y="1568777"/>
            <a:ext cx="2286000" cy="2286000"/>
          </a:xfrm>
          <a:prstGeom prst="ellips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VULNERABILITY</a:t>
            </a:r>
            <a:endParaRPr lang="hr-H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0652" y="2204864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=</a:t>
            </a:r>
            <a:endParaRPr lang="en-US" sz="54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80893" y="2273912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  <a:endParaRPr lang="en-US" sz="54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5736" y="2250112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  <a:endParaRPr lang="en-US" sz="54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28" y="553114"/>
            <a:ext cx="112024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60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PREPAREDNESS </a:t>
            </a:r>
            <a:r>
              <a:rPr lang="hr-HR" sz="6000" b="1" i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in</a:t>
            </a:r>
            <a:r>
              <a:rPr lang="hr-HR" sz="60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hr-HR" sz="6000" b="1" i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focus</a:t>
            </a:r>
            <a:endParaRPr lang="en-US" sz="60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301" y="4825709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 smtClean="0"/>
              <a:t>Knowledge</a:t>
            </a:r>
            <a:r>
              <a:rPr lang="hr-HR" sz="2400" dirty="0" smtClean="0"/>
              <a:t> </a:t>
            </a:r>
            <a:r>
              <a:rPr lang="hr-HR" sz="2400" dirty="0" err="1" smtClean="0"/>
              <a:t>reduces</a:t>
            </a:r>
            <a:r>
              <a:rPr lang="hr-HR" sz="2400" dirty="0" smtClean="0"/>
              <a:t> </a:t>
            </a:r>
            <a:r>
              <a:rPr lang="hr-HR" sz="2400" dirty="0" err="1" smtClean="0"/>
              <a:t>consequences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disaster</a:t>
            </a:r>
            <a:endParaRPr lang="hr-HR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510957" y="4825708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 smtClean="0"/>
              <a:t>What</a:t>
            </a:r>
            <a:r>
              <a:rPr lang="hr-HR" sz="2400" dirty="0" smtClean="0"/>
              <a:t> </a:t>
            </a:r>
            <a:r>
              <a:rPr lang="hr-HR" sz="2400" dirty="0" err="1" smtClean="0"/>
              <a:t>can</a:t>
            </a:r>
            <a:r>
              <a:rPr lang="hr-HR" sz="2400" dirty="0" smtClean="0"/>
              <a:t> I do to </a:t>
            </a:r>
            <a:r>
              <a:rPr lang="hr-HR" sz="2400" dirty="0" err="1" smtClean="0"/>
              <a:t>prepare</a:t>
            </a:r>
            <a:r>
              <a:rPr lang="hr-HR" sz="2400" dirty="0" smtClean="0"/>
              <a:t> &amp; </a:t>
            </a:r>
            <a:r>
              <a:rPr lang="hr-HR" sz="2400" dirty="0" err="1" smtClean="0"/>
              <a:t>strenghten</a:t>
            </a:r>
            <a:r>
              <a:rPr lang="hr-HR" sz="2400" dirty="0" smtClean="0"/>
              <a:t> </a:t>
            </a:r>
            <a:r>
              <a:rPr lang="hr-HR" sz="2400" dirty="0" err="1" smtClean="0"/>
              <a:t>my</a:t>
            </a:r>
            <a:r>
              <a:rPr lang="hr-HR" sz="2400" dirty="0" smtClean="0"/>
              <a:t> </a:t>
            </a:r>
            <a:r>
              <a:rPr lang="hr-HR" sz="2400" dirty="0" err="1" smtClean="0"/>
              <a:t>capacities</a:t>
            </a:r>
            <a:endParaRPr lang="hr-HR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71" y="3915661"/>
            <a:ext cx="2548347" cy="25483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97" y="4825708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4" grpId="0"/>
      <p:bldP spid="12" grpId="0"/>
      <p:bldP spid="13" grpId="0"/>
      <p:bldP spid="18" grpId="0"/>
      <p:bldP spid="18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77061"/>
            <a:ext cx="10166430" cy="1517015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3999" y="1864229"/>
            <a:ext cx="7863069" cy="3460125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 err="1" smtClean="0">
                <a:solidFill>
                  <a:schemeClr val="accent2">
                    <a:lumMod val="75000"/>
                  </a:schemeClr>
                </a:solidFill>
              </a:rPr>
              <a:t>Institutional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200" dirty="0" err="1" smtClean="0">
                <a:solidFill>
                  <a:schemeClr val="accent2">
                    <a:lumMod val="75000"/>
                  </a:schemeClr>
                </a:solidFill>
              </a:rPr>
              <a:t>approach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 (Legal </a:t>
            </a:r>
            <a:r>
              <a:rPr lang="hr-HR" sz="3200" dirty="0" err="1" smtClean="0">
                <a:solidFill>
                  <a:schemeClr val="accent2">
                    <a:lumMod val="75000"/>
                  </a:schemeClr>
                </a:solidFill>
              </a:rPr>
              <a:t>obligations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)                                                     </a:t>
            </a:r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hr-HR" sz="2600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600" dirty="0" err="1" smtClean="0">
                <a:solidFill>
                  <a:schemeClr val="accent2">
                    <a:lumMod val="75000"/>
                  </a:schemeClr>
                </a:solidFill>
              </a:rPr>
              <a:t>risk</a:t>
            </a:r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600" dirty="0" err="1" smtClean="0">
                <a:solidFill>
                  <a:schemeClr val="accent2">
                    <a:lumMod val="75000"/>
                  </a:schemeClr>
                </a:solidFill>
              </a:rPr>
              <a:t>assessment</a:t>
            </a:r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hr-HR" sz="2600" dirty="0" err="1" smtClean="0">
                <a:solidFill>
                  <a:schemeClr val="accent2">
                    <a:lumMod val="75000"/>
                  </a:schemeClr>
                </a:solidFill>
              </a:rPr>
              <a:t>action</a:t>
            </a:r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600" dirty="0" err="1" smtClean="0">
                <a:solidFill>
                  <a:schemeClr val="accent2">
                    <a:lumMod val="75000"/>
                  </a:schemeClr>
                </a:solidFill>
              </a:rPr>
              <a:t>plans</a:t>
            </a:r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600" dirty="0" err="1" smtClean="0">
                <a:solidFill>
                  <a:schemeClr val="accent2">
                    <a:lumMod val="75000"/>
                  </a:schemeClr>
                </a:solidFill>
              </a:rPr>
              <a:t>etc</a:t>
            </a:r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endParaRPr lang="hr-HR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r-HR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                     – </a:t>
            </a:r>
            <a:r>
              <a:rPr lang="hr-HR" sz="3200" dirty="0" err="1" smtClean="0">
                <a:solidFill>
                  <a:schemeClr val="accent2">
                    <a:lumMod val="75000"/>
                  </a:schemeClr>
                </a:solidFill>
              </a:rPr>
              <a:t>versus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</a:p>
          <a:p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                  </a:t>
            </a:r>
            <a:r>
              <a:rPr lang="hr-HR" sz="3200" dirty="0" err="1" smtClean="0">
                <a:solidFill>
                  <a:schemeClr val="accent2">
                    <a:lumMod val="75000"/>
                  </a:schemeClr>
                </a:solidFill>
              </a:rPr>
              <a:t>practical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 use </a:t>
            </a:r>
          </a:p>
          <a:p>
            <a:r>
              <a:rPr lang="hr-HR" sz="3200" dirty="0" err="1" smtClean="0">
                <a:solidFill>
                  <a:schemeClr val="accent2">
                    <a:lumMod val="75000"/>
                  </a:schemeClr>
                </a:solidFill>
              </a:rPr>
              <a:t>Connecting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hr-HR" sz="3200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200" dirty="0" err="1" smtClean="0">
                <a:solidFill>
                  <a:schemeClr val="accent2">
                    <a:lumMod val="75000"/>
                  </a:schemeClr>
                </a:solidFill>
              </a:rPr>
              <a:t>authority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hr-HR" sz="3200" dirty="0" err="1" smtClean="0">
                <a:solidFill>
                  <a:schemeClr val="accent2">
                    <a:lumMod val="75000"/>
                  </a:schemeClr>
                </a:solidFill>
              </a:rPr>
              <a:t>rescuers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r>
              <a:rPr lang="hr-HR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                   </a:t>
            </a:r>
            <a:r>
              <a:rPr lang="hr-HR" sz="3200" dirty="0" err="1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people</a:t>
            </a:r>
            <a:endParaRPr lang="hr-H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0" y="92639"/>
            <a:ext cx="1835397" cy="2287843"/>
          </a:xfrm>
          <a:prstGeom prst="rect">
            <a:avLst/>
          </a:prstGeom>
        </p:spPr>
      </p:pic>
      <p:pic>
        <p:nvPicPr>
          <p:cNvPr id="7" name="Slika 6" descr="https://scontent-frt3-2.xx.fbcdn.net/v/t31.0-1/p720x720/1658316_10152213876089664_1544263833_o.jpg?_nc_cat=109&amp;_nc_ohc=mXZPFYL3xM4AX9XVZPy&amp;_nc_ht=scontent-frt3-2.xx&amp;_nc_tp=6&amp;oh=e038bdf4aff776ea64d3f40ba73b701e&amp;oe=5E9208C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15" y="206908"/>
            <a:ext cx="1386707" cy="109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zervirano mjesto sadržaj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20" y="245671"/>
            <a:ext cx="1516283" cy="1007084"/>
          </a:xfrm>
          <a:prstGeom prst="rect">
            <a:avLst/>
          </a:prstGeom>
        </p:spPr>
      </p:pic>
      <p:pic>
        <p:nvPicPr>
          <p:cNvPr id="10" name="Rezervirano mjesto sadržaj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69" y="240723"/>
            <a:ext cx="1364751" cy="1023564"/>
          </a:xfrm>
          <a:prstGeom prst="rect">
            <a:avLst/>
          </a:prstGeom>
        </p:spPr>
      </p:pic>
      <p:pic>
        <p:nvPicPr>
          <p:cNvPr id="12" name="Rezervirano mjesto sadržaj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03" y="203514"/>
            <a:ext cx="1515391" cy="1060773"/>
          </a:xfrm>
          <a:prstGeom prst="rect">
            <a:avLst/>
          </a:prstGeom>
        </p:spPr>
      </p:pic>
      <p:pic>
        <p:nvPicPr>
          <p:cNvPr id="13" name="Rezervirano mjesto sadržaj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994" y="203514"/>
            <a:ext cx="1447452" cy="2176968"/>
          </a:xfrm>
          <a:prstGeom prst="rect">
            <a:avLst/>
          </a:prstGeom>
        </p:spPr>
      </p:pic>
      <p:pic>
        <p:nvPicPr>
          <p:cNvPr id="14" name="Picture 1" descr="http://kaportal.hr/portal/wp-content/uploads/2014/05/gunja-poplava_104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3797" y="234140"/>
            <a:ext cx="1504708" cy="103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utnik 10"/>
          <p:cNvSpPr/>
          <p:nvPr/>
        </p:nvSpPr>
        <p:spPr>
          <a:xfrm>
            <a:off x="4202134" y="6124394"/>
            <a:ext cx="311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altLang="sr-Latn-R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MSc</a:t>
            </a:r>
            <a:r>
              <a:rPr lang="hr-HR" altLang="sr-Latn-R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Tatjana Čumpek, prof.</a:t>
            </a:r>
          </a:p>
        </p:txBody>
      </p:sp>
    </p:spTree>
    <p:extLst>
      <p:ext uri="{BB962C8B-B14F-4D97-AF65-F5344CB8AC3E}">
        <p14:creationId xmlns:p14="http://schemas.microsoft.com/office/powerpoint/2010/main" val="27325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50282" y="298760"/>
            <a:ext cx="10166430" cy="1517015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IT </a:t>
            </a:r>
            <a:r>
              <a:rPr lang="hr-HR" sz="2800" b="1" dirty="0" err="1" smtClean="0">
                <a:solidFill>
                  <a:schemeClr val="accent2">
                    <a:lumMod val="75000"/>
                  </a:schemeClr>
                </a:solidFill>
              </a:rPr>
              <a:t>sollutions</a:t>
            </a: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35666" y="2890684"/>
            <a:ext cx="10914926" cy="2367116"/>
          </a:xfrm>
        </p:spPr>
        <p:txBody>
          <a:bodyPr>
            <a:normAutofit/>
          </a:bodyPr>
          <a:lstStyle/>
          <a:p>
            <a:r>
              <a:rPr lang="hr-HR" sz="4000" dirty="0" err="1" smtClean="0">
                <a:solidFill>
                  <a:schemeClr val="accent2">
                    <a:lumMod val="75000"/>
                  </a:schemeClr>
                </a:solidFill>
              </a:rPr>
              <a:t>Main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2">
                    <a:lumMod val="75000"/>
                  </a:schemeClr>
                </a:solidFill>
              </a:rPr>
              <a:t>goal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 – provide </a:t>
            </a:r>
            <a:r>
              <a:rPr lang="hr-HR" sz="4000" dirty="0" err="1" smtClean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2">
                    <a:lumMod val="75000"/>
                  </a:schemeClr>
                </a:solidFill>
              </a:rPr>
              <a:t>necessary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2">
                    <a:lumMod val="75000"/>
                  </a:schemeClr>
                </a:solidFill>
              </a:rPr>
              <a:t>useful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2">
                    <a:lumMod val="75000"/>
                  </a:schemeClr>
                </a:solidFill>
              </a:rPr>
              <a:t>information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hr-HR" sz="4000" dirty="0" err="1" smtClean="0">
                <a:solidFill>
                  <a:schemeClr val="accent2">
                    <a:lumMod val="75000"/>
                  </a:schemeClr>
                </a:solidFill>
              </a:rPr>
              <a:t>people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hr-HR" sz="36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hr-HR" sz="3600" i="1" dirty="0" err="1" smtClean="0">
                <a:solidFill>
                  <a:schemeClr val="accent2">
                    <a:lumMod val="75000"/>
                  </a:schemeClr>
                </a:solidFill>
              </a:rPr>
              <a:t>because</a:t>
            </a:r>
            <a:r>
              <a:rPr lang="hr-HR" sz="3600" i="1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hr-HR" sz="3600" i="1" dirty="0" err="1" smtClean="0">
                <a:solidFill>
                  <a:schemeClr val="accent2">
                    <a:lumMod val="75000"/>
                  </a:schemeClr>
                </a:solidFill>
              </a:rPr>
              <a:t>emergency</a:t>
            </a:r>
            <a:r>
              <a:rPr lang="hr-HR" sz="3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600" i="1" dirty="0" err="1" smtClean="0">
                <a:solidFill>
                  <a:schemeClr val="accent2">
                    <a:lumMod val="75000"/>
                  </a:schemeClr>
                </a:solidFill>
              </a:rPr>
              <a:t>services</a:t>
            </a:r>
            <a:r>
              <a:rPr lang="hr-HR" sz="3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600" i="1" dirty="0" err="1" smtClean="0">
                <a:solidFill>
                  <a:schemeClr val="accent2">
                    <a:lumMod val="75000"/>
                  </a:schemeClr>
                </a:solidFill>
              </a:rPr>
              <a:t>know</a:t>
            </a:r>
            <a:r>
              <a:rPr lang="hr-HR" sz="3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600" i="1" dirty="0" err="1" smtClean="0">
                <a:solidFill>
                  <a:schemeClr val="accent2">
                    <a:lumMod val="75000"/>
                  </a:schemeClr>
                </a:solidFill>
              </a:rPr>
              <a:t>their</a:t>
            </a:r>
            <a:r>
              <a:rPr lang="hr-HR" sz="3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600" i="1" dirty="0" err="1" smtClean="0">
                <a:solidFill>
                  <a:schemeClr val="accent2">
                    <a:lumMod val="75000"/>
                  </a:schemeClr>
                </a:solidFill>
              </a:rPr>
              <a:t>job</a:t>
            </a:r>
            <a:r>
              <a:rPr lang="hr-HR" sz="3600" i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endParaRPr lang="hr-HR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5" y="98520"/>
            <a:ext cx="1835397" cy="2287843"/>
          </a:xfrm>
          <a:prstGeom prst="rect">
            <a:avLst/>
          </a:prstGeom>
        </p:spPr>
      </p:pic>
      <p:pic>
        <p:nvPicPr>
          <p:cNvPr id="7" name="Slika 6" descr="https://scontent-frt3-2.xx.fbcdn.net/v/t31.0-1/p720x720/1658316_10152213876089664_1544263833_o.jpg?_nc_cat=109&amp;_nc_ohc=mXZPFYL3xM4AX9XVZPy&amp;_nc_ht=scontent-frt3-2.xx&amp;_nc_tp=6&amp;oh=e038bdf4aff776ea64d3f40ba73b701e&amp;oe=5E9208C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15" y="206908"/>
            <a:ext cx="1386707" cy="109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zervirano mjesto sadržaj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20" y="245671"/>
            <a:ext cx="1516283" cy="1007084"/>
          </a:xfrm>
          <a:prstGeom prst="rect">
            <a:avLst/>
          </a:prstGeom>
        </p:spPr>
      </p:pic>
      <p:pic>
        <p:nvPicPr>
          <p:cNvPr id="10" name="Rezervirano mjesto sadržaj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69" y="240723"/>
            <a:ext cx="1364751" cy="1023564"/>
          </a:xfrm>
          <a:prstGeom prst="rect">
            <a:avLst/>
          </a:prstGeom>
        </p:spPr>
      </p:pic>
      <p:pic>
        <p:nvPicPr>
          <p:cNvPr id="12" name="Rezervirano mjesto sadržaj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03" y="203514"/>
            <a:ext cx="1515391" cy="1060773"/>
          </a:xfrm>
          <a:prstGeom prst="rect">
            <a:avLst/>
          </a:prstGeom>
        </p:spPr>
      </p:pic>
      <p:pic>
        <p:nvPicPr>
          <p:cNvPr id="13" name="Rezervirano mjesto sadržaj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994" y="203514"/>
            <a:ext cx="1447452" cy="2176968"/>
          </a:xfrm>
          <a:prstGeom prst="rect">
            <a:avLst/>
          </a:prstGeom>
        </p:spPr>
      </p:pic>
      <p:pic>
        <p:nvPicPr>
          <p:cNvPr id="14" name="Picture 1" descr="http://kaportal.hr/portal/wp-content/uploads/2014/05/gunja-poplava_104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3797" y="234140"/>
            <a:ext cx="1504708" cy="103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utnik 10"/>
          <p:cNvSpPr/>
          <p:nvPr/>
        </p:nvSpPr>
        <p:spPr>
          <a:xfrm>
            <a:off x="3938556" y="6135969"/>
            <a:ext cx="3142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altLang="sr-Latn-R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MSc</a:t>
            </a:r>
            <a:r>
              <a:rPr lang="hr-HR" altLang="sr-Latn-R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Tatjana Čumpek, prof.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6402" y="1966452"/>
            <a:ext cx="65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for </a:t>
            </a:r>
            <a:r>
              <a:rPr lang="hr-HR" dirty="0" err="1" smtClean="0"/>
              <a:t>swift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accessible</a:t>
            </a:r>
            <a:r>
              <a:rPr lang="hr-HR" dirty="0" smtClean="0"/>
              <a:t> </a:t>
            </a:r>
            <a:r>
              <a:rPr lang="hr-HR" dirty="0" err="1" smtClean="0"/>
              <a:t>communication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77061"/>
            <a:ext cx="10166430" cy="1517015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          IT </a:t>
            </a:r>
            <a:r>
              <a:rPr lang="hr-HR" sz="2800" b="1" dirty="0" err="1" smtClean="0">
                <a:solidFill>
                  <a:schemeClr val="accent2">
                    <a:lumMod val="75000"/>
                  </a:schemeClr>
                </a:solidFill>
              </a:rPr>
              <a:t>sollutions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5" y="98520"/>
            <a:ext cx="1835397" cy="2287843"/>
          </a:xfrm>
          <a:prstGeom prst="rect">
            <a:avLst/>
          </a:prstGeom>
        </p:spPr>
      </p:pic>
      <p:pic>
        <p:nvPicPr>
          <p:cNvPr id="7" name="Slika 6" descr="https://scontent-frt3-2.xx.fbcdn.net/v/t31.0-1/p720x720/1658316_10152213876089664_1544263833_o.jpg?_nc_cat=109&amp;_nc_ohc=mXZPFYL3xM4AX9XVZPy&amp;_nc_ht=scontent-frt3-2.xx&amp;_nc_tp=6&amp;oh=e038bdf4aff776ea64d3f40ba73b701e&amp;oe=5E9208C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15" y="206908"/>
            <a:ext cx="1386707" cy="109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zervirano mjesto sadržaj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20" y="245671"/>
            <a:ext cx="1516283" cy="1007084"/>
          </a:xfrm>
          <a:prstGeom prst="rect">
            <a:avLst/>
          </a:prstGeom>
        </p:spPr>
      </p:pic>
      <p:pic>
        <p:nvPicPr>
          <p:cNvPr id="10" name="Rezervirano mjesto sadržaj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69" y="240723"/>
            <a:ext cx="1364751" cy="1023564"/>
          </a:xfrm>
          <a:prstGeom prst="rect">
            <a:avLst/>
          </a:prstGeom>
        </p:spPr>
      </p:pic>
      <p:pic>
        <p:nvPicPr>
          <p:cNvPr id="12" name="Rezervirano mjesto sadržaj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03" y="203514"/>
            <a:ext cx="1515391" cy="1060773"/>
          </a:xfrm>
          <a:prstGeom prst="rect">
            <a:avLst/>
          </a:prstGeom>
        </p:spPr>
      </p:pic>
      <p:pic>
        <p:nvPicPr>
          <p:cNvPr id="13" name="Rezervirano mjesto sadržaj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994" y="203514"/>
            <a:ext cx="1447452" cy="2176968"/>
          </a:xfrm>
          <a:prstGeom prst="rect">
            <a:avLst/>
          </a:prstGeom>
        </p:spPr>
      </p:pic>
      <p:pic>
        <p:nvPicPr>
          <p:cNvPr id="14" name="Picture 1" descr="http://kaportal.hr/portal/wp-content/uploads/2014/05/gunja-poplava_104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3797" y="234140"/>
            <a:ext cx="1504708" cy="103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ow to draw groups of people and crowds - Digital Arts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50" y="1794076"/>
            <a:ext cx="4800292" cy="50639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10891" y="2053389"/>
            <a:ext cx="31821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3600" dirty="0" smtClean="0"/>
              <a:t>to </a:t>
            </a:r>
            <a:r>
              <a:rPr lang="hr-HR" sz="3600" dirty="0" err="1" smtClean="0"/>
              <a:t>warn</a:t>
            </a:r>
            <a:r>
              <a:rPr lang="hr-HR" sz="3600" dirty="0" smtClean="0"/>
              <a:t> </a:t>
            </a:r>
            <a:r>
              <a:rPr lang="hr-HR" sz="3600" dirty="0" err="1" smtClean="0"/>
              <a:t>people</a:t>
            </a:r>
            <a:endParaRPr lang="hr-HR" sz="3600" dirty="0" smtClean="0"/>
          </a:p>
          <a:p>
            <a:pPr marL="285750" indent="-285750">
              <a:buFontTx/>
              <a:buChar char="-"/>
            </a:pPr>
            <a:r>
              <a:rPr lang="hr-HR" sz="3600" dirty="0" smtClean="0"/>
              <a:t>to </a:t>
            </a:r>
            <a:r>
              <a:rPr lang="hr-HR" sz="3600" dirty="0" err="1" smtClean="0"/>
              <a:t>instruct</a:t>
            </a:r>
            <a:r>
              <a:rPr lang="hr-HR" sz="3600" dirty="0" smtClean="0"/>
              <a:t> </a:t>
            </a:r>
            <a:r>
              <a:rPr lang="hr-HR" sz="3600" dirty="0" err="1" smtClean="0"/>
              <a:t>them</a:t>
            </a:r>
            <a:r>
              <a:rPr lang="hr-HR" sz="36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hr-HR" sz="3600" dirty="0" smtClean="0"/>
              <a:t>to </a:t>
            </a:r>
            <a:r>
              <a:rPr lang="hr-HR" sz="3600" dirty="0" err="1" smtClean="0"/>
              <a:t>answer</a:t>
            </a:r>
            <a:r>
              <a:rPr lang="hr-HR" sz="3600" dirty="0" smtClean="0"/>
              <a:t> </a:t>
            </a:r>
            <a:r>
              <a:rPr lang="hr-HR" sz="3600" dirty="0" err="1" smtClean="0"/>
              <a:t>their</a:t>
            </a:r>
            <a:r>
              <a:rPr lang="hr-HR" sz="3600" dirty="0" smtClean="0"/>
              <a:t> </a:t>
            </a:r>
            <a:r>
              <a:rPr lang="hr-HR" sz="3600" dirty="0" err="1" smtClean="0"/>
              <a:t>questions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03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77061"/>
            <a:ext cx="10166430" cy="1517015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         IT </a:t>
            </a:r>
            <a:r>
              <a:rPr lang="hr-HR" sz="2800" b="1" cap="none" dirty="0" err="1" smtClean="0">
                <a:solidFill>
                  <a:schemeClr val="accent2">
                    <a:lumMod val="75000"/>
                  </a:schemeClr>
                </a:solidFill>
              </a:rPr>
              <a:t>sollutions</a:t>
            </a:r>
            <a:r>
              <a:rPr lang="hr-HR" sz="2800" b="1" cap="none" dirty="0" smtClean="0">
                <a:solidFill>
                  <a:schemeClr val="accent2">
                    <a:lumMod val="75000"/>
                  </a:schemeClr>
                </a:solidFill>
              </a:rPr>
              <a:t> – for </a:t>
            </a:r>
            <a:r>
              <a:rPr lang="hr-HR" sz="2800" b="1" cap="none" dirty="0" err="1" smtClean="0">
                <a:solidFill>
                  <a:schemeClr val="accent2">
                    <a:lumMod val="75000"/>
                  </a:schemeClr>
                </a:solidFill>
              </a:rPr>
              <a:t>common</a:t>
            </a:r>
            <a:r>
              <a:rPr lang="hr-HR" sz="2800" b="1" cap="non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b="1" cap="none" dirty="0" err="1" smtClean="0">
                <a:solidFill>
                  <a:schemeClr val="accent2">
                    <a:lumMod val="75000"/>
                  </a:schemeClr>
                </a:solidFill>
              </a:rPr>
              <a:t>safety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5" y="98520"/>
            <a:ext cx="1835397" cy="2287843"/>
          </a:xfrm>
          <a:prstGeom prst="rect">
            <a:avLst/>
          </a:prstGeom>
        </p:spPr>
      </p:pic>
      <p:pic>
        <p:nvPicPr>
          <p:cNvPr id="7" name="Slika 6" descr="https://scontent-frt3-2.xx.fbcdn.net/v/t31.0-1/p720x720/1658316_10152213876089664_1544263833_o.jpg?_nc_cat=109&amp;_nc_ohc=mXZPFYL3xM4AX9XVZPy&amp;_nc_ht=scontent-frt3-2.xx&amp;_nc_tp=6&amp;oh=e038bdf4aff776ea64d3f40ba73b701e&amp;oe=5E9208C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15" y="206908"/>
            <a:ext cx="1386707" cy="109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zervirano mjesto sadržaj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20" y="245671"/>
            <a:ext cx="1516283" cy="1007084"/>
          </a:xfrm>
          <a:prstGeom prst="rect">
            <a:avLst/>
          </a:prstGeom>
        </p:spPr>
      </p:pic>
      <p:pic>
        <p:nvPicPr>
          <p:cNvPr id="10" name="Rezervirano mjesto sadržaj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69" y="240723"/>
            <a:ext cx="1364751" cy="1023564"/>
          </a:xfrm>
          <a:prstGeom prst="rect">
            <a:avLst/>
          </a:prstGeom>
        </p:spPr>
      </p:pic>
      <p:pic>
        <p:nvPicPr>
          <p:cNvPr id="12" name="Rezervirano mjesto sadržaj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03" y="203514"/>
            <a:ext cx="1515391" cy="1060773"/>
          </a:xfrm>
          <a:prstGeom prst="rect">
            <a:avLst/>
          </a:prstGeom>
        </p:spPr>
      </p:pic>
      <p:pic>
        <p:nvPicPr>
          <p:cNvPr id="13" name="Rezervirano mjesto sadržaj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994" y="203514"/>
            <a:ext cx="1447452" cy="2176968"/>
          </a:xfrm>
          <a:prstGeom prst="rect">
            <a:avLst/>
          </a:prstGeom>
        </p:spPr>
      </p:pic>
      <p:pic>
        <p:nvPicPr>
          <p:cNvPr id="14" name="Picture 1" descr="http://kaportal.hr/portal/wp-content/uploads/2014/05/gunja-poplava_104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3797" y="234140"/>
            <a:ext cx="1504708" cy="103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utnik 10"/>
          <p:cNvSpPr/>
          <p:nvPr/>
        </p:nvSpPr>
        <p:spPr>
          <a:xfrm>
            <a:off x="3938556" y="6135969"/>
            <a:ext cx="3142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altLang="sr-Latn-R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MSc</a:t>
            </a:r>
            <a:r>
              <a:rPr lang="hr-HR" altLang="sr-Latn-R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Tatjana Čumpek, prof.</a:t>
            </a:r>
          </a:p>
        </p:txBody>
      </p:sp>
      <p:pic>
        <p:nvPicPr>
          <p:cNvPr id="15" name="Picture 14" descr="Open palms with group of people linear icon. Society care. Thin line  illustration. Community contour symbol. Vector isolated outline drawing  Stock Vector Image &amp;amp; Art - Alamy"/>
          <p:cNvPicPr/>
          <p:nvPr/>
        </p:nvPicPr>
        <p:blipFill rotWithShape="1"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"/>
          <a:stretch/>
        </p:blipFill>
        <p:spPr bwMode="auto">
          <a:xfrm>
            <a:off x="2812647" y="1972617"/>
            <a:ext cx="5567423" cy="3976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96759" y="3761772"/>
            <a:ext cx="3136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Thank’s</a:t>
            </a:r>
            <a:r>
              <a:rPr lang="hr-HR" sz="3200" dirty="0" smtClean="0"/>
              <a:t> for </a:t>
            </a:r>
            <a:r>
              <a:rPr lang="hr-HR" sz="3200" dirty="0" err="1" smtClean="0"/>
              <a:t>attention</a:t>
            </a:r>
            <a:r>
              <a:rPr lang="hr-HR" sz="3200" dirty="0" smtClean="0"/>
              <a:t> &amp; </a:t>
            </a:r>
            <a:r>
              <a:rPr lang="hr-HR" sz="3200" dirty="0" err="1" smtClean="0"/>
              <a:t>cooperation</a:t>
            </a:r>
            <a:r>
              <a:rPr lang="hr-HR" sz="3200" dirty="0" smtClean="0"/>
              <a:t>! </a:t>
            </a:r>
            <a:endParaRPr lang="en-US" sz="32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thank you for your attention and cooperation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thank you for your attention and cooperation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178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Century Gothic</vt:lpstr>
      <vt:lpstr>Comic Sans MS</vt:lpstr>
      <vt:lpstr>inherit</vt:lpstr>
      <vt:lpstr>Myriad Web</vt:lpstr>
      <vt:lpstr>Wingdings 3</vt:lpstr>
      <vt:lpstr>Isječak</vt:lpstr>
      <vt:lpstr>            CIVIL PROTECTION DIRECTORATE</vt:lpstr>
      <vt:lpstr>          CIVIL PROTECTION DIRECTORATE</vt:lpstr>
      <vt:lpstr>PowerPoint Presentation</vt:lpstr>
      <vt:lpstr>          </vt:lpstr>
      <vt:lpstr>                      IT sollutions  </vt:lpstr>
      <vt:lpstr>          IT sollutions</vt:lpstr>
      <vt:lpstr>         IT sollutions – for common safety</vt:lpstr>
    </vt:vector>
  </TitlesOfParts>
  <Company>MUP 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Ravnateljstvo civilne zaštite</dc:title>
  <dc:creator>Čumpek Tatjana</dc:creator>
  <cp:lastModifiedBy>Čumpek Tatjana</cp:lastModifiedBy>
  <cp:revision>23</cp:revision>
  <dcterms:created xsi:type="dcterms:W3CDTF">2020-12-15T13:38:56Z</dcterms:created>
  <dcterms:modified xsi:type="dcterms:W3CDTF">2022-03-03T10:10:45Z</dcterms:modified>
</cp:coreProperties>
</file>