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E8E"/>
    <a:srgbClr val="485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C0AD-6EBA-4427-AAC7-EDE69F3EBC5A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01F1-0F9A-4ABA-BC29-28BDB3C7B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51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A6D91-AA37-4F21-A340-693C946D86B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93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3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7467-628C-4661-B88D-65D2DCAC72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1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7467-628C-4661-B88D-65D2DCAC72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8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A6D91-AA37-4F21-A340-693C946D86B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6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0880" y="4784070"/>
            <a:ext cx="5447030" cy="4658084"/>
          </a:xfrm>
        </p:spPr>
        <p:txBody>
          <a:bodyPr/>
          <a:lstStyle/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A6D91-AA37-4F21-A340-693C946D86B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A6D91-AA37-4F21-A340-693C946D86BA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8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085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0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57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C7467-628C-4661-B88D-65D2DCAC72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29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23E0-CAC4-45B5-B09B-298F14C5298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49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4300" cy="1325563"/>
          </a:xfrm>
        </p:spPr>
        <p:txBody>
          <a:bodyPr/>
          <a:lstStyle>
            <a:lvl1pPr>
              <a:defRPr b="1">
                <a:solidFill>
                  <a:srgbClr val="4858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2687" cy="435133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760621" cy="365125"/>
          </a:xfrm>
        </p:spPr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56824" y="6356350"/>
            <a:ext cx="468188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17844" y="6356350"/>
            <a:ext cx="1613034" cy="365125"/>
          </a:xfrm>
        </p:spPr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30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04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9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6452615"/>
            <a:ext cx="12175119" cy="30480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18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" y="0"/>
            <a:ext cx="9761103" cy="70866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18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7705" y="258190"/>
            <a:ext cx="5996588" cy="280034"/>
          </a:xfrm>
          <a:prstGeom prst="rect">
            <a:avLst/>
          </a:prstGeom>
        </p:spPr>
        <p:txBody>
          <a:bodyPr lIns="0" tIns="0" rIns="0" bIns="0"/>
          <a:lstStyle>
            <a:lvl1pPr>
              <a:defRPr sz="132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3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328121" y="6233609"/>
            <a:ext cx="360288" cy="236220"/>
          </a:xfrm>
          <a:prstGeom prst="rect">
            <a:avLst/>
          </a:prstGeom>
        </p:spPr>
        <p:txBody>
          <a:bodyPr lIns="0" tIns="0" rIns="0" bIns="0"/>
          <a:lstStyle>
            <a:lvl1pPr>
              <a:defRPr sz="1056" b="1" i="0">
                <a:solidFill>
                  <a:srgbClr val="2C2C2C"/>
                </a:solidFill>
                <a:latin typeface="Arial"/>
                <a:cs typeface="Arial"/>
              </a:defRPr>
            </a:lvl1pPr>
          </a:lstStyle>
          <a:p>
            <a:pPr marL="16768"/>
            <a:fld id="{81D60167-4931-47E6-BA6A-407CBD079E47}" type="slidenum">
              <a:rPr lang="fr-FR" spc="-7" smtClean="0"/>
              <a:pPr marL="16768"/>
              <a:t>‹N°›</a:t>
            </a:fld>
            <a:endParaRPr lang="fr-FR" spc="-7" dirty="0"/>
          </a:p>
        </p:txBody>
      </p:sp>
    </p:spTree>
    <p:extLst>
      <p:ext uri="{BB962C8B-B14F-4D97-AF65-F5344CB8AC3E}">
        <p14:creationId xmlns:p14="http://schemas.microsoft.com/office/powerpoint/2010/main" val="27052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4858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5" t="6378" r="5111" b="10097"/>
          <a:stretch/>
        </p:blipFill>
        <p:spPr>
          <a:xfrm>
            <a:off x="0" y="0"/>
            <a:ext cx="5188449" cy="68199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86198" y="1726644"/>
            <a:ext cx="6240242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86199" y="4250411"/>
            <a:ext cx="624024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326956" y="6250405"/>
            <a:ext cx="4114800" cy="36512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9539" y="6411913"/>
            <a:ext cx="1244600" cy="365126"/>
          </a:xfrm>
        </p:spPr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9138" r="7626" b="12130"/>
          <a:stretch/>
        </p:blipFill>
        <p:spPr>
          <a:xfrm>
            <a:off x="10496171" y="220169"/>
            <a:ext cx="1460879" cy="14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70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03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9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39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71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1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r="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53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0D6A-1CCA-49BB-BDC3-E48E12A1DF4F}" type="datetimeFigureOut">
              <a:rPr lang="fr-FR" smtClean="0"/>
              <a:t>29/04/2022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4B6F-F40F-42C5-9B18-26FEF5174EE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24585" r="26090" b="24584"/>
          <a:stretch/>
        </p:blipFill>
        <p:spPr>
          <a:xfrm>
            <a:off x="10516813" y="207962"/>
            <a:ext cx="1381874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8588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 smtClean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cap="all" dirty="0">
                <a:solidFill>
                  <a:schemeClr val="bg1"/>
                </a:solidFill>
                <a:latin typeface="Futura Bold" panose="020B0800000000000000" pitchFamily="34" charset="0"/>
              </a:rPr>
            </a:br>
            <a:r>
              <a:rPr lang="fr-FR" sz="7200" dirty="0" smtClean="0"/>
              <a:t>The water </a:t>
            </a:r>
            <a:r>
              <a:rPr lang="fr-FR" sz="7200" dirty="0" err="1" smtClean="0"/>
              <a:t>guardians</a:t>
            </a:r>
            <a:r>
              <a:rPr lang="fr-FR" sz="7200" dirty="0" smtClean="0"/>
              <a:t> </a:t>
            </a:r>
            <a:r>
              <a:rPr lang="fr-FR" sz="7200" dirty="0" err="1" smtClean="0"/>
              <a:t>project</a:t>
            </a:r>
            <a:r>
              <a:rPr lang="fr-FR" sz="7200" cap="all" dirty="0">
                <a:solidFill>
                  <a:schemeClr val="bg1"/>
                </a:solidFill>
                <a:latin typeface="Futura Bold" panose="020B0800000000000000" pitchFamily="34" charset="0"/>
              </a:rPr>
              <a:t/>
            </a:r>
            <a:br>
              <a:rPr lang="fr-FR" sz="7200" cap="all" dirty="0">
                <a:solidFill>
                  <a:schemeClr val="bg1"/>
                </a:solidFill>
                <a:latin typeface="Futura Bold" panose="020B0800000000000000" pitchFamily="34" charset="0"/>
              </a:rPr>
            </a:br>
            <a:endParaRPr lang="fr-FR" sz="6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Development</a:t>
            </a:r>
            <a:r>
              <a:rPr lang="fr-FR" dirty="0"/>
              <a:t> of a local territorial </a:t>
            </a:r>
            <a:r>
              <a:rPr lang="fr-FR" dirty="0" err="1"/>
              <a:t>project</a:t>
            </a:r>
            <a:r>
              <a:rPr lang="fr-FR" dirty="0"/>
              <a:t> for the water </a:t>
            </a:r>
            <a:r>
              <a:rPr lang="fr-FR" dirty="0" err="1"/>
              <a:t>catchment</a:t>
            </a:r>
            <a:r>
              <a:rPr lang="fr-FR" dirty="0"/>
              <a:t> area (26 </a:t>
            </a:r>
            <a:r>
              <a:rPr lang="fr-FR" dirty="0" err="1"/>
              <a:t>municipalities</a:t>
            </a:r>
            <a:r>
              <a:rPr lang="fr-FR" dirty="0"/>
              <a:t>) </a:t>
            </a:r>
            <a:r>
              <a:rPr lang="fr-FR" dirty="0" err="1"/>
              <a:t>located</a:t>
            </a:r>
            <a:r>
              <a:rPr lang="fr-FR" dirty="0"/>
              <a:t> in the </a:t>
            </a:r>
            <a:r>
              <a:rPr lang="fr-FR" dirty="0" err="1"/>
              <a:t>south</a:t>
            </a:r>
            <a:r>
              <a:rPr lang="fr-FR" dirty="0"/>
              <a:t> of Lille </a:t>
            </a:r>
            <a:r>
              <a:rPr lang="fr-FR" dirty="0" err="1"/>
              <a:t>Metropole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3122" r="5500"/>
          <a:stretch/>
        </p:blipFill>
        <p:spPr>
          <a:xfrm>
            <a:off x="2168226" y="1170690"/>
            <a:ext cx="6808663" cy="5475253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283543" y="4827023"/>
            <a:ext cx="3229109" cy="1795616"/>
            <a:chOff x="3936042" y="-147277"/>
            <a:chExt cx="2421832" cy="134671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0908" y="56835"/>
              <a:ext cx="1066050" cy="1142600"/>
            </a:xfrm>
            <a:prstGeom prst="ellipse">
              <a:avLst/>
            </a:prstGeom>
            <a:ln>
              <a:noFill/>
            </a:ln>
            <a:effectLst>
              <a:softEdge rad="50800"/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3936042" y="-147277"/>
              <a:ext cx="2421832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AXIS </a:t>
              </a:r>
              <a: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5 : </a:t>
              </a:r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ECONOMY</a:t>
              </a:r>
              <a:endParaRPr lang="fr-FR" sz="1600" b="1" dirty="0">
                <a:solidFill>
                  <a:schemeClr val="accent3">
                    <a:lumMod val="50000"/>
                  </a:schemeClr>
                </a:solidFill>
                <a:latin typeface="Gotham Medium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212427" y="507456"/>
            <a:ext cx="4059197" cy="1381684"/>
            <a:chOff x="-278668" y="2088246"/>
            <a:chExt cx="3044398" cy="103626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78668" y="2088246"/>
              <a:ext cx="1128026" cy="1036263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21331" y="2179610"/>
              <a:ext cx="1944399" cy="242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5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2 : AGRICULTURE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287456" y="1355410"/>
            <a:ext cx="2829717" cy="1933537"/>
            <a:chOff x="76671" y="4190293"/>
            <a:chExt cx="2122288" cy="145015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388" y="4538446"/>
              <a:ext cx="1019700" cy="1102000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76671" y="4190293"/>
              <a:ext cx="212228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3 : </a:t>
              </a:r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MOBILITY/ PUBLIC SPACE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  <a:latin typeface="Gotham Black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087178" y="4854694"/>
            <a:ext cx="3009844" cy="1979369"/>
            <a:chOff x="6791632" y="1000241"/>
            <a:chExt cx="2257383" cy="1484527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74741" y="1429286"/>
              <a:ext cx="1337218" cy="1055482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6791632" y="1000241"/>
              <a:ext cx="2257383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6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4 : </a:t>
              </a:r>
              <a:r>
                <a:rPr lang="fr-FR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HOUSING/URBAN PLANNING.</a:t>
              </a:r>
              <a:endParaRPr lang="fr-FR" sz="1600" b="1" dirty="0">
                <a:solidFill>
                  <a:schemeClr val="accent3">
                    <a:lumMod val="50000"/>
                  </a:schemeClr>
                </a:solidFill>
                <a:latin typeface="Gotham Black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48977" y="875133"/>
            <a:ext cx="3459060" cy="1765948"/>
            <a:chOff x="6789248" y="2623209"/>
            <a:chExt cx="2594295" cy="1324461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58848" y="2888891"/>
              <a:ext cx="1082505" cy="1058779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6789248" y="2623209"/>
              <a:ext cx="2594295" cy="242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5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5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1 : </a:t>
              </a:r>
              <a:r>
                <a:rPr lang="fr-FR" sz="15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WATER/ ENVIRONMENT</a:t>
              </a:r>
              <a:endParaRPr lang="fr-FR" sz="15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 rot="10800000" flipV="1">
            <a:off x="268053" y="2813770"/>
            <a:ext cx="233076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600"/>
              </a:spcBef>
              <a:spcAft>
                <a:spcPts val="1600"/>
              </a:spcAft>
            </a:pPr>
            <a:r>
              <a:rPr lang="fr-FR" sz="1600" dirty="0" smtClean="0">
                <a:solidFill>
                  <a:schemeClr val="accent1"/>
                </a:solidFill>
              </a:rPr>
              <a:t>To know </a:t>
            </a:r>
            <a:r>
              <a:rPr lang="fr-FR" sz="1600" dirty="0" err="1" smtClean="0">
                <a:solidFill>
                  <a:schemeClr val="accent1"/>
                </a:solidFill>
              </a:rPr>
              <a:t>better</a:t>
            </a:r>
            <a:r>
              <a:rPr lang="fr-FR" sz="1600" dirty="0" smtClean="0">
                <a:solidFill>
                  <a:schemeClr val="accent1"/>
                </a:solidFill>
              </a:rPr>
              <a:t> in </a:t>
            </a:r>
            <a:r>
              <a:rPr lang="fr-FR" sz="1600" dirty="0" err="1" smtClean="0">
                <a:solidFill>
                  <a:schemeClr val="accent1"/>
                </a:solidFill>
              </a:rPr>
              <a:t>order</a:t>
            </a:r>
            <a:r>
              <a:rPr lang="fr-FR" sz="1600" dirty="0" smtClean="0">
                <a:solidFill>
                  <a:schemeClr val="accent1"/>
                </a:solidFill>
              </a:rPr>
              <a:t> to </a:t>
            </a:r>
            <a:r>
              <a:rPr lang="fr-FR" sz="1600" dirty="0" err="1" smtClean="0">
                <a:solidFill>
                  <a:schemeClr val="accent1"/>
                </a:solidFill>
              </a:rPr>
              <a:t>preserve</a:t>
            </a:r>
            <a:r>
              <a:rPr lang="fr-FR" sz="1600" dirty="0" smtClean="0">
                <a:solidFill>
                  <a:schemeClr val="accent1"/>
                </a:solidFill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</a:rPr>
              <a:t>better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80598" y="2023629"/>
            <a:ext cx="1056007" cy="718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12306" y="982570"/>
            <a:ext cx="2940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 an aqua-compatible and healthy agriculture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82628" y="3481447"/>
            <a:ext cx="2940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Safer flows, mobility that connects people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9803338" y="3073322"/>
            <a:ext cx="484609" cy="405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86204" y="5429789"/>
            <a:ext cx="294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economic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compatible with the spirit of 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Gardiennes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l’eau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1582617" y="5717046"/>
            <a:ext cx="821560" cy="116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812297" y="6130409"/>
            <a:ext cx="2475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</a:t>
            </a:r>
            <a:r>
              <a:rPr lang="fr-FR" sz="1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differently</a:t>
            </a:r>
            <a:r>
              <a:rPr lang="fr-FR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 of the </a:t>
            </a:r>
            <a:r>
              <a:rPr lang="fr-FR" sz="1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territory</a:t>
            </a:r>
            <a:endParaRPr lang="fr-FR" sz="1600" dirty="0">
              <a:solidFill>
                <a:schemeClr val="accent1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8327861" y="6297795"/>
            <a:ext cx="883241" cy="181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1" idx="1"/>
          </p:cNvCxnSpPr>
          <p:nvPr/>
        </p:nvCxnSpPr>
        <p:spPr>
          <a:xfrm flipH="1">
            <a:off x="5198288" y="1274958"/>
            <a:ext cx="914018" cy="52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2030" y="-145265"/>
            <a:ext cx="8953500" cy="1325563"/>
          </a:xfrm>
        </p:spPr>
        <p:txBody>
          <a:bodyPr/>
          <a:lstStyle/>
          <a:p>
            <a:r>
              <a:rPr lang="fr-FR" dirty="0"/>
              <a:t>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6490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58214" y="4644642"/>
            <a:ext cx="2592532" cy="1637528"/>
            <a:chOff x="-904523" y="1980094"/>
            <a:chExt cx="1944399" cy="122814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6337" y="2171977"/>
              <a:ext cx="1128026" cy="1036263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-904523" y="1980094"/>
              <a:ext cx="1944399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2 : AGRICULTURE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-247570" y="1463803"/>
            <a:ext cx="3139669" cy="1745750"/>
            <a:chOff x="6792484" y="2479171"/>
            <a:chExt cx="2354752" cy="130931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6595" y="2843137"/>
              <a:ext cx="966532" cy="945346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6792484" y="2479171"/>
              <a:ext cx="2354752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1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: </a:t>
              </a:r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WATER / </a:t>
              </a:r>
            </a:p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ENVIRONMENT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50746" y="1463802"/>
            <a:ext cx="8407399" cy="211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identity project (logo) for coordinated communication </a:t>
            </a:r>
          </a:p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reducing consumption on water bills</a:t>
            </a:r>
          </a:p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tools for knowledge and assessment of impacts on the resource and decision support on the development scenario </a:t>
            </a: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URB’EAU study with BRGM, COHMET study</a:t>
            </a:r>
          </a:p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Budget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1ME/year taken from the water price + study resource contract</a:t>
            </a:r>
            <a:endParaRPr lang="fr-FR" sz="1700" b="1" dirty="0"/>
          </a:p>
        </p:txBody>
      </p:sp>
      <p:sp>
        <p:nvSpPr>
          <p:cNvPr id="14" name="Rectangle 13"/>
          <p:cNvSpPr/>
          <p:nvPr/>
        </p:nvSpPr>
        <p:spPr>
          <a:xfrm>
            <a:off x="2650746" y="4461978"/>
            <a:ext cx="8663432" cy="2002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to prefiguration of a perimeter of </a:t>
            </a:r>
            <a:r>
              <a:rPr lang="en-US" sz="17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periurban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agricultural and natural areas </a:t>
            </a: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support for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evolution of practices and participations in the transformation and </a:t>
            </a:r>
            <a:r>
              <a:rPr lang="en-US" sz="17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valorisation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landscapes (hedges, rural paths, </a:t>
            </a: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streams...)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Launch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 architect mission for the </a:t>
            </a: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for the Municipalities</a:t>
            </a:r>
          </a:p>
          <a:p>
            <a:pPr marL="285750" indent="-28575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Agricultural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management - Identification of owners of ex-urban extension areas to initiate a change in activities and/or enhancement of biodiversity</a:t>
            </a:r>
            <a:endParaRPr lang="fr-FR" sz="17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action plan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3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60123" y="3180356"/>
            <a:ext cx="9119784" cy="1130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67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Wavrin</a:t>
            </a:r>
            <a:r>
              <a:rPr lang="en-US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center project wanted as a totem project. </a:t>
            </a:r>
          </a:p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Internal reflection about innovation of and best practices of water cycle management, in relation to public space and urban planning.</a:t>
            </a: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552451" y="4843754"/>
            <a:ext cx="3229109" cy="1664763"/>
            <a:chOff x="3936042" y="-147277"/>
            <a:chExt cx="2421832" cy="1248572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3624" y="86392"/>
              <a:ext cx="1066050" cy="1014903"/>
            </a:xfrm>
            <a:prstGeom prst="ellipse">
              <a:avLst/>
            </a:prstGeom>
            <a:ln>
              <a:noFill/>
            </a:ln>
            <a:effectLst>
              <a:softEdge rad="508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3936042" y="-147277"/>
              <a:ext cx="2421832" cy="23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AXIS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5 : </a:t>
              </a:r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Medium"/>
                </a:rPr>
                <a:t>ECONOMY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  <a:latin typeface="Gotham Medium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1464" y="549591"/>
            <a:ext cx="2829717" cy="1835491"/>
            <a:chOff x="97094" y="4181946"/>
            <a:chExt cx="2122288" cy="1376618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878" y="4551258"/>
              <a:ext cx="1019700" cy="1007306"/>
            </a:xfrm>
            <a:prstGeom prst="ellipse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32" name="Rectangle 31"/>
            <p:cNvSpPr/>
            <p:nvPr/>
          </p:nvSpPr>
          <p:spPr>
            <a:xfrm>
              <a:off x="97094" y="4181946"/>
              <a:ext cx="2122288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3 : </a:t>
              </a:r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MOBILITY / </a:t>
              </a:r>
            </a:p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PUBLIC SPACE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  <a:latin typeface="Gotham Black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1464" y="2615888"/>
            <a:ext cx="2710549" cy="1831952"/>
            <a:chOff x="6770657" y="1129449"/>
            <a:chExt cx="2032912" cy="1373964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4101" y="1552800"/>
              <a:ext cx="1026023" cy="950613"/>
            </a:xfrm>
            <a:prstGeom prst="ellipse">
              <a:avLst/>
            </a:prstGeom>
            <a:ln>
              <a:noFill/>
            </a:ln>
            <a:effectLst>
              <a:softEdge rad="25400"/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6770657" y="1129449"/>
              <a:ext cx="2032912" cy="392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AXIS </a:t>
              </a:r>
              <a:r>
                <a:rPr lang="fr-FR" sz="1400" b="1" dirty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4 : </a:t>
              </a:r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HOUSING / </a:t>
              </a:r>
            </a:p>
            <a:p>
              <a:pPr algn="ctr"/>
              <a:r>
                <a:rPr lang="fr-FR" sz="1400" b="1" dirty="0" smtClean="0">
                  <a:solidFill>
                    <a:schemeClr val="accent3">
                      <a:lumMod val="50000"/>
                    </a:schemeClr>
                  </a:solidFill>
                  <a:latin typeface="Gotham Black"/>
                </a:rPr>
                <a:t>URBAN PLANNING</a:t>
              </a:r>
              <a:endParaRPr lang="fr-FR" sz="1400" b="1" dirty="0">
                <a:solidFill>
                  <a:schemeClr val="accent3">
                    <a:lumMod val="50000"/>
                  </a:schemeClr>
                </a:solidFill>
                <a:latin typeface="Gotham Black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60123" y="5110464"/>
            <a:ext cx="9119784" cy="184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work on activities and uses at major risk of pollution or </a:t>
            </a:r>
            <a:r>
              <a:rPr lang="en-US" sz="1867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artificialisation</a:t>
            </a: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(via urban planning documents)</a:t>
            </a:r>
          </a:p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</a:t>
            </a: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new economic development strategy - discussions for each "business park"</a:t>
            </a:r>
            <a:endParaRPr lang="fr-FR" sz="1867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0123" y="500470"/>
            <a:ext cx="9119784" cy="193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fr-FR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focus on the area for the </a:t>
            </a:r>
            <a:r>
              <a:rPr lang="fr-FR" sz="1867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elaboration</a:t>
            </a:r>
            <a:r>
              <a:rPr lang="fr-FR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sz="1867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metropolitan</a:t>
            </a:r>
            <a:r>
              <a:rPr lang="fr-FR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67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cycling</a:t>
            </a:r>
            <a:r>
              <a:rPr lang="fr-FR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</a:t>
            </a:r>
          </a:p>
          <a:p>
            <a:pPr marL="342900" indent="-342900">
              <a:lnSpc>
                <a:spcPct val="107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67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</a:t>
            </a:r>
            <a:r>
              <a:rPr lang="en-US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transport of dangerous materials</a:t>
            </a:r>
            <a:r>
              <a:rPr lang="fr-FR" sz="1867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endParaRPr lang="fr-FR" sz="18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6407" y="-113191"/>
            <a:ext cx="8953500" cy="1325563"/>
          </a:xfrm>
        </p:spPr>
        <p:txBody>
          <a:bodyPr/>
          <a:lstStyle/>
          <a:p>
            <a:r>
              <a:rPr lang="fr-FR" dirty="0"/>
              <a:t>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20786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2"/>
          <p:cNvSpPr txBox="1">
            <a:spLocks/>
          </p:cNvSpPr>
          <p:nvPr/>
        </p:nvSpPr>
        <p:spPr>
          <a:xfrm>
            <a:off x="296255" y="554310"/>
            <a:ext cx="5370619" cy="523767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None/>
            </a:pPr>
            <a:endParaRPr lang="en-US" sz="1600" b="1" dirty="0" smtClean="0">
              <a:sym typeface="Wingdings" panose="05000000000000000000" pitchFamily="2" charset="2"/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ym typeface="Wingdings" panose="05000000000000000000" pitchFamily="2" charset="2"/>
              </a:rPr>
              <a:t>Clarify </a:t>
            </a:r>
            <a:r>
              <a:rPr lang="en-US" sz="1600" b="1" dirty="0">
                <a:sym typeface="Wingdings" panose="05000000000000000000" pitchFamily="2" charset="2"/>
              </a:rPr>
              <a:t>the impact of land uses on water resources in order to lead an appropriate urban planning policy</a:t>
            </a:r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en-US" sz="1600" b="1" dirty="0">
              <a:sym typeface="Wingdings" panose="05000000000000000000" pitchFamily="2" charset="2"/>
            </a:endParaRPr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en-US" sz="1600" b="1" dirty="0">
                <a:sym typeface="Wingdings" panose="05000000000000000000" pitchFamily="2" charset="2"/>
              </a:rPr>
              <a:t>Feed the project “</a:t>
            </a:r>
            <a:r>
              <a:rPr lang="en-US" sz="1600" b="1" dirty="0" err="1">
                <a:sym typeface="Wingdings" panose="05000000000000000000" pitchFamily="2" charset="2"/>
              </a:rPr>
              <a:t>Gardiennes</a:t>
            </a:r>
            <a:r>
              <a:rPr lang="en-US" sz="1600" b="1" dirty="0">
                <a:sym typeface="Wingdings" panose="05000000000000000000" pitchFamily="2" charset="2"/>
              </a:rPr>
              <a:t> de </a:t>
            </a:r>
            <a:r>
              <a:rPr lang="en-US" sz="1600" b="1" dirty="0" err="1">
                <a:sym typeface="Wingdings" panose="05000000000000000000" pitchFamily="2" charset="2"/>
              </a:rPr>
              <a:t>l’eau</a:t>
            </a:r>
            <a:r>
              <a:rPr lang="en-US" sz="1600" b="1" dirty="0" smtClean="0">
                <a:sym typeface="Wingdings" panose="05000000000000000000" pitchFamily="2" charset="2"/>
              </a:rPr>
              <a:t>” : Identify </a:t>
            </a:r>
            <a:r>
              <a:rPr lang="en-US" sz="1600" b="1" dirty="0">
                <a:sym typeface="Wingdings" panose="05000000000000000000" pitchFamily="2" charset="2"/>
              </a:rPr>
              <a:t>the most efficient actions for the preservation and recovery of the water resource</a:t>
            </a:r>
          </a:p>
          <a:p>
            <a:pPr marL="0" lvl="1" indent="0" algn="just">
              <a:buNone/>
            </a:pPr>
            <a:endParaRPr lang="en-US" sz="1600" b="1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r>
              <a:rPr lang="en-US" sz="1600" b="1" dirty="0">
                <a:sym typeface="Wingdings" panose="05000000000000000000" pitchFamily="2" charset="2"/>
              </a:rPr>
              <a:t>Two axes of study</a:t>
            </a:r>
          </a:p>
          <a:p>
            <a:pPr marL="0" lvl="1" indent="0" algn="just">
              <a:buNone/>
            </a:pPr>
            <a:r>
              <a:rPr lang="en-US" sz="1600" b="1" dirty="0">
                <a:sym typeface="Wingdings" panose="05000000000000000000" pitchFamily="2" charset="2"/>
              </a:rPr>
              <a:t>A mixed approach combining hydrogeology, geochemistry, sociology and economics to: 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n-US" sz="1600" b="1" dirty="0" err="1" smtClean="0">
                <a:sym typeface="Wingdings" panose="05000000000000000000" pitchFamily="2" charset="2"/>
              </a:rPr>
              <a:t>Modelise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>
                <a:sym typeface="Wingdings" panose="05000000000000000000" pitchFamily="2" charset="2"/>
              </a:rPr>
              <a:t>and understand the consequences of land use in terms of water balance</a:t>
            </a:r>
          </a:p>
          <a:p>
            <a:pPr marL="0" lvl="1" indent="0" algn="just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	Construction </a:t>
            </a:r>
            <a:r>
              <a:rPr lang="en-US" sz="1600" dirty="0">
                <a:sym typeface="Wingdings" panose="05000000000000000000" pitchFamily="2" charset="2"/>
              </a:rPr>
              <a:t>and simulation of differentiated scenarios, </a:t>
            </a:r>
            <a:r>
              <a:rPr lang="en-US" sz="1600" dirty="0" smtClean="0">
                <a:sym typeface="Wingdings" panose="05000000000000000000" pitchFamily="2" charset="2"/>
              </a:rPr>
              <a:t>	according </a:t>
            </a:r>
            <a:r>
              <a:rPr lang="en-US" sz="1600" dirty="0">
                <a:sym typeface="Wingdings" panose="05000000000000000000" pitchFamily="2" charset="2"/>
              </a:rPr>
              <a:t>to the uses identified by the project </a:t>
            </a:r>
            <a:r>
              <a:rPr lang="en-US" sz="1600" dirty="0" smtClean="0">
                <a:sym typeface="Wingdings" panose="05000000000000000000" pitchFamily="2" charset="2"/>
              </a:rPr>
              <a:t>	“</a:t>
            </a:r>
            <a:r>
              <a:rPr lang="en-US" sz="1600" dirty="0" err="1">
                <a:sym typeface="Wingdings" panose="05000000000000000000" pitchFamily="2" charset="2"/>
              </a:rPr>
              <a:t>Gardiennes</a:t>
            </a:r>
            <a:r>
              <a:rPr lang="en-US" sz="1600" dirty="0">
                <a:sym typeface="Wingdings" panose="05000000000000000000" pitchFamily="2" charset="2"/>
              </a:rPr>
              <a:t> de </a:t>
            </a:r>
            <a:r>
              <a:rPr lang="en-US" sz="1600" dirty="0" err="1">
                <a:sym typeface="Wingdings" panose="05000000000000000000" pitchFamily="2" charset="2"/>
              </a:rPr>
              <a:t>l’Eau</a:t>
            </a:r>
            <a:r>
              <a:rPr lang="en-US" sz="1600" dirty="0">
                <a:sym typeface="Wingdings" panose="05000000000000000000" pitchFamily="2" charset="2"/>
              </a:rPr>
              <a:t>”: </a:t>
            </a:r>
          </a:p>
          <a:p>
            <a:pPr marL="685800" lvl="2" algn="just">
              <a:buFont typeface="Courier New" panose="02070309020205020404" pitchFamily="49" charset="0"/>
              <a:buChar char="o"/>
            </a:pPr>
            <a:r>
              <a:rPr lang="en-US" sz="1600" dirty="0">
                <a:sym typeface="Wingdings" panose="05000000000000000000" pitchFamily="2" charset="2"/>
              </a:rPr>
              <a:t>Demography, urban development</a:t>
            </a:r>
          </a:p>
          <a:p>
            <a:pPr marL="685800" lvl="2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ym typeface="Wingdings" panose="05000000000000000000" pitchFamily="2" charset="2"/>
              </a:rPr>
              <a:t>Clean-up </a:t>
            </a:r>
            <a:r>
              <a:rPr lang="en-US" sz="1600" dirty="0">
                <a:sym typeface="Wingdings" panose="05000000000000000000" pitchFamily="2" charset="2"/>
              </a:rPr>
              <a:t>of polluted sites, wastelands and soils</a:t>
            </a:r>
          </a:p>
          <a:p>
            <a:pPr marL="685800" lvl="2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ym typeface="Wingdings" panose="05000000000000000000" pitchFamily="2" charset="2"/>
              </a:rPr>
              <a:t>Adaptation </a:t>
            </a:r>
            <a:r>
              <a:rPr lang="en-US" sz="1600" dirty="0">
                <a:sym typeface="Wingdings" panose="05000000000000000000" pitchFamily="2" charset="2"/>
              </a:rPr>
              <a:t>of agricultural practices</a:t>
            </a:r>
          </a:p>
          <a:p>
            <a:pPr marL="685800" lvl="2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ym typeface="Wingdings" panose="05000000000000000000" pitchFamily="2" charset="2"/>
              </a:rPr>
              <a:t>Upgrade </a:t>
            </a:r>
            <a:r>
              <a:rPr lang="en-US" sz="1600" dirty="0">
                <a:sym typeface="Wingdings" panose="05000000000000000000" pitchFamily="2" charset="2"/>
              </a:rPr>
              <a:t>of natural </a:t>
            </a:r>
            <a:r>
              <a:rPr lang="en-US" sz="1600" dirty="0" smtClean="0">
                <a:sym typeface="Wingdings" panose="05000000000000000000" pitchFamily="2" charset="2"/>
              </a:rPr>
              <a:t>areas</a:t>
            </a:r>
            <a:endParaRPr lang="en-US" sz="1600" dirty="0">
              <a:sym typeface="Wingdings" panose="05000000000000000000" pitchFamily="2" charset="2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931568" y="879161"/>
            <a:ext cx="0" cy="54374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u texte 12"/>
          <p:cNvSpPr txBox="1">
            <a:spLocks/>
          </p:cNvSpPr>
          <p:nvPr/>
        </p:nvSpPr>
        <p:spPr>
          <a:xfrm>
            <a:off x="6072100" y="1186442"/>
            <a:ext cx="5370619" cy="523767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1600" b="1" dirty="0" smtClean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2. Defining the socio-economic benefits of preservation</a:t>
            </a:r>
          </a:p>
          <a:p>
            <a:pPr marL="0" lvl="1" indent="0" algn="just">
              <a:buNone/>
            </a:pPr>
            <a:endParaRPr lang="en-US" sz="1600" b="1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endParaRPr lang="en-US" sz="1600" b="1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endParaRPr lang="en-US" sz="1600" b="1" dirty="0" smtClean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Study of </a:t>
            </a:r>
            <a:r>
              <a:rPr lang="en-US" sz="1600" dirty="0">
                <a:sym typeface="Wingdings" panose="05000000000000000000" pitchFamily="2" charset="2"/>
              </a:rPr>
              <a:t>3 years, </a:t>
            </a:r>
            <a:r>
              <a:rPr lang="en-US" sz="1600" dirty="0" smtClean="0">
                <a:sym typeface="Wingdings" panose="05000000000000000000" pitchFamily="2" charset="2"/>
              </a:rPr>
              <a:t>with thematic deliverables in </a:t>
            </a:r>
            <a:r>
              <a:rPr lang="en-US" sz="1600" dirty="0">
                <a:sym typeface="Wingdings" panose="05000000000000000000" pitchFamily="2" charset="2"/>
              </a:rPr>
              <a:t>connection with the animation of the </a:t>
            </a:r>
            <a:r>
              <a:rPr lang="en-US" sz="1600" dirty="0" smtClean="0">
                <a:sym typeface="Wingdings" panose="05000000000000000000" pitchFamily="2" charset="2"/>
              </a:rPr>
              <a:t>territorial development project</a:t>
            </a:r>
            <a:endParaRPr lang="en-US" sz="1600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endParaRPr lang="en-US" sz="1600" b="1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Amount </a:t>
            </a:r>
            <a:r>
              <a:rPr lang="en-US" sz="1600" b="1" dirty="0">
                <a:sym typeface="Wingdings" panose="05000000000000000000" pitchFamily="2" charset="2"/>
              </a:rPr>
              <a:t>of the </a:t>
            </a:r>
            <a:r>
              <a:rPr lang="en-US" sz="1600" b="1" dirty="0" err="1">
                <a:sym typeface="Wingdings" panose="05000000000000000000" pitchFamily="2" charset="2"/>
              </a:rPr>
              <a:t>programme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827 000€</a:t>
            </a:r>
            <a:endParaRPr lang="en-US" sz="1600" b="1" dirty="0">
              <a:sym typeface="Wingdings" panose="05000000000000000000" pitchFamily="2" charset="2"/>
            </a:endParaRPr>
          </a:p>
          <a:p>
            <a:pPr marL="0" lvl="1" indent="0" algn="just">
              <a:buNone/>
            </a:pPr>
            <a:endParaRPr lang="en-US" sz="1600" b="1" dirty="0" smtClean="0">
              <a:sym typeface="Wingdings" panose="05000000000000000000" pitchFamily="2" charset="2"/>
            </a:endParaRPr>
          </a:p>
          <a:p>
            <a:pPr marL="285750" lvl="1" algn="just">
              <a:buFont typeface="Courier New" panose="02070309020205020404" pitchFamily="49" charset="0"/>
              <a:buChar char="o"/>
            </a:pPr>
            <a:r>
              <a:rPr lang="en-US" sz="1600" b="1" dirty="0" smtClean="0">
                <a:sym typeface="Wingdings" panose="05000000000000000000" pitchFamily="2" charset="2"/>
              </a:rPr>
              <a:t>BRGM</a:t>
            </a:r>
            <a:r>
              <a:rPr lang="en-US" sz="1600" b="1" dirty="0">
                <a:sym typeface="Wingdings" panose="05000000000000000000" pitchFamily="2" charset="2"/>
              </a:rPr>
              <a:t>: </a:t>
            </a:r>
            <a:r>
              <a:rPr lang="en-US" sz="1600" b="1" dirty="0" smtClean="0">
                <a:sym typeface="Wingdings" panose="05000000000000000000" pitchFamily="2" charset="2"/>
              </a:rPr>
              <a:t>165 400€ (</a:t>
            </a:r>
            <a:r>
              <a:rPr lang="en-US" sz="1600" b="1" dirty="0">
                <a:sym typeface="Wingdings" panose="05000000000000000000" pitchFamily="2" charset="2"/>
              </a:rPr>
              <a:t>20 </a:t>
            </a:r>
            <a:r>
              <a:rPr lang="en-US" sz="1600" b="1" dirty="0" smtClean="0">
                <a:sym typeface="Wingdings" panose="05000000000000000000" pitchFamily="2" charset="2"/>
              </a:rPr>
              <a:t>%) </a:t>
            </a:r>
          </a:p>
          <a:p>
            <a:pPr marL="0" lvl="1" indent="0" algn="just">
              <a:buNone/>
            </a:pPr>
            <a:r>
              <a:rPr lang="en-US" sz="1600" dirty="0"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sym typeface="Wingdings" panose="05000000000000000000" pitchFamily="2" charset="2"/>
              </a:rPr>
              <a:t>(</a:t>
            </a:r>
            <a:r>
              <a:rPr lang="fr-FR" sz="1600" dirty="0"/>
              <a:t>Bureau de recherches géologiques et </a:t>
            </a:r>
            <a:r>
              <a:rPr lang="fr-FR" sz="1600" dirty="0" smtClean="0"/>
              <a:t>minières - </a:t>
            </a:r>
            <a:r>
              <a:rPr lang="en-US" sz="1600" dirty="0"/>
              <a:t>Office </a:t>
            </a:r>
            <a:r>
              <a:rPr lang="en-US" sz="1600" dirty="0" smtClean="0"/>
              <a:t>	of </a:t>
            </a:r>
            <a:r>
              <a:rPr lang="en-US" sz="1600" dirty="0"/>
              <a:t>Geological and Mining </a:t>
            </a:r>
            <a:r>
              <a:rPr lang="en-US" sz="1600" dirty="0" smtClean="0"/>
              <a:t>Research)</a:t>
            </a:r>
            <a:endParaRPr lang="en-US" sz="1600" dirty="0"/>
          </a:p>
          <a:p>
            <a:pPr marL="285750" lvl="1" algn="just">
              <a:buFont typeface="Courier New" panose="02070309020205020404" pitchFamily="49" charset="0"/>
              <a:buChar char="o"/>
            </a:pPr>
            <a:endParaRPr lang="en-US" sz="1600" b="1" dirty="0" smtClean="0">
              <a:sym typeface="Wingdings" panose="05000000000000000000" pitchFamily="2" charset="2"/>
            </a:endParaRPr>
          </a:p>
          <a:p>
            <a:pPr marL="285750" lvl="1" algn="just">
              <a:buFont typeface="Courier New" panose="02070309020205020404" pitchFamily="49" charset="0"/>
              <a:buChar char="o"/>
            </a:pPr>
            <a:r>
              <a:rPr lang="en-US" sz="1600" b="1" dirty="0" smtClean="0">
                <a:sym typeface="Wingdings" panose="05000000000000000000" pitchFamily="2" charset="2"/>
              </a:rPr>
              <a:t>MEL</a:t>
            </a:r>
            <a:r>
              <a:rPr lang="en-US" sz="1600" b="1" dirty="0">
                <a:sym typeface="Wingdings" panose="05000000000000000000" pitchFamily="2" charset="2"/>
              </a:rPr>
              <a:t>: </a:t>
            </a:r>
            <a:r>
              <a:rPr lang="en-US" sz="1600" b="1" dirty="0" smtClean="0">
                <a:sym typeface="Wingdings" panose="05000000000000000000" pitchFamily="2" charset="2"/>
              </a:rPr>
              <a:t> 661</a:t>
            </a:r>
            <a:r>
              <a:rPr lang="en-US" sz="1600" b="1" dirty="0">
                <a:sym typeface="Wingdings" panose="05000000000000000000" pitchFamily="2" charset="2"/>
              </a:rPr>
              <a:t> </a:t>
            </a:r>
            <a:r>
              <a:rPr lang="en-US" sz="1600" b="1" dirty="0" smtClean="0">
                <a:sym typeface="Wingdings" panose="05000000000000000000" pitchFamily="2" charset="2"/>
              </a:rPr>
              <a:t>600€ (</a:t>
            </a:r>
            <a:r>
              <a:rPr lang="en-US" sz="1600" b="1" dirty="0">
                <a:sym typeface="Wingdings" panose="05000000000000000000" pitchFamily="2" charset="2"/>
              </a:rPr>
              <a:t>80 %), </a:t>
            </a:r>
            <a:r>
              <a:rPr lang="en-US" sz="1600" dirty="0">
                <a:sym typeface="Wingdings" panose="05000000000000000000" pitchFamily="2" charset="2"/>
              </a:rPr>
              <a:t>which can be </a:t>
            </a:r>
            <a:r>
              <a:rPr lang="en-US" sz="1600" dirty="0" err="1" smtClean="0">
                <a:sym typeface="Wingdings" panose="05000000000000000000" pitchFamily="2" charset="2"/>
              </a:rPr>
              <a:t>cofinanced</a:t>
            </a:r>
            <a:r>
              <a:rPr lang="en-US" sz="1600" dirty="0" smtClean="0">
                <a:sym typeface="Wingdings" panose="05000000000000000000" pitchFamily="2" charset="2"/>
              </a:rPr>
              <a:t> by </a:t>
            </a:r>
            <a:r>
              <a:rPr lang="en-US" sz="1600" dirty="0">
                <a:sym typeface="Wingdings" panose="05000000000000000000" pitchFamily="2" charset="2"/>
              </a:rPr>
              <a:t>the </a:t>
            </a:r>
            <a:r>
              <a:rPr lang="en-US" sz="1600" dirty="0" err="1">
                <a:sym typeface="Wingdings" panose="05000000000000000000" pitchFamily="2" charset="2"/>
              </a:rPr>
              <a:t>Agence</a:t>
            </a:r>
            <a:r>
              <a:rPr lang="en-US" sz="1600" dirty="0">
                <a:sym typeface="Wingdings" panose="05000000000000000000" pitchFamily="2" charset="2"/>
              </a:rPr>
              <a:t> de </a:t>
            </a:r>
            <a:r>
              <a:rPr lang="en-US" sz="1600" dirty="0" err="1">
                <a:sym typeface="Wingdings" panose="05000000000000000000" pitchFamily="2" charset="2"/>
              </a:rPr>
              <a:t>l’Eau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Artois-Picardie (National public water agency)</a:t>
            </a:r>
            <a:endParaRPr lang="fr-FR" sz="1600" dirty="0" smtClean="0">
              <a:sym typeface="Wingdings" panose="05000000000000000000" pitchFamily="2" charset="2"/>
            </a:endParaRPr>
          </a:p>
          <a:p>
            <a:pPr marL="0" lvl="1" indent="0">
              <a:buNone/>
            </a:pPr>
            <a:endParaRPr lang="fr-FR" sz="1600" b="1" dirty="0">
              <a:sym typeface="Wingdings" panose="05000000000000000000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56706" y="0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Project URB’EAU / Content &amp; objectifs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1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2"/>
          <p:cNvSpPr txBox="1">
            <a:spLocks/>
          </p:cNvSpPr>
          <p:nvPr/>
        </p:nvSpPr>
        <p:spPr>
          <a:xfrm>
            <a:off x="322697" y="1236610"/>
            <a:ext cx="5226240" cy="523767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b="1" dirty="0" smtClean="0">
                <a:sym typeface="Wingdings" panose="05000000000000000000" pitchFamily="2" charset="2"/>
              </a:rPr>
              <a:t>Planning </a:t>
            </a:r>
            <a:r>
              <a:rPr lang="en-US" sz="1850" b="1" dirty="0">
                <a:sym typeface="Wingdings" panose="05000000000000000000" pitchFamily="2" charset="2"/>
              </a:rPr>
              <a:t>approach </a:t>
            </a:r>
            <a:r>
              <a:rPr lang="en-US" sz="1850" dirty="0">
                <a:sym typeface="Wingdings" panose="05000000000000000000" pitchFamily="2" charset="2"/>
              </a:rPr>
              <a:t>with the aim and purpose of better </a:t>
            </a:r>
            <a:r>
              <a:rPr lang="en-US" sz="1850" b="1" dirty="0">
                <a:sym typeface="Wingdings" panose="05000000000000000000" pitchFamily="2" charset="2"/>
              </a:rPr>
              <a:t>preserving </a:t>
            </a:r>
            <a:r>
              <a:rPr lang="en-US" sz="1850" b="1" dirty="0" smtClean="0">
                <a:sym typeface="Wingdings" panose="05000000000000000000" pitchFamily="2" charset="2"/>
              </a:rPr>
              <a:t>the </a:t>
            </a:r>
            <a:r>
              <a:rPr lang="en-US" sz="1850" b="1" dirty="0">
                <a:sym typeface="Wingdings" panose="05000000000000000000" pitchFamily="2" charset="2"/>
              </a:rPr>
              <a:t>groundwater </a:t>
            </a:r>
            <a:r>
              <a:rPr lang="en-US" sz="1850" b="1" dirty="0" smtClean="0">
                <a:sym typeface="Wingdings" panose="05000000000000000000" pitchFamily="2" charset="2"/>
              </a:rPr>
              <a:t>resource </a:t>
            </a:r>
            <a:r>
              <a:rPr lang="en-US" sz="1850" dirty="0" smtClean="0">
                <a:sym typeface="Wingdings" panose="05000000000000000000" pitchFamily="2" charset="2"/>
              </a:rPr>
              <a:t>(stop further urbanization and urban sprawl)</a:t>
            </a:r>
            <a:endParaRPr lang="en-US" sz="1850" dirty="0">
              <a:sym typeface="Wingdings" panose="05000000000000000000" pitchFamily="2" charset="2"/>
            </a:endParaRPr>
          </a:p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b="1" dirty="0" smtClean="0">
                <a:sym typeface="Wingdings" panose="05000000000000000000" pitchFamily="2" charset="2"/>
              </a:rPr>
              <a:t>Compatibility of </a:t>
            </a:r>
            <a:r>
              <a:rPr lang="en-US" sz="1850" b="1" dirty="0">
                <a:sym typeface="Wingdings" panose="05000000000000000000" pitchFamily="2" charset="2"/>
              </a:rPr>
              <a:t>economic activities</a:t>
            </a:r>
            <a:r>
              <a:rPr lang="en-US" sz="1850" dirty="0">
                <a:sym typeface="Wingdings" panose="05000000000000000000" pitchFamily="2" charset="2"/>
              </a:rPr>
              <a:t>, particularly industrial and logistical activities, with the situation of fragility of </a:t>
            </a:r>
            <a:r>
              <a:rPr lang="en-US" sz="1850" b="1" dirty="0">
                <a:sym typeface="Wingdings" panose="05000000000000000000" pitchFamily="2" charset="2"/>
              </a:rPr>
              <a:t>groundwater resources. </a:t>
            </a:r>
          </a:p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dirty="0" smtClean="0">
                <a:sym typeface="Wingdings" panose="05000000000000000000" pitchFamily="2" charset="2"/>
              </a:rPr>
              <a:t>Preserve and enhance landscape, </a:t>
            </a:r>
            <a:r>
              <a:rPr lang="en-US" sz="1850" dirty="0">
                <a:sym typeface="Wingdings" panose="05000000000000000000" pitchFamily="2" charset="2"/>
              </a:rPr>
              <a:t>biodiversity, water cycle </a:t>
            </a:r>
            <a:r>
              <a:rPr lang="en-US" sz="1850" dirty="0" smtClean="0">
                <a:sym typeface="Wingdings" panose="05000000000000000000" pitchFamily="2" charset="2"/>
              </a:rPr>
              <a:t>as a contribution to a an </a:t>
            </a:r>
            <a:r>
              <a:rPr lang="en-US" sz="1850" b="1" dirty="0" smtClean="0">
                <a:sym typeface="Wingdings" panose="05000000000000000000" pitchFamily="2" charset="2"/>
              </a:rPr>
              <a:t>alternative development model for the area</a:t>
            </a:r>
            <a:r>
              <a:rPr lang="en-US" sz="1850" dirty="0" smtClean="0">
                <a:sym typeface="Wingdings" panose="05000000000000000000" pitchFamily="2" charset="2"/>
              </a:rPr>
              <a:t> (agricultural</a:t>
            </a:r>
            <a:r>
              <a:rPr lang="en-US" sz="1850" dirty="0">
                <a:sym typeface="Wingdings" panose="05000000000000000000" pitchFamily="2" charset="2"/>
              </a:rPr>
              <a:t>, urban </a:t>
            </a:r>
            <a:r>
              <a:rPr lang="en-US" sz="1850" dirty="0" smtClean="0">
                <a:sym typeface="Wingdings" panose="05000000000000000000" pitchFamily="2" charset="2"/>
              </a:rPr>
              <a:t>&amp; economic </a:t>
            </a:r>
            <a:r>
              <a:rPr lang="en-US" sz="1850" dirty="0">
                <a:sym typeface="Wingdings" panose="05000000000000000000" pitchFamily="2" charset="2"/>
              </a:rPr>
              <a:t>activities, tourism, etc.)</a:t>
            </a:r>
          </a:p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dirty="0" err="1" smtClean="0">
                <a:sym typeface="Wingdings" panose="05000000000000000000" pitchFamily="2" charset="2"/>
              </a:rPr>
              <a:t>Exemples</a:t>
            </a:r>
            <a:r>
              <a:rPr lang="en-US" sz="1850" dirty="0" smtClean="0">
                <a:sym typeface="Wingdings" panose="05000000000000000000" pitchFamily="2" charset="2"/>
              </a:rPr>
              <a:t> of </a:t>
            </a:r>
            <a:r>
              <a:rPr lang="en-US" sz="1850" b="1" dirty="0">
                <a:sym typeface="Wingdings" panose="05000000000000000000" pitchFamily="2" charset="2"/>
              </a:rPr>
              <a:t>e</a:t>
            </a:r>
            <a:r>
              <a:rPr lang="en-US" sz="1850" b="1" dirty="0" smtClean="0">
                <a:sym typeface="Wingdings" panose="05000000000000000000" pitchFamily="2" charset="2"/>
              </a:rPr>
              <a:t>cosystem </a:t>
            </a:r>
            <a:r>
              <a:rPr lang="en-US" sz="1850" b="1" dirty="0">
                <a:sym typeface="Wingdings" panose="05000000000000000000" pitchFamily="2" charset="2"/>
              </a:rPr>
              <a:t>approach </a:t>
            </a:r>
            <a:r>
              <a:rPr lang="en-US" sz="1850" dirty="0">
                <a:sym typeface="Wingdings" panose="05000000000000000000" pitchFamily="2" charset="2"/>
              </a:rPr>
              <a:t>to improve soil </a:t>
            </a:r>
            <a:r>
              <a:rPr lang="en-US" sz="1850" dirty="0" smtClean="0">
                <a:sym typeface="Wingdings" panose="05000000000000000000" pitchFamily="2" charset="2"/>
              </a:rPr>
              <a:t>services. </a:t>
            </a:r>
            <a:r>
              <a:rPr lang="en-US" sz="1850" dirty="0">
                <a:sym typeface="Wingdings" panose="05000000000000000000" pitchFamily="2" charset="2"/>
              </a:rPr>
              <a:t>How can an urban area contribute to groundwater supply? How the </a:t>
            </a:r>
            <a:r>
              <a:rPr lang="en-US" sz="1850" dirty="0" smtClean="0">
                <a:sym typeface="Wingdings" panose="05000000000000000000" pitchFamily="2" charset="2"/>
              </a:rPr>
              <a:t>sanctuary </a:t>
            </a:r>
            <a:r>
              <a:rPr lang="en-US" sz="1850" dirty="0">
                <a:sym typeface="Wingdings" panose="05000000000000000000" pitchFamily="2" charset="2"/>
              </a:rPr>
              <a:t>of spaces for the correct functioning of the water cycle contributes to the development of the biodiversity of the living environment? How do new </a:t>
            </a:r>
            <a:r>
              <a:rPr lang="en-US" sz="1850" dirty="0" err="1">
                <a:sym typeface="Wingdings" panose="05000000000000000000" pitchFamily="2" charset="2"/>
              </a:rPr>
              <a:t>agri</a:t>
            </a:r>
            <a:r>
              <a:rPr lang="en-US" sz="1850" dirty="0">
                <a:sym typeface="Wingdings" panose="05000000000000000000" pitchFamily="2" charset="2"/>
              </a:rPr>
              <a:t>-environmental practices improve the initial status of groundwater</a:t>
            </a:r>
            <a:r>
              <a:rPr lang="en-US" sz="1850" dirty="0" smtClean="0"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4" name="Espace réservé du texte 12"/>
          <p:cNvSpPr txBox="1">
            <a:spLocks/>
          </p:cNvSpPr>
          <p:nvPr/>
        </p:nvSpPr>
        <p:spPr>
          <a:xfrm>
            <a:off x="6195157" y="1620328"/>
            <a:ext cx="5133997" cy="523767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dirty="0" smtClean="0">
                <a:sym typeface="Wingdings" panose="05000000000000000000" pitchFamily="2" charset="2"/>
              </a:rPr>
              <a:t>Business cases: how </a:t>
            </a:r>
            <a:r>
              <a:rPr lang="en-US" sz="1850" dirty="0">
                <a:sym typeface="Wingdings" panose="05000000000000000000" pitchFamily="2" charset="2"/>
              </a:rPr>
              <a:t>can a </a:t>
            </a:r>
            <a:r>
              <a:rPr lang="en-US" sz="1850" dirty="0" smtClean="0">
                <a:sym typeface="Wingdings" panose="05000000000000000000" pitchFamily="2" charset="2"/>
              </a:rPr>
              <a:t>local authority finance </a:t>
            </a:r>
            <a:r>
              <a:rPr lang="en-US" sz="1850" dirty="0">
                <a:sym typeface="Wingdings" panose="05000000000000000000" pitchFamily="2" charset="2"/>
              </a:rPr>
              <a:t>actions carried out by the private sector in support of the objectives of the territorial project? e.g. aid to farmers, aid to industrial and logistical economic actors. </a:t>
            </a:r>
          </a:p>
          <a:p>
            <a:pPr marL="285750" lvl="1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50" dirty="0" smtClean="0">
                <a:sym typeface="Wingdings" panose="05000000000000000000" pitchFamily="2" charset="2"/>
              </a:rPr>
              <a:t>European aid that can </a:t>
            </a:r>
            <a:r>
              <a:rPr lang="en-US" sz="1850" dirty="0">
                <a:sym typeface="Wingdings" panose="05000000000000000000" pitchFamily="2" charset="2"/>
              </a:rPr>
              <a:t>be </a:t>
            </a:r>
            <a:r>
              <a:rPr lang="en-US" sz="1850" dirty="0" smtClean="0">
                <a:sym typeface="Wingdings" panose="05000000000000000000" pitchFamily="2" charset="2"/>
              </a:rPr>
              <a:t>mobilized </a:t>
            </a:r>
            <a:r>
              <a:rPr lang="en-US" sz="1850" dirty="0">
                <a:sym typeface="Wingdings" panose="05000000000000000000" pitchFamily="2" charset="2"/>
              </a:rPr>
              <a:t>for the implementation of </a:t>
            </a:r>
            <a:r>
              <a:rPr lang="en-US" sz="1850" dirty="0" smtClean="0">
                <a:sym typeface="Wingdings" panose="05000000000000000000" pitchFamily="2" charset="2"/>
              </a:rPr>
              <a:t>our </a:t>
            </a:r>
            <a:r>
              <a:rPr lang="en-US" sz="1850" dirty="0">
                <a:sym typeface="Wingdings" panose="05000000000000000000" pitchFamily="2" charset="2"/>
              </a:rPr>
              <a:t>territorial project </a:t>
            </a:r>
            <a:r>
              <a:rPr lang="en-US" sz="1850" dirty="0" smtClean="0">
                <a:sym typeface="Wingdings" panose="05000000000000000000" pitchFamily="2" charset="2"/>
              </a:rPr>
              <a:t>through different approaches: </a:t>
            </a:r>
            <a:endParaRPr lang="en-US" sz="1850" dirty="0">
              <a:sym typeface="Wingdings" panose="05000000000000000000" pitchFamily="2" charset="2"/>
            </a:endParaRPr>
          </a:p>
          <a:p>
            <a:pPr marL="685800" lvl="2" algn="just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850" dirty="0" smtClean="0">
                <a:sym typeface="Wingdings" panose="05000000000000000000" pitchFamily="2" charset="2"/>
              </a:rPr>
              <a:t>water </a:t>
            </a:r>
            <a:r>
              <a:rPr lang="en-US" sz="1850" dirty="0">
                <a:sym typeface="Wingdings" panose="05000000000000000000" pitchFamily="2" charset="2"/>
              </a:rPr>
              <a:t>and biodiversity protection</a:t>
            </a:r>
          </a:p>
          <a:p>
            <a:pPr marL="685800" lvl="2" algn="just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</a:pPr>
            <a:r>
              <a:rPr lang="en-US" sz="1850" dirty="0" smtClean="0">
                <a:sym typeface="Wingdings" panose="05000000000000000000" pitchFamily="2" charset="2"/>
              </a:rPr>
              <a:t>the </a:t>
            </a:r>
            <a:r>
              <a:rPr lang="en-US" sz="1850" dirty="0">
                <a:sym typeface="Wingdings" panose="05000000000000000000" pitchFamily="2" charset="2"/>
              </a:rPr>
              <a:t>promotion of urban </a:t>
            </a:r>
            <a:r>
              <a:rPr lang="en-US" sz="1850" dirty="0" smtClean="0">
                <a:sym typeface="Wingdings" panose="05000000000000000000" pitchFamily="2" charset="2"/>
              </a:rPr>
              <a:t>renovation</a:t>
            </a:r>
            <a:endParaRPr lang="en-US" sz="1850" dirty="0">
              <a:sym typeface="Wingdings" panose="05000000000000000000" pitchFamily="2" charset="2"/>
            </a:endParaRPr>
          </a:p>
          <a:p>
            <a:pPr marL="685800" lvl="2" algn="just"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1850" dirty="0" smtClean="0">
                <a:sym typeface="Wingdings" panose="05000000000000000000" pitchFamily="2" charset="2"/>
              </a:rPr>
              <a:t>agricultural </a:t>
            </a:r>
            <a:r>
              <a:rPr lang="en-US" sz="1850" dirty="0">
                <a:sym typeface="Wingdings" panose="05000000000000000000" pitchFamily="2" charset="2"/>
              </a:rPr>
              <a:t>policy </a:t>
            </a:r>
          </a:p>
          <a:p>
            <a:pPr marL="285750" lvl="1" algn="just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50" dirty="0" smtClean="0">
                <a:sym typeface="Wingdings" panose="05000000000000000000" pitchFamily="2" charset="2"/>
              </a:rPr>
              <a:t>Examples </a:t>
            </a:r>
            <a:r>
              <a:rPr lang="en-US" sz="1850" dirty="0">
                <a:sym typeface="Wingdings" panose="05000000000000000000" pitchFamily="2" charset="2"/>
              </a:rPr>
              <a:t>of </a:t>
            </a:r>
            <a:r>
              <a:rPr lang="en-US" sz="1850" dirty="0" smtClean="0">
                <a:sym typeface="Wingdings" panose="05000000000000000000" pitchFamily="2" charset="2"/>
              </a:rPr>
              <a:t>projects constructions, urban planning projects who leads to improvement </a:t>
            </a:r>
            <a:r>
              <a:rPr lang="en-US" sz="1850" dirty="0">
                <a:sym typeface="Wingdings" panose="05000000000000000000" pitchFamily="2" charset="2"/>
              </a:rPr>
              <a:t>of groundwater condition.</a:t>
            </a:r>
            <a:endParaRPr lang="fr-FR" sz="1850" dirty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0" lvl="1" indent="0">
              <a:spcAft>
                <a:spcPts val="900"/>
              </a:spcAft>
              <a:buNone/>
            </a:pPr>
            <a:endParaRPr lang="fr-FR" sz="1600" dirty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6006383" y="1236610"/>
            <a:ext cx="0" cy="54374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6513" y="306936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looking for partnerships and </a:t>
            </a:r>
            <a:r>
              <a:rPr lang="en-US" dirty="0" err="1"/>
              <a:t>e</a:t>
            </a:r>
            <a:r>
              <a:rPr lang="en-US" dirty="0" err="1" smtClean="0"/>
              <a:t>uropean</a:t>
            </a:r>
            <a:r>
              <a:rPr lang="en-US" dirty="0" smtClean="0"/>
              <a:t> </a:t>
            </a:r>
            <a:r>
              <a:rPr lang="en-US" dirty="0"/>
              <a:t>projects about: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37" y="-54864"/>
            <a:ext cx="12289535" cy="691286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92424" y="4782312"/>
            <a:ext cx="56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Contact :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4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8913" y="61923"/>
            <a:ext cx="9090212" cy="443372"/>
          </a:xfrm>
          <a:prstGeom prst="rect">
            <a:avLst/>
          </a:prstGeom>
        </p:spPr>
        <p:txBody>
          <a:bodyPr/>
          <a:lstStyle>
            <a:lvl1pPr marL="0" indent="0" defTabSz="91440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cap="sm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  <a:tabLst>
                <a:tab pos="198755" algn="l"/>
              </a:tabLst>
            </a:pPr>
            <a:r>
              <a:rPr lang="fr-FR" sz="2400" dirty="0" err="1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Drinking</a:t>
            </a:r>
            <a:r>
              <a:rPr lang="fr-FR" sz="2400" dirty="0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water </a:t>
            </a:r>
            <a:r>
              <a:rPr lang="fr-FR" sz="2400" dirty="0" err="1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sz="2400" dirty="0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 Lille </a:t>
            </a:r>
            <a:r>
              <a:rPr lang="fr-FR" sz="2400" dirty="0" err="1" smtClean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Metropole</a:t>
            </a:r>
            <a:endParaRPr lang="fr-FR" sz="2400" dirty="0">
              <a:solidFill>
                <a:prstClr val="whit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tabLst>
                <a:tab pos="198755" algn="l"/>
              </a:tabLst>
            </a:pPr>
            <a:endParaRPr lang="fr-FR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0768" y="2478418"/>
            <a:ext cx="2830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Water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supply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 for more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than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 1 million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inhabitants</a:t>
            </a:r>
            <a:endParaRPr lang="fr-FR" altLang="fr-FR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A « self-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supplied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 »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territory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 up to 70%</a:t>
            </a:r>
            <a:endParaRPr lang="fr-FR" altLang="fr-FR" sz="16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3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mobilized</a:t>
            </a:r>
            <a:r>
              <a:rPr lang="fr-FR" altLang="fr-FR" sz="1600" b="1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fr-FR" altLang="fr-FR" sz="1600" b="1" dirty="0" err="1" smtClean="0">
                <a:solidFill>
                  <a:prstClr val="black"/>
                </a:solidFill>
                <a:latin typeface="Arial" pitchFamily="34" charset="0"/>
              </a:rPr>
              <a:t>resources</a:t>
            </a:r>
            <a:endParaRPr lang="fr-FR" altLang="fr-FR" sz="1600" b="1" dirty="0">
              <a:solidFill>
                <a:prstClr val="black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2C2C2C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Lack</a:t>
            </a:r>
            <a:r>
              <a:rPr lang="fr-FR" altLang="fr-FR" sz="1600" dirty="0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 of interconnections </a:t>
            </a: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with</a:t>
            </a:r>
            <a:r>
              <a:rPr lang="fr-FR" altLang="fr-FR" sz="1600" dirty="0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other</a:t>
            </a:r>
            <a:r>
              <a:rPr lang="fr-FR" altLang="fr-FR" sz="1600" dirty="0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territories</a:t>
            </a:r>
            <a:r>
              <a:rPr lang="fr-FR" altLang="fr-FR" sz="1600" dirty="0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 in situation of </a:t>
            </a: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crisis</a:t>
            </a:r>
            <a:endParaRPr lang="fr-FR" altLang="fr-FR" sz="1600" dirty="0">
              <a:solidFill>
                <a:srgbClr val="2C2C2C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2C2C2C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Shared</a:t>
            </a:r>
            <a:r>
              <a:rPr lang="fr-FR" altLang="fr-FR" sz="1600" dirty="0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 </a:t>
            </a:r>
            <a:r>
              <a:rPr lang="fr-FR" altLang="fr-FR" sz="1600" dirty="0" err="1" smtClean="0">
                <a:solidFill>
                  <a:srgbClr val="2C2C2C"/>
                </a:solidFill>
                <a:latin typeface="Arial" pitchFamily="34" charset="0"/>
                <a:ea typeface="ＭＳ Ｐゴシック" charset="-128"/>
              </a:rPr>
              <a:t>groundwater</a:t>
            </a:r>
            <a:endParaRPr lang="fr-FR" altLang="fr-FR" sz="1600" dirty="0">
              <a:solidFill>
                <a:srgbClr val="2C2C2C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2C2C2C"/>
              </a:solidFill>
              <a:latin typeface="Arial" pitchFamily="34" charset="0"/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1600" dirty="0">
              <a:solidFill>
                <a:srgbClr val="2C2C2C">
                  <a:lumMod val="50000"/>
                </a:srgbClr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961" y="1603192"/>
            <a:ext cx="6867812" cy="48641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  <a:tabLst>
                <a:tab pos="198755" algn="l"/>
              </a:tabLst>
            </a:pP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Drinking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water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 Lille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Metropole</a:t>
            </a:r>
            <a:r>
              <a:rPr lang="fr-FR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dirty="0">
                <a:solidFill>
                  <a:prstClr val="white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4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38705" y="76821"/>
            <a:ext cx="9090212" cy="443372"/>
          </a:xfrm>
          <a:prstGeom prst="rect">
            <a:avLst/>
          </a:prstGeom>
        </p:spPr>
        <p:txBody>
          <a:bodyPr/>
          <a:lstStyle>
            <a:lvl1pPr marL="0" indent="0" defTabSz="91440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cap="sm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98755" algn="l"/>
              </a:tabLst>
            </a:pPr>
            <a:endParaRPr lang="fr-FR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223792" y="5826547"/>
            <a:ext cx="4320480" cy="445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742950" indent="-733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2pPr>
            <a:lvl3pPr marL="539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3pPr>
            <a:lvl4pPr marL="89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&gt;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fr-FR" sz="1200" dirty="0">
              <a:solidFill>
                <a:prstClr val="black"/>
              </a:solidFill>
              <a:latin typeface="Futura Bk" panose="020B05020202040203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45887" y="3024372"/>
            <a:ext cx="6038234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200" dirty="0" smtClean="0">
                <a:solidFill>
                  <a:prstClr val="black"/>
                </a:solidFill>
              </a:rPr>
              <a:t>15,500 hectares</a:t>
            </a:r>
          </a:p>
          <a:p>
            <a:pPr lvl="0"/>
            <a:r>
              <a:rPr lang="fr-FR" sz="2200" dirty="0" smtClean="0">
                <a:solidFill>
                  <a:prstClr val="black"/>
                </a:solidFill>
              </a:rPr>
              <a:t>19% of the </a:t>
            </a:r>
            <a:r>
              <a:rPr lang="fr-FR" sz="2200" dirty="0" err="1" smtClean="0">
                <a:solidFill>
                  <a:prstClr val="black"/>
                </a:solidFill>
              </a:rPr>
              <a:t>metropolitan</a:t>
            </a:r>
            <a:r>
              <a:rPr lang="fr-FR" sz="2200" dirty="0" smtClean="0">
                <a:solidFill>
                  <a:prstClr val="black"/>
                </a:solidFill>
              </a:rPr>
              <a:t> </a:t>
            </a:r>
            <a:r>
              <a:rPr lang="fr-FR" sz="2200" dirty="0" err="1" smtClean="0">
                <a:solidFill>
                  <a:prstClr val="black"/>
                </a:solidFill>
              </a:rPr>
              <a:t>territory</a:t>
            </a:r>
            <a:endParaRPr lang="fr-FR" sz="2200" dirty="0">
              <a:solidFill>
                <a:prstClr val="black"/>
              </a:solidFill>
            </a:endParaRPr>
          </a:p>
          <a:p>
            <a:pPr lvl="0"/>
            <a:r>
              <a:rPr lang="fr-FR" sz="2200" dirty="0" smtClean="0">
                <a:solidFill>
                  <a:prstClr val="black"/>
                </a:solidFill>
              </a:rPr>
              <a:t>130,000 </a:t>
            </a:r>
            <a:r>
              <a:rPr lang="fr-FR" sz="2200" dirty="0" err="1" smtClean="0">
                <a:solidFill>
                  <a:prstClr val="black"/>
                </a:solidFill>
              </a:rPr>
              <a:t>inhabitants</a:t>
            </a:r>
            <a:endParaRPr lang="fr-FR" sz="2200" dirty="0">
              <a:solidFill>
                <a:prstClr val="black"/>
              </a:solidFill>
            </a:endParaRPr>
          </a:p>
          <a:p>
            <a:r>
              <a:rPr lang="fr-FR" sz="2200" dirty="0" smtClean="0"/>
              <a:t>26 </a:t>
            </a:r>
            <a:r>
              <a:rPr lang="fr-FR" sz="2200" dirty="0" err="1" smtClean="0"/>
              <a:t>municipalities</a:t>
            </a:r>
            <a:r>
              <a:rPr lang="fr-FR" sz="2200" dirty="0" smtClean="0"/>
              <a:t> </a:t>
            </a:r>
            <a:r>
              <a:rPr lang="fr-FR" sz="2200" dirty="0" err="1" smtClean="0"/>
              <a:t>concerned</a:t>
            </a:r>
            <a:r>
              <a:rPr lang="fr-FR" sz="2200" dirty="0" smtClean="0"/>
              <a:t> in Lille </a:t>
            </a:r>
            <a:r>
              <a:rPr lang="fr-FR" sz="2200" dirty="0" err="1" smtClean="0"/>
              <a:t>Metropolitan</a:t>
            </a:r>
            <a:r>
              <a:rPr lang="fr-FR" sz="2200" dirty="0" smtClean="0"/>
              <a:t> Area</a:t>
            </a:r>
          </a:p>
          <a:p>
            <a:r>
              <a:rPr lang="fr-FR" sz="2200" b="1" dirty="0" smtClean="0"/>
              <a:t>15 </a:t>
            </a:r>
            <a:r>
              <a:rPr lang="fr-FR" sz="2200" b="1" dirty="0" err="1" smtClean="0"/>
              <a:t>municipalities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which</a:t>
            </a:r>
            <a:r>
              <a:rPr lang="fr-FR" sz="2200" b="1" dirty="0" smtClean="0"/>
              <a:t> </a:t>
            </a:r>
            <a:r>
              <a:rPr lang="fr-FR" sz="2200" b="1" dirty="0" err="1"/>
              <a:t>s</a:t>
            </a:r>
            <a:r>
              <a:rPr lang="fr-FR" sz="2200" b="1" dirty="0" err="1" smtClean="0"/>
              <a:t>upply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catchment</a:t>
            </a:r>
            <a:r>
              <a:rPr lang="fr-FR" sz="2200" b="1" dirty="0" smtClean="0"/>
              <a:t> area  </a:t>
            </a:r>
            <a:r>
              <a:rPr lang="fr-FR" sz="2200" b="1" dirty="0" err="1" smtClean="0"/>
              <a:t>exceeds</a:t>
            </a:r>
            <a:r>
              <a:rPr lang="fr-FR" sz="2200" b="1" dirty="0" smtClean="0"/>
              <a:t>  75% of the </a:t>
            </a:r>
            <a:r>
              <a:rPr lang="fr-FR" sz="2200" b="1" dirty="0" err="1" smtClean="0"/>
              <a:t>whole</a:t>
            </a:r>
            <a:r>
              <a:rPr lang="fr-FR" sz="2200" b="1" dirty="0" smtClean="0"/>
              <a:t> surface area </a:t>
            </a:r>
          </a:p>
        </p:txBody>
      </p:sp>
      <p:sp>
        <p:nvSpPr>
          <p:cNvPr id="11" name="Espace réservé du texte 12"/>
          <p:cNvSpPr txBox="1">
            <a:spLocks/>
          </p:cNvSpPr>
          <p:nvPr/>
        </p:nvSpPr>
        <p:spPr>
          <a:xfrm>
            <a:off x="5845887" y="1687688"/>
            <a:ext cx="6038234" cy="1356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200" b="1" dirty="0" smtClean="0">
                <a:solidFill>
                  <a:prstClr val="black"/>
                </a:solidFill>
              </a:rPr>
              <a:t>40% of the </a:t>
            </a:r>
            <a:r>
              <a:rPr lang="fr-FR" sz="2200" b="1" dirty="0" err="1" smtClean="0">
                <a:solidFill>
                  <a:prstClr val="black"/>
                </a:solidFill>
              </a:rPr>
              <a:t>drinking</a:t>
            </a:r>
            <a:r>
              <a:rPr lang="fr-FR" sz="2200" b="1" dirty="0" smtClean="0">
                <a:solidFill>
                  <a:prstClr val="black"/>
                </a:solidFill>
              </a:rPr>
              <a:t> water </a:t>
            </a:r>
            <a:r>
              <a:rPr lang="fr-FR" sz="2200" b="1" dirty="0" err="1" smtClean="0">
                <a:solidFill>
                  <a:prstClr val="black"/>
                </a:solidFill>
              </a:rPr>
              <a:t>supply</a:t>
            </a:r>
            <a:r>
              <a:rPr lang="fr-FR" sz="2200" b="1" dirty="0" smtClean="0">
                <a:solidFill>
                  <a:prstClr val="black"/>
                </a:solidFill>
              </a:rPr>
              <a:t> </a:t>
            </a:r>
            <a:r>
              <a:rPr lang="fr-FR" sz="2200" dirty="0" smtClean="0">
                <a:solidFill>
                  <a:prstClr val="black"/>
                </a:solidFill>
              </a:rPr>
              <a:t>for more </a:t>
            </a:r>
            <a:r>
              <a:rPr lang="fr-FR" sz="2200" dirty="0" err="1" smtClean="0">
                <a:solidFill>
                  <a:prstClr val="black"/>
                </a:solidFill>
              </a:rPr>
              <a:t>than</a:t>
            </a:r>
            <a:r>
              <a:rPr lang="fr-FR" sz="2200" dirty="0" smtClean="0">
                <a:solidFill>
                  <a:prstClr val="black"/>
                </a:solidFill>
              </a:rPr>
              <a:t> 1 million </a:t>
            </a:r>
            <a:r>
              <a:rPr lang="fr-FR" sz="2200" dirty="0" err="1" smtClean="0">
                <a:solidFill>
                  <a:prstClr val="black"/>
                </a:solidFill>
              </a:rPr>
              <a:t>inhabitants</a:t>
            </a:r>
            <a:endParaRPr lang="fr-FR" sz="2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dirty="0" smtClean="0">
                <a:solidFill>
                  <a:prstClr val="black"/>
                </a:solidFill>
              </a:rPr>
              <a:t>52 active </a:t>
            </a:r>
            <a:r>
              <a:rPr lang="fr-FR" sz="2200" dirty="0" err="1" smtClean="0">
                <a:solidFill>
                  <a:prstClr val="black"/>
                </a:solidFill>
              </a:rPr>
              <a:t>catchments</a:t>
            </a:r>
            <a:endParaRPr lang="fr-FR" sz="22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200" dirty="0" smtClean="0">
                <a:solidFill>
                  <a:prstClr val="black"/>
                </a:solidFill>
              </a:rPr>
              <a:t>27 million m</a:t>
            </a:r>
            <a:r>
              <a:rPr lang="fr-FR" sz="2200" baseline="30000" dirty="0" smtClean="0">
                <a:solidFill>
                  <a:prstClr val="black"/>
                </a:solidFill>
              </a:rPr>
              <a:t>3 </a:t>
            </a:r>
            <a:r>
              <a:rPr lang="fr-FR" sz="2200" dirty="0">
                <a:solidFill>
                  <a:prstClr val="black"/>
                </a:solidFill>
              </a:rPr>
              <a:t>are </a:t>
            </a:r>
            <a:r>
              <a:rPr lang="fr-FR" sz="2200" dirty="0" err="1">
                <a:solidFill>
                  <a:prstClr val="black"/>
                </a:solidFill>
              </a:rPr>
              <a:t>produced</a:t>
            </a:r>
            <a:endParaRPr lang="fr-FR" sz="2200" dirty="0">
              <a:solidFill>
                <a:prstClr val="black"/>
              </a:solidFill>
            </a:endParaRPr>
          </a:p>
        </p:txBody>
      </p:sp>
      <p:sp>
        <p:nvSpPr>
          <p:cNvPr id="9" name="Espace réservé du texte 12"/>
          <p:cNvSpPr txBox="1">
            <a:spLocks/>
          </p:cNvSpPr>
          <p:nvPr/>
        </p:nvSpPr>
        <p:spPr>
          <a:xfrm>
            <a:off x="5643178" y="5571408"/>
            <a:ext cx="6157815" cy="1100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A </a:t>
            </a:r>
            <a:r>
              <a:rPr lang="fr-FR" sz="2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very</a:t>
            </a:r>
            <a:r>
              <a:rPr lang="fr-FR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weak</a:t>
            </a:r>
            <a:r>
              <a:rPr lang="fr-FR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groundwater</a:t>
            </a:r>
            <a:r>
              <a:rPr lang="fr-FR" sz="2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table</a:t>
            </a:r>
            <a:endParaRPr lang="fr-FR" sz="2200" b="1" dirty="0" smtClean="0">
              <a:solidFill>
                <a:srgbClr val="C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200" i="1" dirty="0"/>
              <a:t>(</a:t>
            </a:r>
            <a:r>
              <a:rPr lang="fr-FR" sz="2200" i="1" dirty="0" smtClean="0"/>
              <a:t>- 5 </a:t>
            </a:r>
            <a:r>
              <a:rPr lang="fr-FR" sz="2200" i="1" dirty="0" err="1" smtClean="0"/>
              <a:t>meters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during</a:t>
            </a:r>
            <a:r>
              <a:rPr lang="fr-FR" sz="2200" i="1" dirty="0" smtClean="0"/>
              <a:t> the 2018 </a:t>
            </a:r>
            <a:r>
              <a:rPr lang="fr-FR" sz="2200" i="1" dirty="0" err="1" smtClean="0"/>
              <a:t>summer</a:t>
            </a:r>
            <a:r>
              <a:rPr lang="fr-FR" sz="2200" i="1" dirty="0" smtClean="0"/>
              <a:t>, official </a:t>
            </a:r>
            <a:r>
              <a:rPr lang="fr-FR" sz="2200" i="1" dirty="0" err="1" smtClean="0"/>
              <a:t>drought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declaration</a:t>
            </a:r>
            <a:r>
              <a:rPr lang="fr-FR" sz="2200" i="1" dirty="0" smtClean="0"/>
              <a:t>)</a:t>
            </a:r>
            <a:endParaRPr lang="fr-FR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 smtClean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prstClr val="black"/>
              </a:solidFill>
            </a:endParaRPr>
          </a:p>
          <a:p>
            <a:pPr marL="285750" indent="-285750"/>
            <a:endParaRPr lang="fr-FR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7012" y="662845"/>
            <a:ext cx="4924643" cy="5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FR" sz="1400" dirty="0">
                <a:solidFill>
                  <a:prstClr val="black"/>
                </a:solidFill>
              </a:rPr>
              <a:t>= </a:t>
            </a:r>
            <a:r>
              <a:rPr lang="fr-FR" sz="1400" dirty="0" smtClean="0">
                <a:solidFill>
                  <a:prstClr val="black"/>
                </a:solidFill>
              </a:rPr>
              <a:t>All areas in </a:t>
            </a:r>
            <a:r>
              <a:rPr lang="fr-FR" sz="1400" dirty="0" err="1" smtClean="0">
                <a:solidFill>
                  <a:prstClr val="black"/>
                </a:solidFill>
              </a:rPr>
              <a:t>which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every</a:t>
            </a:r>
            <a:r>
              <a:rPr lang="fr-FR" sz="1400" dirty="0" smtClean="0">
                <a:solidFill>
                  <a:prstClr val="black"/>
                </a:solidFill>
              </a:rPr>
              <a:t> drop of water </a:t>
            </a:r>
            <a:r>
              <a:rPr lang="fr-FR" sz="1400" dirty="0" err="1" smtClean="0">
                <a:solidFill>
                  <a:prstClr val="black"/>
                </a:solidFill>
              </a:rPr>
              <a:t>that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falls</a:t>
            </a:r>
            <a:r>
              <a:rPr lang="fr-FR" sz="1400" dirty="0" smtClean="0">
                <a:solidFill>
                  <a:prstClr val="black"/>
                </a:solidFill>
              </a:rPr>
              <a:t> on the </a:t>
            </a:r>
            <a:r>
              <a:rPr lang="fr-FR" sz="1400" dirty="0" err="1" smtClean="0">
                <a:solidFill>
                  <a:prstClr val="black"/>
                </a:solidFill>
              </a:rPr>
              <a:t>ground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can</a:t>
            </a: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</a:rPr>
              <a:t>reach</a:t>
            </a:r>
            <a:r>
              <a:rPr lang="fr-FR" sz="1400" dirty="0" smtClean="0">
                <a:solidFill>
                  <a:prstClr val="black"/>
                </a:solidFill>
              </a:rPr>
              <a:t> out the </a:t>
            </a:r>
            <a:r>
              <a:rPr lang="fr-FR" sz="1400" dirty="0" err="1" smtClean="0">
                <a:solidFill>
                  <a:prstClr val="black"/>
                </a:solidFill>
              </a:rPr>
              <a:t>catchments</a:t>
            </a:r>
            <a:r>
              <a:rPr lang="fr-FR" sz="1400" dirty="0" smtClean="0">
                <a:solidFill>
                  <a:prstClr val="black"/>
                </a:solidFill>
              </a:rPr>
              <a:t>, </a:t>
            </a:r>
            <a:r>
              <a:rPr lang="fr-FR" sz="1400" dirty="0" err="1" smtClean="0">
                <a:solidFill>
                  <a:prstClr val="black"/>
                </a:solidFill>
              </a:rPr>
              <a:t>either</a:t>
            </a:r>
            <a:r>
              <a:rPr lang="fr-FR" sz="1400" dirty="0" smtClean="0">
                <a:solidFill>
                  <a:prstClr val="black"/>
                </a:solidFill>
              </a:rPr>
              <a:t> by infiltration or </a:t>
            </a:r>
            <a:r>
              <a:rPr lang="fr-FR" sz="1400" dirty="0" err="1" smtClean="0">
                <a:solidFill>
                  <a:prstClr val="black"/>
                </a:solidFill>
              </a:rPr>
              <a:t>runoff</a:t>
            </a:r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882" t="20351" r="39507" b="12807"/>
          <a:stretch/>
        </p:blipFill>
        <p:spPr>
          <a:xfrm>
            <a:off x="298585" y="1244316"/>
            <a:ext cx="5284802" cy="542725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8818" y="219473"/>
            <a:ext cx="89535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98755" algn="l"/>
              </a:tabLst>
            </a:pPr>
            <a:r>
              <a:rPr lang="fr-FR" sz="4000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4000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perimeter</a:t>
            </a:r>
            <a:r>
              <a:rPr lang="fr-FR" sz="4000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4000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sz="4000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4000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catchment</a:t>
            </a:r>
            <a:r>
              <a:rPr lang="fr-FR" sz="4000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areas (AAC) </a:t>
            </a:r>
            <a:r>
              <a:rPr lang="fr-FR" sz="4000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south</a:t>
            </a:r>
            <a:r>
              <a:rPr lang="fr-FR" sz="4000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 Lille</a:t>
            </a:r>
            <a:r>
              <a:rPr lang="fr-FR" sz="2000" dirty="0">
                <a:solidFill>
                  <a:srgbClr val="485E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000" dirty="0">
                <a:solidFill>
                  <a:srgbClr val="485E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solidFill>
                <a:srgbClr val="485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88767" y="3802602"/>
            <a:ext cx="6569057" cy="4674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Protection in line </a:t>
            </a:r>
            <a:r>
              <a:rPr lang="fr-FR" sz="2000" b="1" dirty="0" err="1" smtClean="0">
                <a:solidFill>
                  <a:srgbClr val="0070C0"/>
                </a:solidFill>
              </a:rPr>
              <a:t>with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Urban</a:t>
            </a:r>
            <a:r>
              <a:rPr lang="fr-FR" sz="2000" b="1" dirty="0" smtClean="0">
                <a:solidFill>
                  <a:srgbClr val="0070C0"/>
                </a:solidFill>
              </a:rPr>
              <a:t> Planning </a:t>
            </a:r>
            <a:r>
              <a:rPr lang="fr-FR" sz="2000" b="1" dirty="0" err="1" smtClean="0">
                <a:solidFill>
                  <a:srgbClr val="0070C0"/>
                </a:solidFill>
              </a:rPr>
              <a:t>Papers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1800" b="1" i="1" dirty="0" smtClean="0">
                <a:solidFill>
                  <a:srgbClr val="0070C0"/>
                </a:solidFill>
              </a:rPr>
              <a:t>(</a:t>
            </a:r>
            <a:r>
              <a:rPr lang="fr-FR" sz="1800" b="1" i="1" dirty="0" err="1" smtClean="0">
                <a:solidFill>
                  <a:srgbClr val="0070C0"/>
                </a:solidFill>
              </a:rPr>
              <a:t>Urban</a:t>
            </a:r>
            <a:r>
              <a:rPr lang="fr-FR" sz="1800" b="1" i="1" dirty="0" smtClean="0">
                <a:solidFill>
                  <a:srgbClr val="0070C0"/>
                </a:solidFill>
              </a:rPr>
              <a:t> Local Plan, </a:t>
            </a:r>
            <a:r>
              <a:rPr lang="fr-FR" sz="1800" b="1" i="1" dirty="0" err="1" smtClean="0">
                <a:solidFill>
                  <a:srgbClr val="0070C0"/>
                </a:solidFill>
              </a:rPr>
              <a:t>Dec</a:t>
            </a:r>
            <a:r>
              <a:rPr lang="fr-FR" sz="1800" b="1" i="1" dirty="0" smtClean="0">
                <a:solidFill>
                  <a:srgbClr val="0070C0"/>
                </a:solidFill>
              </a:rPr>
              <a:t>. 2019)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000" b="1" dirty="0" smtClean="0">
                <a:solidFill>
                  <a:prstClr val="black"/>
                </a:solidFill>
              </a:rPr>
              <a:t>« </a:t>
            </a:r>
            <a:r>
              <a:rPr lang="fr-FR" sz="2000" b="1" dirty="0" err="1" smtClean="0">
                <a:solidFill>
                  <a:prstClr val="black"/>
                </a:solidFill>
              </a:rPr>
              <a:t>zero</a:t>
            </a:r>
            <a:r>
              <a:rPr lang="fr-FR" sz="2000" b="1" dirty="0" smtClean="0">
                <a:solidFill>
                  <a:prstClr val="black"/>
                </a:solidFill>
              </a:rPr>
              <a:t> extension » </a:t>
            </a:r>
            <a:r>
              <a:rPr lang="fr-FR" sz="2000" b="1" dirty="0" err="1" smtClean="0">
                <a:solidFill>
                  <a:prstClr val="black"/>
                </a:solidFill>
              </a:rPr>
              <a:t>territory</a:t>
            </a:r>
            <a:r>
              <a:rPr lang="fr-FR" sz="2000" b="1" dirty="0" smtClean="0">
                <a:solidFill>
                  <a:prstClr val="black"/>
                </a:solidFill>
              </a:rPr>
              <a:t>  (-500to </a:t>
            </a:r>
            <a:r>
              <a:rPr lang="fr-FR" sz="2000" b="1" dirty="0" err="1" smtClean="0">
                <a:solidFill>
                  <a:prstClr val="black"/>
                </a:solidFill>
              </a:rPr>
              <a:t>be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</a:rPr>
              <a:t>removed</a:t>
            </a:r>
            <a:r>
              <a:rPr lang="fr-FR" sz="2000" b="1" dirty="0" smtClean="0">
                <a:solidFill>
                  <a:prstClr val="black"/>
                </a:solidFill>
              </a:rPr>
              <a:t>)</a:t>
            </a:r>
            <a:endParaRPr lang="fr-FR" sz="2000" dirty="0" smtClean="0">
              <a:solidFill>
                <a:prstClr val="black"/>
              </a:solidFill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fr-FR" sz="2000" dirty="0">
                <a:solidFill>
                  <a:prstClr val="black"/>
                </a:solidFill>
              </a:rPr>
              <a:t>C</a:t>
            </a:r>
            <a:r>
              <a:rPr lang="fr-FR" sz="2000" dirty="0" smtClean="0">
                <a:solidFill>
                  <a:prstClr val="black"/>
                </a:solidFill>
              </a:rPr>
              <a:t>onstruction and planning </a:t>
            </a:r>
            <a:r>
              <a:rPr lang="fr-FR" sz="2000" dirty="0" err="1" smtClean="0">
                <a:solidFill>
                  <a:prstClr val="black"/>
                </a:solidFill>
              </a:rPr>
              <a:t>regulations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preventing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quality</a:t>
            </a:r>
            <a:r>
              <a:rPr lang="fr-FR" sz="2000" dirty="0" smtClean="0">
                <a:solidFill>
                  <a:prstClr val="black"/>
                </a:solidFill>
              </a:rPr>
              <a:t> and </a:t>
            </a:r>
            <a:r>
              <a:rPr lang="fr-FR" sz="2000" dirty="0" err="1" smtClean="0">
                <a:solidFill>
                  <a:prstClr val="black"/>
                </a:solidFill>
              </a:rPr>
              <a:t>quantity</a:t>
            </a:r>
            <a:r>
              <a:rPr lang="fr-FR" sz="2000" dirty="0" smtClean="0">
                <a:solidFill>
                  <a:prstClr val="black"/>
                </a:solidFill>
              </a:rPr>
              <a:t> damages (pollution and </a:t>
            </a:r>
            <a:r>
              <a:rPr lang="fr-FR" sz="2000" dirty="0" err="1" smtClean="0">
                <a:solidFill>
                  <a:prstClr val="black"/>
                </a:solidFill>
              </a:rPr>
              <a:t>soil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sealing</a:t>
            </a:r>
            <a:r>
              <a:rPr lang="fr-FR" sz="2000" dirty="0" smtClean="0">
                <a:solidFill>
                  <a:prstClr val="black"/>
                </a:solidFill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223792" y="5826547"/>
            <a:ext cx="4320480" cy="445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742950" indent="-733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2pPr>
            <a:lvl3pPr marL="539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3pPr>
            <a:lvl4pPr marL="89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&gt;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fr-FR" sz="1200" dirty="0">
              <a:solidFill>
                <a:prstClr val="black"/>
              </a:solidFill>
              <a:latin typeface="Futura Bk" panose="020B05020202040203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938" y="1827310"/>
            <a:ext cx="1330984" cy="1322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lum contras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050" y="1092566"/>
            <a:ext cx="2926691" cy="2081876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88767" y="782815"/>
            <a:ext cx="6569057" cy="4674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88767" y="1789258"/>
            <a:ext cx="6485776" cy="22199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Protection in line </a:t>
            </a:r>
            <a:r>
              <a:rPr lang="fr-FR" sz="2000" b="1" dirty="0" err="1" smtClean="0">
                <a:solidFill>
                  <a:srgbClr val="0070C0"/>
                </a:solidFill>
              </a:rPr>
              <a:t>with</a:t>
            </a:r>
            <a:r>
              <a:rPr lang="fr-FR" sz="2000" b="1" dirty="0" smtClean="0">
                <a:solidFill>
                  <a:srgbClr val="0070C0"/>
                </a:solidFill>
              </a:rPr>
              <a:t> the </a:t>
            </a:r>
            <a:r>
              <a:rPr lang="fr-FR" sz="2000" b="1" dirty="0" err="1" smtClean="0">
                <a:solidFill>
                  <a:srgbClr val="0070C0"/>
                </a:solidFill>
              </a:rPr>
              <a:t>law</a:t>
            </a:r>
            <a:r>
              <a:rPr lang="fr-FR" sz="2000" b="1" dirty="0" smtClean="0">
                <a:solidFill>
                  <a:srgbClr val="0070C0"/>
                </a:solidFill>
              </a:rPr>
              <a:t> on water </a:t>
            </a:r>
            <a:r>
              <a:rPr lang="fr-FR" sz="1600" b="1" i="1" dirty="0" smtClean="0">
                <a:solidFill>
                  <a:srgbClr val="0070C0"/>
                </a:solidFill>
              </a:rPr>
              <a:t>(EUROPEAN </a:t>
            </a:r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DIRECTIVE 2006/118/</a:t>
            </a:r>
            <a:r>
              <a:rPr lang="fr-FR" sz="1600" b="1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1600" b="1" i="1" dirty="0" smtClean="0">
                <a:solidFill>
                  <a:schemeClr val="accent1">
                    <a:lumMod val="75000"/>
                  </a:schemeClr>
                </a:solidFill>
              </a:rPr>
              <a:t>C  - EUROPEAN DIRECTIVE 2000/60/EC)</a:t>
            </a:r>
          </a:p>
          <a:p>
            <a:r>
              <a:rPr lang="fr-FR" sz="2000" dirty="0" err="1" smtClean="0"/>
              <a:t>Health</a:t>
            </a:r>
            <a:r>
              <a:rPr lang="fr-FR" sz="2000" dirty="0" smtClean="0"/>
              <a:t> protection </a:t>
            </a:r>
            <a:r>
              <a:rPr lang="fr-FR" sz="2000" dirty="0" err="1" smtClean="0"/>
              <a:t>tool</a:t>
            </a:r>
            <a:r>
              <a:rPr lang="fr-FR" sz="2000" dirty="0" smtClean="0"/>
              <a:t> and land </a:t>
            </a:r>
            <a:r>
              <a:rPr lang="fr-FR" sz="2000" dirty="0" err="1" smtClean="0"/>
              <a:t>purchasing</a:t>
            </a:r>
            <a:r>
              <a:rPr lang="fr-FR" sz="2000" dirty="0" smtClean="0"/>
              <a:t> (DUP/ 2007)</a:t>
            </a:r>
          </a:p>
          <a:p>
            <a:r>
              <a:rPr lang="fr-FR" sz="2000" dirty="0" smtClean="0"/>
              <a:t> water Planning and management </a:t>
            </a:r>
            <a:r>
              <a:rPr lang="fr-FR" sz="2000" dirty="0" err="1" smtClean="0"/>
              <a:t>Scheme</a:t>
            </a:r>
            <a:r>
              <a:rPr lang="fr-FR" sz="2000" dirty="0" smtClean="0"/>
              <a:t> (SAGE/ Jan. 2020)</a:t>
            </a:r>
            <a:endParaRPr lang="fr-FR" sz="20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785576" y="5493493"/>
            <a:ext cx="5431316" cy="4674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b="1" dirty="0" smtClean="0">
                <a:solidFill>
                  <a:srgbClr val="C00000"/>
                </a:solidFill>
              </a:rPr>
              <a:t>     = </a:t>
            </a:r>
            <a:r>
              <a:rPr lang="fr-FR" sz="2000" b="1" i="1" dirty="0" smtClean="0">
                <a:solidFill>
                  <a:srgbClr val="C00000"/>
                </a:solidFill>
              </a:rPr>
              <a:t>A strict application of the </a:t>
            </a:r>
            <a:r>
              <a:rPr lang="fr-FR" sz="2000" b="1" i="1" dirty="0" err="1" smtClean="0">
                <a:solidFill>
                  <a:srgbClr val="C00000"/>
                </a:solidFill>
              </a:rPr>
              <a:t>methodology</a:t>
            </a:r>
            <a:r>
              <a:rPr lang="fr-FR" sz="2000" b="1" i="1" dirty="0" smtClean="0">
                <a:solidFill>
                  <a:srgbClr val="C00000"/>
                </a:solidFill>
              </a:rPr>
              <a:t> «</a:t>
            </a:r>
            <a:r>
              <a:rPr lang="fr-FR" sz="2000" b="1" i="1" dirty="0">
                <a:solidFill>
                  <a:srgbClr val="C00000"/>
                </a:solidFill>
              </a:rPr>
              <a:t> </a:t>
            </a:r>
            <a:r>
              <a:rPr lang="fr-FR" sz="2000" b="1" i="1" dirty="0" err="1" smtClean="0">
                <a:solidFill>
                  <a:srgbClr val="C00000"/>
                </a:solidFill>
              </a:rPr>
              <a:t>avoid</a:t>
            </a:r>
            <a:r>
              <a:rPr lang="fr-FR" sz="2000" b="1" i="1" dirty="0" smtClean="0">
                <a:solidFill>
                  <a:srgbClr val="C00000"/>
                </a:solidFill>
              </a:rPr>
              <a:t>/</a:t>
            </a:r>
            <a:r>
              <a:rPr lang="fr-FR" sz="2000" b="1" i="1" dirty="0" err="1" smtClean="0">
                <a:solidFill>
                  <a:srgbClr val="C00000"/>
                </a:solidFill>
              </a:rPr>
              <a:t>reduce</a:t>
            </a:r>
            <a:r>
              <a:rPr lang="fr-FR" sz="2000" b="1" i="1" dirty="0" smtClean="0">
                <a:solidFill>
                  <a:srgbClr val="C00000"/>
                </a:solidFill>
              </a:rPr>
              <a:t>/</a:t>
            </a:r>
            <a:r>
              <a:rPr lang="fr-FR" sz="2000" b="1" i="1" dirty="0" err="1" smtClean="0">
                <a:solidFill>
                  <a:srgbClr val="C00000"/>
                </a:solidFill>
              </a:rPr>
              <a:t>compensate</a:t>
            </a:r>
            <a:r>
              <a:rPr lang="fr-FR" sz="2000" b="1" i="1" dirty="0">
                <a:solidFill>
                  <a:srgbClr val="C00000"/>
                </a:solidFill>
              </a:rPr>
              <a:t> </a:t>
            </a:r>
            <a:r>
              <a:rPr lang="fr-FR" sz="2000" b="1" i="1" dirty="0" smtClean="0">
                <a:solidFill>
                  <a:srgbClr val="C00000"/>
                </a:solidFill>
              </a:rPr>
              <a:t>»</a:t>
            </a:r>
            <a:endParaRPr lang="fr-FR" sz="2000" b="1" i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38" y="2846512"/>
            <a:ext cx="2258543" cy="2462231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4438" y="3636257"/>
            <a:ext cx="1487113" cy="11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7734" y="612493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enhanced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protection</a:t>
            </a:r>
            <a:b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dirty="0">
              <a:solidFill>
                <a:srgbClr val="485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-7255" y="35992"/>
            <a:ext cx="9090212" cy="443372"/>
          </a:xfrm>
          <a:prstGeom prst="rect">
            <a:avLst/>
          </a:prstGeom>
        </p:spPr>
        <p:txBody>
          <a:bodyPr/>
          <a:lstStyle>
            <a:lvl1pPr marL="0" indent="0" defTabSz="91440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cap="sm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>
              <a:spcBef>
                <a:spcPts val="0"/>
              </a:spcBef>
              <a:tabLst>
                <a:tab pos="198755" algn="l"/>
              </a:tabLst>
            </a:pPr>
            <a:endParaRPr lang="fr-FR" sz="20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4223792" y="5810505"/>
            <a:ext cx="4320480" cy="445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742950" indent="-733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2pPr>
            <a:lvl3pPr marL="539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3pPr>
            <a:lvl4pPr marL="89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&gt;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</a:pPr>
            <a:endParaRPr lang="fr-FR" sz="1200" dirty="0">
              <a:solidFill>
                <a:prstClr val="black"/>
              </a:solidFill>
              <a:latin typeface="Futura Bk" panose="020B05020202040203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51547" y="1357069"/>
            <a:ext cx="10806719" cy="6124684"/>
            <a:chOff x="2065835" y="732748"/>
            <a:chExt cx="10806719" cy="6124684"/>
          </a:xfrm>
        </p:grpSpPr>
        <p:sp>
          <p:nvSpPr>
            <p:cNvPr id="9" name="Espace réservé du contenu 2"/>
            <p:cNvSpPr txBox="1">
              <a:spLocks/>
            </p:cNvSpPr>
            <p:nvPr/>
          </p:nvSpPr>
          <p:spPr>
            <a:xfrm>
              <a:off x="6952740" y="732748"/>
              <a:ext cx="5919814" cy="169267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800" b="1" dirty="0" smtClean="0">
                  <a:solidFill>
                    <a:srgbClr val="0070C0"/>
                  </a:solidFill>
                </a:rPr>
                <a:t>WHAT?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A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chosen</a:t>
              </a:r>
              <a:r>
                <a:rPr lang="fr-FR" sz="2000" dirty="0" smtClean="0">
                  <a:solidFill>
                    <a:prstClr val="black"/>
                  </a:solidFill>
                </a:rPr>
                <a:t> vision for the future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A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common</a:t>
              </a:r>
              <a:r>
                <a:rPr lang="fr-FR" sz="2000" dirty="0" smtClean="0">
                  <a:solidFill>
                    <a:prstClr val="black"/>
                  </a:solidFill>
                </a:rPr>
                <a:t> ambition</a:t>
              </a:r>
              <a:endParaRPr lang="fr-FR" sz="2000" dirty="0">
                <a:solidFill>
                  <a:prstClr val="black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 A guide to change the model and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transform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public action</a:t>
              </a:r>
              <a:endParaRPr lang="fr-FR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2065835" y="2615781"/>
              <a:ext cx="7731843" cy="176816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800" b="1" dirty="0" smtClean="0">
                  <a:solidFill>
                    <a:srgbClr val="0070C0"/>
                  </a:solidFill>
                </a:rPr>
                <a:t>WHO? WITH WHO?  </a:t>
              </a:r>
              <a:endParaRPr lang="fr-FR" sz="2800" b="1" dirty="0">
                <a:solidFill>
                  <a:srgbClr val="0070C0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A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political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project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designed</a:t>
              </a:r>
              <a:r>
                <a:rPr lang="fr-FR" sz="2000" dirty="0" smtClean="0">
                  <a:solidFill>
                    <a:prstClr val="black"/>
                  </a:solidFill>
                </a:rPr>
                <a:t> by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elected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officials</a:t>
              </a:r>
              <a:endParaRPr lang="fr-FR" sz="2000" dirty="0" smtClean="0">
                <a:solidFill>
                  <a:prstClr val="black"/>
                </a:solidFill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A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special</a:t>
              </a:r>
              <a:r>
                <a:rPr lang="fr-FR" sz="2000" dirty="0" smtClean="0">
                  <a:solidFill>
                    <a:prstClr val="black"/>
                  </a:solidFill>
                </a:rPr>
                <a:t> moment to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mobilize</a:t>
              </a:r>
              <a:r>
                <a:rPr lang="fr-FR" sz="2000" dirty="0" smtClean="0">
                  <a:solidFill>
                    <a:prstClr val="black"/>
                  </a:solidFill>
                </a:rPr>
                <a:t> local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stakeholders</a:t>
              </a:r>
              <a:r>
                <a:rPr lang="fr-FR" sz="2000" dirty="0" smtClean="0">
                  <a:solidFill>
                    <a:prstClr val="black"/>
                  </a:solidFill>
                </a:rPr>
                <a:t> and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citizens</a:t>
              </a:r>
              <a:endParaRPr lang="fr-FR" sz="2000" dirty="0">
                <a:solidFill>
                  <a:prstClr val="black"/>
                </a:solidFill>
              </a:endParaRPr>
            </a:p>
          </p:txBody>
        </p:sp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5026894" y="3959955"/>
              <a:ext cx="7179394" cy="289747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800" b="1" dirty="0" smtClean="0">
                  <a:solidFill>
                    <a:srgbClr val="0070C0"/>
                  </a:solidFill>
                </a:rPr>
                <a:t>HOW?</a:t>
              </a:r>
              <a:endParaRPr lang="fr-FR" sz="2800" b="1" dirty="0">
                <a:solidFill>
                  <a:srgbClr val="0070C0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2000" dirty="0" err="1" smtClean="0">
                  <a:solidFill>
                    <a:prstClr val="black"/>
                  </a:solidFill>
                </a:rPr>
                <a:t>Make</a:t>
              </a:r>
              <a:r>
                <a:rPr lang="fr-FR" sz="2000" dirty="0" smtClean="0">
                  <a:solidFill>
                    <a:prstClr val="black"/>
                  </a:solidFill>
                </a:rPr>
                <a:t> obstacles and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opportunities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emerge</a:t>
              </a:r>
              <a:endParaRPr lang="fr-FR" sz="2000" dirty="0" smtClean="0">
                <a:solidFill>
                  <a:prstClr val="black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2000" dirty="0" err="1" smtClean="0">
                  <a:solidFill>
                    <a:prstClr val="black"/>
                  </a:solidFill>
                </a:rPr>
                <a:t>Bring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energies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together</a:t>
              </a:r>
              <a:r>
                <a:rPr lang="fr-FR" sz="2000" dirty="0" smtClean="0">
                  <a:solidFill>
                    <a:prstClr val="black"/>
                  </a:solidFill>
                </a:rPr>
                <a:t>, , 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get</a:t>
              </a:r>
              <a:r>
                <a:rPr lang="fr-FR" sz="2000" dirty="0" smtClean="0">
                  <a:solidFill>
                    <a:prstClr val="black"/>
                  </a:solidFill>
                </a:rPr>
                <a:t> out of « 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compartmentalization</a:t>
              </a:r>
              <a:r>
                <a:rPr lang="fr-FR" sz="2000" dirty="0" smtClean="0">
                  <a:solidFill>
                    <a:prstClr val="black"/>
                  </a:solidFill>
                </a:rPr>
                <a:t> »  »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2000" dirty="0" smtClean="0">
                  <a:solidFill>
                    <a:prstClr val="black"/>
                  </a:solidFill>
                </a:rPr>
                <a:t>Go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beyond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restricting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working</a:t>
              </a:r>
              <a:r>
                <a:rPr lang="fr-FR" sz="2000" dirty="0" smtClean="0">
                  <a:solidFill>
                    <a:prstClr val="black"/>
                  </a:solidFill>
                </a:rPr>
                <a:t> 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methods</a:t>
              </a:r>
              <a:endParaRPr lang="fr-FR" sz="2000" dirty="0" smtClean="0">
                <a:solidFill>
                  <a:prstClr val="black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fr-FR" sz="2000" dirty="0" err="1" smtClean="0">
                  <a:solidFill>
                    <a:prstClr val="black"/>
                  </a:solidFill>
                </a:rPr>
                <a:t>Mobilize</a:t>
              </a:r>
              <a:r>
                <a:rPr lang="fr-FR" sz="2000" dirty="0" smtClean="0">
                  <a:solidFill>
                    <a:prstClr val="black"/>
                  </a:solidFill>
                </a:rPr>
                <a:t> « design-</a:t>
              </a:r>
              <a:r>
                <a:rPr lang="fr-FR" sz="2000" dirty="0" err="1" smtClean="0">
                  <a:solidFill>
                    <a:prstClr val="black"/>
                  </a:solidFill>
                </a:rPr>
                <a:t>thinking</a:t>
              </a:r>
              <a:r>
                <a:rPr lang="fr-FR" sz="2000" dirty="0" smtClean="0">
                  <a:solidFill>
                    <a:prstClr val="black"/>
                  </a:solidFill>
                </a:rPr>
                <a:t> » techniques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2000" dirty="0">
                <a:solidFill>
                  <a:prstClr val="black"/>
                </a:solidFill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2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98" y="3114113"/>
            <a:ext cx="1747816" cy="12538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878" y="4903387"/>
            <a:ext cx="3058976" cy="1738049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430897" y="1293935"/>
            <a:ext cx="5953135" cy="18965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A </a:t>
            </a:r>
            <a:r>
              <a:rPr lang="fr-FR" sz="2000" dirty="0" err="1" smtClean="0">
                <a:solidFill>
                  <a:prstClr val="black"/>
                </a:solidFill>
              </a:rPr>
              <a:t>significant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paradigm</a:t>
            </a:r>
            <a:r>
              <a:rPr lang="fr-FR" sz="2000" dirty="0" smtClean="0">
                <a:solidFill>
                  <a:prstClr val="black"/>
                </a:solidFill>
              </a:rPr>
              <a:t> shift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 smtClean="0">
                <a:solidFill>
                  <a:prstClr val="black"/>
                </a:solidFill>
              </a:rPr>
              <a:t>Abandoned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projects</a:t>
            </a:r>
            <a:r>
              <a:rPr lang="fr-FR" sz="2000" dirty="0" smtClean="0">
                <a:solidFill>
                  <a:prstClr val="black"/>
                </a:solidFill>
              </a:rPr>
              <a:t> or to </a:t>
            </a:r>
            <a:r>
              <a:rPr lang="fr-FR" sz="2000" dirty="0" err="1" smtClean="0">
                <a:solidFill>
                  <a:prstClr val="black"/>
                </a:solidFill>
              </a:rPr>
              <a:t>be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reconsidered</a:t>
            </a:r>
            <a:r>
              <a:rPr lang="fr-FR" sz="2000" dirty="0" smtClean="0">
                <a:solidFill>
                  <a:prstClr val="black"/>
                </a:solidFill>
              </a:rPr>
              <a:t>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« </a:t>
            </a:r>
            <a:r>
              <a:rPr lang="fr-FR" sz="2000" dirty="0" err="1" smtClean="0">
                <a:solidFill>
                  <a:prstClr val="black"/>
                </a:solidFill>
              </a:rPr>
              <a:t>Outdated</a:t>
            </a:r>
            <a:r>
              <a:rPr lang="fr-FR" sz="2000" dirty="0" smtClean="0">
                <a:solidFill>
                  <a:prstClr val="black"/>
                </a:solidFill>
              </a:rPr>
              <a:t> » public </a:t>
            </a:r>
            <a:r>
              <a:rPr lang="fr-FR" sz="2000" dirty="0" err="1" smtClean="0">
                <a:solidFill>
                  <a:prstClr val="black"/>
                </a:solidFill>
              </a:rPr>
              <a:t>policies</a:t>
            </a:r>
            <a:r>
              <a:rPr lang="fr-FR" sz="2000" dirty="0" smtClean="0">
                <a:solidFill>
                  <a:prstClr val="black"/>
                </a:solidFill>
              </a:rPr>
              <a:t> or not </a:t>
            </a:r>
            <a:r>
              <a:rPr lang="fr-FR" sz="2000" dirty="0" err="1" smtClean="0">
                <a:solidFill>
                  <a:prstClr val="black"/>
                </a:solidFill>
              </a:rPr>
              <a:t>specific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enough</a:t>
            </a:r>
            <a:endParaRPr lang="fr-FR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sz="1800" b="1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08667" y="75604"/>
            <a:ext cx="8953500" cy="1325563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198755" algn="l"/>
              </a:tabLst>
            </a:pP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-design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of a new territorial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dirty="0">
              <a:solidFill>
                <a:srgbClr val="485E8E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necteur droit avec flèche 47"/>
          <p:cNvCxnSpPr/>
          <p:nvPr/>
        </p:nvCxnSpPr>
        <p:spPr>
          <a:xfrm flipH="1" flipV="1">
            <a:off x="4999979" y="5070527"/>
            <a:ext cx="5648" cy="1235492"/>
          </a:xfrm>
          <a:prstGeom prst="straightConnector1">
            <a:avLst/>
          </a:prstGeom>
          <a:ln w="63500">
            <a:solidFill>
              <a:srgbClr val="D2B9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6745168" y="5062948"/>
            <a:ext cx="5648" cy="1235492"/>
          </a:xfrm>
          <a:prstGeom prst="straightConnector1">
            <a:avLst/>
          </a:prstGeom>
          <a:ln w="635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749635" y="3700548"/>
            <a:ext cx="367" cy="608545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083865" y="1625678"/>
            <a:ext cx="0" cy="4915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674306" y="1606823"/>
            <a:ext cx="0" cy="4915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5754723" y="464290"/>
            <a:ext cx="367" cy="608545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67844" y="4494101"/>
            <a:ext cx="3240360" cy="3337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600" kern="1200">
                <a:solidFill>
                  <a:srgbClr val="E30613"/>
                </a:solidFill>
                <a:latin typeface="+mn-lt"/>
                <a:ea typeface="+mn-ea"/>
                <a:cs typeface="+mn-cs"/>
              </a:defRPr>
            </a:lvl1pPr>
            <a:lvl2pPr marL="742950" indent="-73342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4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2pPr>
            <a:lvl3pPr marL="539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Blip>
                <a:blip r:embed="rId3"/>
              </a:buBlip>
              <a:defRPr sz="20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3pPr>
            <a:lvl4pPr marL="890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•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4pPr>
            <a:lvl5pPr marL="125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Font typeface="Arial" pitchFamily="34" charset="0"/>
              <a:buChar char="&gt;"/>
              <a:defRPr sz="1800" kern="1200">
                <a:solidFill>
                  <a:srgbClr val="575757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451"/>
              </a:spcBef>
              <a:spcAft>
                <a:spcPts val="451"/>
              </a:spcAft>
            </a:pPr>
            <a:endParaRPr lang="fr-FR" sz="900" dirty="0">
              <a:solidFill>
                <a:prstClr val="black"/>
              </a:solidFill>
              <a:latin typeface="Futura Bk" panose="020B0502020204020303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35074" y="1072835"/>
            <a:ext cx="10213530" cy="2925243"/>
            <a:chOff x="441790" y="868034"/>
            <a:chExt cx="7683280" cy="2005254"/>
          </a:xfrm>
        </p:grpSpPr>
        <p:grpSp>
          <p:nvGrpSpPr>
            <p:cNvPr id="21" name="Groupe 20"/>
            <p:cNvGrpSpPr/>
            <p:nvPr/>
          </p:nvGrpSpPr>
          <p:grpSpPr>
            <a:xfrm>
              <a:off x="441790" y="868034"/>
              <a:ext cx="7668153" cy="1395568"/>
              <a:chOff x="980105" y="467324"/>
              <a:chExt cx="4204543" cy="1395568"/>
            </a:xfrm>
            <a:solidFill>
              <a:srgbClr val="348EA6"/>
            </a:solidFill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980105" y="1183423"/>
                <a:ext cx="2107553" cy="67946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fr-FR" sz="2200" b="1" dirty="0" smtClean="0">
                    <a:solidFill>
                      <a:schemeClr val="bg1"/>
                    </a:solidFill>
                  </a:rPr>
                  <a:t>QUANTITY</a:t>
                </a:r>
                <a:endParaRPr lang="fr-FR" sz="2200" dirty="0">
                  <a:solidFill>
                    <a:schemeClr val="bg1"/>
                  </a:solidFill>
                </a:endParaRP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fr-FR" sz="2000" b="1" dirty="0" err="1">
                    <a:solidFill>
                      <a:schemeClr val="bg1"/>
                    </a:solidFill>
                  </a:rPr>
                  <a:t>Minimize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bg1"/>
                    </a:solidFill>
                  </a:rPr>
                  <a:t>artificialization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fr-FR" sz="2000" b="1" dirty="0" err="1">
                    <a:solidFill>
                      <a:schemeClr val="bg1"/>
                    </a:solidFill>
                  </a:rPr>
                  <a:t>Increase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infiltration</a:t>
                </a:r>
                <a:endParaRPr lang="fr-FR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à coins arrondis 31"/>
              <p:cNvSpPr/>
              <p:nvPr/>
            </p:nvSpPr>
            <p:spPr>
              <a:xfrm>
                <a:off x="3200809" y="1170497"/>
                <a:ext cx="1983838" cy="692002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fr-FR" sz="1351" b="1" dirty="0">
                  <a:solidFill>
                    <a:srgbClr val="3694AE"/>
                  </a:solidFill>
                </a:endParaRPr>
              </a:p>
              <a:p>
                <a:pPr algn="ctr"/>
                <a:r>
                  <a:rPr lang="fr-FR" sz="2200" b="1" dirty="0">
                    <a:solidFill>
                      <a:schemeClr val="bg1"/>
                    </a:solidFill>
                  </a:rPr>
                  <a:t>QUALITY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fr-FR" sz="2000" b="1" dirty="0" err="1" smtClean="0">
                    <a:solidFill>
                      <a:schemeClr val="bg1"/>
                    </a:solidFill>
                  </a:rPr>
                  <a:t>Increase</a:t>
                </a:r>
                <a:r>
                  <a:rPr lang="fr-FR" sz="20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2000" b="1" dirty="0" err="1">
                    <a:solidFill>
                      <a:schemeClr val="bg1"/>
                    </a:solidFill>
                  </a:rPr>
                  <a:t>quality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of </a:t>
                </a:r>
                <a:r>
                  <a:rPr lang="fr-FR" sz="2000" b="1" dirty="0" err="1">
                    <a:solidFill>
                      <a:schemeClr val="bg1"/>
                    </a:solidFill>
                  </a:rPr>
                  <a:t>discharges</a:t>
                </a:r>
                <a:endParaRPr lang="fr-FR" sz="2000" b="1" dirty="0">
                  <a:solidFill>
                    <a:schemeClr val="bg1"/>
                  </a:solidFill>
                </a:endParaRP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fr-FR" sz="2000" b="1" dirty="0" err="1">
                    <a:solidFill>
                      <a:schemeClr val="bg1"/>
                    </a:solidFill>
                  </a:rPr>
                  <a:t>Reduce</a:t>
                </a:r>
                <a:r>
                  <a:rPr lang="fr-FR" sz="2000" b="1" dirty="0">
                    <a:solidFill>
                      <a:schemeClr val="bg1"/>
                    </a:solidFill>
                  </a:rPr>
                  <a:t> pollution sources</a:t>
                </a:r>
                <a:endParaRPr lang="fr-FR" sz="2000" dirty="0">
                  <a:solidFill>
                    <a:schemeClr val="bg1"/>
                  </a:solidFill>
                </a:endParaRPr>
              </a:p>
              <a:p>
                <a:pPr algn="ctr" defTabSz="685783"/>
                <a:endParaRPr lang="fr-FR" sz="1000" dirty="0">
                  <a:solidFill>
                    <a:srgbClr val="3694AE"/>
                  </a:solidFill>
                </a:endParaRPr>
              </a:p>
              <a:p>
                <a:pPr algn="ctr" defTabSz="685783"/>
                <a:endParaRPr lang="fr-FR" sz="1351" dirty="0">
                  <a:solidFill>
                    <a:srgbClr val="3694AE"/>
                  </a:solidFill>
                </a:endParaRPr>
              </a:p>
            </p:txBody>
          </p:sp>
          <p:sp>
            <p:nvSpPr>
              <p:cNvPr id="33" name="Rectangle à coins arrondis 32"/>
              <p:cNvSpPr/>
              <p:nvPr/>
            </p:nvSpPr>
            <p:spPr>
              <a:xfrm>
                <a:off x="996696" y="467324"/>
                <a:ext cx="4187952" cy="447629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rgbClr val="3694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r>
                  <a:rPr lang="fr-FR" sz="2400" b="1" dirty="0" smtClean="0">
                    <a:solidFill>
                      <a:prstClr val="white"/>
                    </a:solidFill>
                  </a:rPr>
                  <a:t>Principal issue: </a:t>
                </a:r>
                <a:r>
                  <a:rPr lang="fr-FR" sz="2400" b="1" dirty="0" err="1" smtClean="0">
                    <a:solidFill>
                      <a:prstClr val="white"/>
                    </a:solidFill>
                  </a:rPr>
                  <a:t>drinking</a:t>
                </a:r>
                <a:r>
                  <a:rPr lang="fr-FR" sz="2400" b="1" dirty="0" smtClean="0">
                    <a:solidFill>
                      <a:prstClr val="white"/>
                    </a:solidFill>
                  </a:rPr>
                  <a:t> water </a:t>
                </a:r>
                <a:r>
                  <a:rPr lang="fr-FR" sz="2400" b="1" dirty="0" err="1" smtClean="0">
                    <a:solidFill>
                      <a:prstClr val="white"/>
                    </a:solidFill>
                  </a:rPr>
                  <a:t>resource</a:t>
                </a:r>
                <a:endParaRPr lang="fr-FR" sz="24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ectangle à coins arrondis 21"/>
            <p:cNvSpPr/>
            <p:nvPr/>
          </p:nvSpPr>
          <p:spPr>
            <a:xfrm>
              <a:off x="456917" y="2474292"/>
              <a:ext cx="7668153" cy="39899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r>
                <a:rPr lang="fr-FR" sz="2000" b="1" dirty="0" smtClean="0">
                  <a:solidFill>
                    <a:prstClr val="white"/>
                  </a:solidFill>
                </a:rPr>
                <a:t>ELABORATION OF AN OVERAL STRATEGY</a:t>
              </a:r>
              <a:endParaRPr lang="fr-FR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Rectangle à coins arrondis 33"/>
          <p:cNvSpPr/>
          <p:nvPr/>
        </p:nvSpPr>
        <p:spPr>
          <a:xfrm>
            <a:off x="435074" y="119997"/>
            <a:ext cx="10213530" cy="527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2400" b="1" dirty="0" smtClean="0">
                <a:solidFill>
                  <a:prstClr val="white"/>
                </a:solidFill>
              </a:rPr>
              <a:t>AMBITION : PRESERVE and ENHANCE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3891165" y="4369637"/>
            <a:ext cx="4030580" cy="696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PRESERVE / IMPROVE</a:t>
            </a:r>
          </a:p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Water </a:t>
            </a:r>
            <a:r>
              <a:rPr lang="fr-FR" sz="2200" b="1" dirty="0" err="1" smtClean="0">
                <a:solidFill>
                  <a:schemeClr val="bg1"/>
                </a:solidFill>
              </a:rPr>
              <a:t>resource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576623" y="5621421"/>
            <a:ext cx="4030579" cy="696050"/>
          </a:xfrm>
          <a:prstGeom prst="roundRect">
            <a:avLst/>
          </a:prstGeom>
          <a:solidFill>
            <a:srgbClr val="D2B9B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DEVELOP</a:t>
            </a:r>
          </a:p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The </a:t>
            </a:r>
            <a:r>
              <a:rPr lang="fr-FR" sz="2200" b="1" dirty="0" err="1" smtClean="0">
                <a:solidFill>
                  <a:schemeClr val="bg1"/>
                </a:solidFill>
              </a:rPr>
              <a:t>potential</a:t>
            </a:r>
            <a:r>
              <a:rPr lang="fr-FR" sz="2200" b="1" dirty="0" smtClean="0">
                <a:solidFill>
                  <a:schemeClr val="bg1"/>
                </a:solidFill>
              </a:rPr>
              <a:t> of the </a:t>
            </a:r>
            <a:r>
              <a:rPr lang="fr-FR" sz="2200" b="1" dirty="0" err="1" smtClean="0">
                <a:solidFill>
                  <a:schemeClr val="bg1"/>
                </a:solidFill>
              </a:rPr>
              <a:t>territory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131003" y="5649994"/>
            <a:ext cx="4030579" cy="696050"/>
          </a:xfrm>
          <a:prstGeom prst="roundRect">
            <a:avLst/>
          </a:prstGeom>
          <a:solidFill>
            <a:srgbClr val="FF7C8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LIVING WELL</a:t>
            </a:r>
          </a:p>
          <a:p>
            <a:pPr algn="ctr" defTabSz="685783"/>
            <a:r>
              <a:rPr lang="fr-FR" sz="2200" b="1" dirty="0" smtClean="0">
                <a:solidFill>
                  <a:schemeClr val="bg1"/>
                </a:solidFill>
              </a:rPr>
              <a:t>In the area</a:t>
            </a:r>
            <a:endParaRPr lang="fr-FR" sz="2200" dirty="0">
              <a:solidFill>
                <a:schemeClr val="bg1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3168464" y="3998112"/>
            <a:ext cx="0" cy="1659512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8644446" y="3974711"/>
            <a:ext cx="0" cy="1659512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4488766" y="5056563"/>
            <a:ext cx="0" cy="564858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7317590" y="5069365"/>
            <a:ext cx="5648" cy="580629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endCxn id="41" idx="2"/>
          </p:cNvCxnSpPr>
          <p:nvPr/>
        </p:nvCxnSpPr>
        <p:spPr>
          <a:xfrm flipV="1">
            <a:off x="8146292" y="6346044"/>
            <a:ext cx="1" cy="319451"/>
          </a:xfrm>
          <a:prstGeom prst="straightConnector1">
            <a:avLst/>
          </a:prstGeom>
          <a:ln w="63500">
            <a:solidFill>
              <a:srgbClr val="D2B9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39" idx="2"/>
          </p:cNvCxnSpPr>
          <p:nvPr/>
        </p:nvCxnSpPr>
        <p:spPr>
          <a:xfrm flipH="1">
            <a:off x="3881096" y="6335267"/>
            <a:ext cx="1" cy="330228"/>
          </a:xfrm>
          <a:prstGeom prst="line">
            <a:avLst/>
          </a:prstGeom>
          <a:ln w="63500">
            <a:solidFill>
              <a:srgbClr val="D2B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3881096" y="6665495"/>
            <a:ext cx="4265196" cy="0"/>
          </a:xfrm>
          <a:prstGeom prst="line">
            <a:avLst/>
          </a:prstGeom>
          <a:ln w="63500">
            <a:solidFill>
              <a:srgbClr val="D2B9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38705" y="76821"/>
            <a:ext cx="9090212" cy="443372"/>
          </a:xfrm>
          <a:prstGeom prst="rect">
            <a:avLst/>
          </a:prstGeom>
        </p:spPr>
        <p:txBody>
          <a:bodyPr/>
          <a:lstStyle>
            <a:lvl1pPr marL="0" indent="0" defTabSz="91440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cap="sm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tabLst>
                <a:tab pos="198755" algn="l"/>
              </a:tabLst>
            </a:pPr>
            <a:endParaRPr lang="fr-FR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5" y="1285875"/>
            <a:ext cx="9729787" cy="5572125"/>
          </a:xfrm>
          <a:prstGeom prst="rect">
            <a:avLst/>
          </a:prstGeom>
        </p:spPr>
      </p:pic>
      <p:pic>
        <p:nvPicPr>
          <p:cNvPr id="4" name="Picture 2" descr="Z:\01_ETUDES\LILLE_ACCORD CADRE OAP_2016\LILLE_GARDIENNES DE L'EAU_2018\ATELIER 2_INterland\PHOTO\IMG_20181218_15112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"/>
          <a:stretch/>
        </p:blipFill>
        <p:spPr bwMode="auto">
          <a:xfrm>
            <a:off x="5455101" y="2066950"/>
            <a:ext cx="1632820" cy="149116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7736492" y="4908482"/>
            <a:ext cx="3230400" cy="857251"/>
          </a:xfrm>
          <a:prstGeom prst="wedgeRoundRectCallout">
            <a:avLst>
              <a:gd name="adj1" fmla="val -67273"/>
              <a:gd name="adj2" fmla="val 4083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26 </a:t>
            </a:r>
            <a:r>
              <a:rPr lang="fr-FR" b="1" dirty="0" err="1" smtClean="0">
                <a:solidFill>
                  <a:schemeClr val="tx1"/>
                </a:solidFill>
              </a:rPr>
              <a:t>municipalities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Around</a:t>
            </a:r>
            <a:r>
              <a:rPr lang="fr-FR" b="1" dirty="0" smtClean="0">
                <a:solidFill>
                  <a:schemeClr val="tx1"/>
                </a:solidFill>
              </a:rPr>
              <a:t> 20 </a:t>
            </a:r>
            <a:r>
              <a:rPr lang="fr-FR" b="1" dirty="0" err="1" smtClean="0">
                <a:solidFill>
                  <a:schemeClr val="tx1"/>
                </a:solidFill>
              </a:rPr>
              <a:t>elected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officials</a:t>
            </a:r>
            <a:r>
              <a:rPr lang="fr-FR" b="1" dirty="0" smtClean="0">
                <a:solidFill>
                  <a:schemeClr val="tx1"/>
                </a:solidFill>
              </a:rPr>
              <a:t>  /workshops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158105" y="1608576"/>
            <a:ext cx="1992989" cy="1767697"/>
          </a:xfrm>
          <a:prstGeom prst="wedgeRoundRectCallout">
            <a:avLst>
              <a:gd name="adj1" fmla="val -67273"/>
              <a:gd name="adj2" fmla="val 4083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+ 70 participants</a:t>
            </a:r>
          </a:p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(</a:t>
            </a:r>
            <a:r>
              <a:rPr lang="fr-FR" sz="1600" b="1" dirty="0" err="1" smtClean="0">
                <a:solidFill>
                  <a:schemeClr val="tx1"/>
                </a:solidFill>
              </a:rPr>
              <a:t>elected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officials</a:t>
            </a:r>
            <a:r>
              <a:rPr lang="fr-FR" sz="1600" b="1" dirty="0" smtClean="0">
                <a:solidFill>
                  <a:schemeClr val="tx1"/>
                </a:solidFill>
              </a:rPr>
              <a:t>, </a:t>
            </a:r>
            <a:r>
              <a:rPr lang="fr-FR" sz="1600" b="1" dirty="0" err="1" smtClean="0">
                <a:solidFill>
                  <a:schemeClr val="tx1"/>
                </a:solidFill>
              </a:rPr>
              <a:t>economic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</a:rPr>
              <a:t>stakeholders</a:t>
            </a:r>
            <a:r>
              <a:rPr lang="fr-FR" sz="1600" b="1" dirty="0" smtClean="0">
                <a:solidFill>
                  <a:schemeClr val="tx1"/>
                </a:solidFill>
              </a:rPr>
              <a:t>., social </a:t>
            </a:r>
            <a:r>
              <a:rPr lang="fr-FR" sz="1600" b="1" dirty="0" err="1" smtClean="0">
                <a:solidFill>
                  <a:schemeClr val="tx1"/>
                </a:solidFill>
              </a:rPr>
              <a:t>housing</a:t>
            </a:r>
            <a:r>
              <a:rPr lang="fr-FR" sz="1600" b="1" dirty="0" smtClean="0">
                <a:solidFill>
                  <a:schemeClr val="tx1"/>
                </a:solidFill>
              </a:rPr>
              <a:t> providers, associations,…)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456" y="3836942"/>
            <a:ext cx="4241269" cy="965947"/>
          </a:xfrm>
          <a:prstGeom prst="rect">
            <a:avLst/>
          </a:prstGeom>
          <a:noFill/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92000"/>
                    </a14:imgEffect>
                    <a14:imgEffect>
                      <a14:brightnessContrast bright="36000"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45" y="4190757"/>
            <a:ext cx="2291332" cy="17754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8742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1st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Nov. 2018/ </a:t>
            </a:r>
            <a:r>
              <a:rPr lang="fr-FR" dirty="0" err="1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Jul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2019 ORGANISATION SEVERAL workshops </a:t>
            </a:r>
            <a: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dirty="0">
                <a:solidFill>
                  <a:srgbClr val="485E8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solidFill>
                <a:srgbClr val="485E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2891" y="6372482"/>
            <a:ext cx="1137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dirty="0">
                <a:solidFill>
                  <a:srgbClr val="002060"/>
                </a:solidFill>
                <a:latin typeface="Arial Black" panose="020B0A04020102020204" pitchFamily="34" charset="0"/>
              </a:rPr>
              <a:t>5 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topics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including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a large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number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of public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politics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on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wich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is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based</a:t>
            </a:r>
            <a:r>
              <a:rPr lang="fr-F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a plan of 32 actions</a:t>
            </a:r>
            <a:endParaRPr lang="fr-F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0" y="6260847"/>
            <a:ext cx="568891" cy="568891"/>
          </a:xfrm>
          <a:prstGeom prst="rect">
            <a:avLst/>
          </a:prstGeom>
        </p:spPr>
      </p:pic>
      <p:grpSp>
        <p:nvGrpSpPr>
          <p:cNvPr id="45" name="Groupe 44"/>
          <p:cNvGrpSpPr/>
          <p:nvPr/>
        </p:nvGrpSpPr>
        <p:grpSpPr>
          <a:xfrm>
            <a:off x="0" y="1017953"/>
            <a:ext cx="11727422" cy="5298711"/>
            <a:chOff x="693028" y="1721991"/>
            <a:chExt cx="7162825" cy="3021021"/>
          </a:xfrm>
        </p:grpSpPr>
        <p:pic>
          <p:nvPicPr>
            <p:cNvPr id="41" name="Image 40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651" y="2873309"/>
              <a:ext cx="1205522" cy="11183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e 2"/>
            <p:cNvGrpSpPr/>
            <p:nvPr/>
          </p:nvGrpSpPr>
          <p:grpSpPr>
            <a:xfrm>
              <a:off x="693028" y="1721991"/>
              <a:ext cx="7162825" cy="3021021"/>
              <a:chOff x="-204091" y="742777"/>
              <a:chExt cx="8891292" cy="3936945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2364684" y="1486891"/>
                <a:ext cx="3164227" cy="304859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891"/>
                <a:r>
                  <a:rPr lang="fr-FR" sz="2100" b="1" dirty="0">
                    <a:solidFill>
                      <a:srgbClr val="5B9BD5">
                        <a:lumMod val="50000"/>
                      </a:srgbClr>
                    </a:solidFill>
                    <a:latin typeface="Candara" panose="020E0502030303020204" pitchFamily="34" charset="0"/>
                  </a:rPr>
                  <a:t>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900129" y="2090886"/>
                <a:ext cx="1723172" cy="89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recognize</a:t>
                </a:r>
                <a:r>
                  <a:rPr lang="fr-FR" b="1" dirty="0" smtClean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water </a:t>
                </a:r>
                <a:r>
                  <a:rPr lang="fr-FR" b="1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environment</a:t>
                </a:r>
                <a:r>
                  <a:rPr lang="fr-FR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as </a:t>
                </a:r>
                <a:r>
                  <a:rPr lang="fr-FR" b="1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heritage</a:t>
                </a:r>
                <a:r>
                  <a:rPr lang="fr-FR" b="1" dirty="0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for </a:t>
                </a:r>
                <a:r>
                  <a:rPr lang="fr-FR" b="1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tomorrow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7" name="Groupe 6"/>
              <p:cNvGrpSpPr/>
              <p:nvPr/>
            </p:nvGrpSpPr>
            <p:grpSpPr>
              <a:xfrm>
                <a:off x="5009310" y="742777"/>
                <a:ext cx="737236" cy="1046321"/>
                <a:chOff x="668253" y="65521"/>
                <a:chExt cx="929641" cy="1395095"/>
              </a:xfrm>
            </p:grpSpPr>
            <p:pic>
              <p:nvPicPr>
                <p:cNvPr id="38" name="Image 37" descr="\\services.alm\UsersDatas\gdanneels\Desktop\AGRI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254" y="65521"/>
                  <a:ext cx="929640" cy="139509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28575" cap="sq">
                  <a:solidFill>
                    <a:schemeClr val="accent6">
                      <a:lumMod val="75000"/>
                    </a:schemeClr>
                  </a:solidFill>
                  <a:miter lim="800000"/>
                </a:ln>
                <a:effectLst>
                  <a:outerShdw blurRad="254000" algn="tl" rotWithShape="0">
                    <a:srgbClr val="0070C0">
                      <a:alpha val="43000"/>
                    </a:srgbClr>
                  </a:outerShdw>
                </a:effectLst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668253" y="970570"/>
                  <a:ext cx="929640" cy="443641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fr-FR" sz="1400" dirty="0">
                      <a:solidFill>
                        <a:srgbClr val="538135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Agriculture</a:t>
                  </a:r>
                  <a:endParaRPr lang="fr-FR" sz="14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5907877" y="811542"/>
                <a:ext cx="2281581" cy="89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Enhance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agricultural areas and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activities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synergy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water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resource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food</a:t>
                </a:r>
                <a:r>
                  <a:rPr lang="fr-FR" b="1" dirty="0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rgbClr val="49702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project</a:t>
                </a:r>
                <a:endParaRPr lang="fr-FR" b="1" dirty="0">
                  <a:solidFill>
                    <a:srgbClr val="49702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204091" y="3167608"/>
                <a:ext cx="1621764" cy="89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Re-think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mobility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reduce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risks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common</a:t>
                </a:r>
                <a:r>
                  <a:rPr lang="fr-FR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links</a:t>
                </a:r>
                <a:endParaRPr lang="fr-FR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-177599" y="1107336"/>
                <a:ext cx="1992984" cy="480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Develop</a:t>
                </a:r>
                <a:r>
                  <a:rPr lang="fr-FR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b="1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territory</a:t>
                </a:r>
                <a:r>
                  <a:rPr lang="fr-FR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endParaRPr lang="fr-FR" b="1" dirty="0" smtClean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b="1" dirty="0" smtClean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«</a:t>
                </a:r>
                <a:r>
                  <a:rPr lang="fr-FR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living </a:t>
                </a:r>
                <a:r>
                  <a:rPr lang="fr-FR" b="1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differently</a:t>
                </a:r>
                <a:r>
                  <a:rPr lang="fr-FR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»</a:t>
                </a:r>
                <a:endParaRPr lang="fr-FR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5451703" y="3604349"/>
                <a:ext cx="645795" cy="1075373"/>
                <a:chOff x="0" y="0"/>
                <a:chExt cx="861060" cy="1433830"/>
              </a:xfrm>
            </p:grpSpPr>
            <p:pic>
              <p:nvPicPr>
                <p:cNvPr id="36" name="Image 35" descr="\\services.alm\UsersDatas\gdanneels\Desktop\ECO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1060" cy="1433830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28575" cap="sq">
                  <a:solidFill>
                    <a:srgbClr val="009999"/>
                  </a:solidFill>
                  <a:miter lim="800000"/>
                </a:ln>
                <a:effectLst>
                  <a:outerShdw blurRad="254000" algn="tl" rotWithShape="0">
                    <a:srgbClr val="0070C0">
                      <a:alpha val="43000"/>
                    </a:srgbClr>
                  </a:outerShdw>
                </a:effectLst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25717" y="858967"/>
                  <a:ext cx="809625" cy="54022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fr-FR" sz="1400" dirty="0" err="1" smtClean="0">
                      <a:solidFill>
                        <a:srgbClr val="3D6B76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Economy</a:t>
                  </a:r>
                  <a:endParaRPr lang="fr-FR" sz="14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6135992" y="3675042"/>
                <a:ext cx="2551209" cy="891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Adjust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</a:t>
                </a:r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development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  and </a:t>
                </a:r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part in the </a:t>
                </a:r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metropolitan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dynamics</a:t>
                </a:r>
                <a:r>
                  <a:rPr lang="fr-FR" b="1" dirty="0">
                    <a:solidFill>
                      <a:srgbClr val="2EAFB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excellence</a:t>
                </a:r>
                <a:endParaRPr lang="fr-FR" b="1" dirty="0">
                  <a:solidFill>
                    <a:srgbClr val="2EAFB6"/>
                  </a:solidFill>
                </a:endParaRP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3688320" y="1228554"/>
                <a:ext cx="2146816" cy="2146816"/>
                <a:chOff x="875694" y="230900"/>
                <a:chExt cx="2146816" cy="2146816"/>
              </a:xfrm>
            </p:grpSpPr>
            <p:sp>
              <p:nvSpPr>
                <p:cNvPr id="34" name="Secteurs 33"/>
                <p:cNvSpPr/>
                <p:nvPr/>
              </p:nvSpPr>
              <p:spPr>
                <a:xfrm>
                  <a:off x="875694" y="230900"/>
                  <a:ext cx="2146816" cy="2146816"/>
                </a:xfrm>
                <a:prstGeom prst="pie">
                  <a:avLst>
                    <a:gd name="adj1" fmla="val 16200000"/>
                    <a:gd name="adj2" fmla="val 1800000"/>
                  </a:avLst>
                </a:prstGeom>
                <a:noFill/>
                <a:ln>
                  <a:noFill/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5" name="Secteurs 4"/>
                <p:cNvSpPr/>
                <p:nvPr/>
              </p:nvSpPr>
              <p:spPr>
                <a:xfrm>
                  <a:off x="1598693" y="1047604"/>
                  <a:ext cx="865262" cy="7156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700" tIns="12700" rIns="12700" bIns="12700" numCol="1" spcCol="1270" anchor="ctr" anchorCtr="0">
                  <a:noAutofit/>
                </a:bodyPr>
                <a:lstStyle/>
                <a:p>
                  <a:pPr algn="ctr" defTabSz="685783"/>
                  <a:r>
                    <a:rPr lang="fr-FR" sz="1600" b="1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LIVING </a:t>
                  </a:r>
                  <a:r>
                    <a:rPr lang="fr-F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WELL </a:t>
                  </a:r>
                </a:p>
                <a:p>
                  <a:pPr algn="ctr" defTabSz="685783"/>
                  <a:r>
                    <a:rPr lang="fr-F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in the area</a:t>
                  </a:r>
                </a:p>
              </p:txBody>
            </p:sp>
          </p:grpSp>
          <p:sp>
            <p:nvSpPr>
              <p:cNvPr id="33" name="Secteurs 6"/>
              <p:cNvSpPr/>
              <p:nvPr/>
            </p:nvSpPr>
            <p:spPr>
              <a:xfrm>
                <a:off x="3288423" y="3759609"/>
                <a:ext cx="1233731" cy="682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algn="ctr" defTabSz="685783"/>
                <a:r>
                  <a:rPr lang="fr-F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PRESERVE / IMPROVE</a:t>
                </a:r>
              </a:p>
              <a:p>
                <a:pPr algn="ctr" defTabSz="685783"/>
                <a:r>
                  <a:rPr lang="fr-FR" sz="1600" b="1" dirty="0">
                    <a:solidFill>
                      <a:schemeClr val="accent1">
                        <a:lumMod val="75000"/>
                      </a:schemeClr>
                    </a:solidFill>
                  </a:rPr>
                  <a:t>water </a:t>
                </a:r>
                <a:r>
                  <a:rPr lang="fr-FR" sz="16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resource</a:t>
                </a:r>
                <a:endParaRPr lang="fr-F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1593007" y="853228"/>
                <a:ext cx="669608" cy="1073468"/>
                <a:chOff x="-731052" y="-54927"/>
                <a:chExt cx="892810" cy="1431289"/>
              </a:xfrm>
            </p:grpSpPr>
            <p:pic>
              <p:nvPicPr>
                <p:cNvPr id="28" name="Image 27" descr="\\services.alm\UsersDatas\gdanneels\Desktop\HAB.PNG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731052" y="-54927"/>
                  <a:ext cx="892810" cy="1431289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28575" cap="sq">
                  <a:solidFill>
                    <a:srgbClr val="00B050"/>
                  </a:solidFill>
                  <a:miter lim="800000"/>
                </a:ln>
                <a:effectLst>
                  <a:outerShdw blurRad="254000" algn="tl" rotWithShape="0">
                    <a:srgbClr val="0070C0">
                      <a:alpha val="43000"/>
                    </a:srgbClr>
                  </a:outerShdw>
                </a:effectLst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-702475" y="874661"/>
                  <a:ext cx="809625" cy="4572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fr-FR" sz="1400" dirty="0" err="1" smtClean="0">
                      <a:solidFill>
                        <a:srgbClr val="538135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Housing</a:t>
                  </a:r>
                  <a:endParaRPr lang="fr-FR" sz="14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1593007" y="3104228"/>
                <a:ext cx="667703" cy="977741"/>
                <a:chOff x="-306795" y="-19066"/>
                <a:chExt cx="890270" cy="1303655"/>
              </a:xfrm>
            </p:grpSpPr>
            <p:pic>
              <p:nvPicPr>
                <p:cNvPr id="26" name="Image 25" descr="\\services.alm\UsersDatas\gdanneels\Desktop\MOB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06795" y="-19066"/>
                  <a:ext cx="890270" cy="130365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28575" cap="sq">
                  <a:solidFill>
                    <a:srgbClr val="339966"/>
                  </a:solidFill>
                  <a:miter lim="800000"/>
                </a:ln>
                <a:effectLst>
                  <a:outerShdw blurRad="254000" algn="tl" rotWithShape="0">
                    <a:srgbClr val="0070C0">
                      <a:alpha val="43000"/>
                    </a:srgbClr>
                  </a:outerShdw>
                </a:effectLst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-273296" y="819505"/>
                  <a:ext cx="809623" cy="42862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fr-FR" sz="1400" dirty="0" err="1" smtClean="0">
                      <a:solidFill>
                        <a:srgbClr val="538135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Mobility</a:t>
                  </a:r>
                  <a:endParaRPr lang="fr-FR" sz="1400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e 22"/>
              <p:cNvGrpSpPr/>
              <p:nvPr/>
            </p:nvGrpSpPr>
            <p:grpSpPr>
              <a:xfrm>
                <a:off x="6059658" y="2136448"/>
                <a:ext cx="672465" cy="986314"/>
                <a:chOff x="0" y="24713"/>
                <a:chExt cx="896620" cy="1315085"/>
              </a:xfrm>
            </p:grpSpPr>
            <p:pic>
              <p:nvPicPr>
                <p:cNvPr id="24" name="Image 23" descr="\\services.alm\UsersDatas\gdanneels\Desktop\EA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24713"/>
                  <a:ext cx="896620" cy="131508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28575" cap="sq">
                  <a:solidFill>
                    <a:schemeClr val="accent1">
                      <a:lumMod val="75000"/>
                    </a:schemeClr>
                  </a:solidFill>
                  <a:miter lim="800000"/>
                </a:ln>
                <a:effectLst>
                  <a:outerShdw blurRad="254000" algn="tl" rotWithShape="0">
                    <a:srgbClr val="0070C0">
                      <a:alpha val="43000"/>
                    </a:srgbClr>
                  </a:outerShdw>
                </a:effectLst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9525" y="767751"/>
                  <a:ext cx="847725" cy="5648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fr-FR" sz="1400" dirty="0" smtClean="0">
                      <a:solidFill>
                        <a:srgbClr val="5B9BD5"/>
                      </a:solidFill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Water</a:t>
                  </a:r>
                  <a:endParaRPr lang="fr-FR" sz="1400" dirty="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Secteurs 8"/>
              <p:cNvSpPr/>
              <p:nvPr/>
            </p:nvSpPr>
            <p:spPr>
              <a:xfrm>
                <a:off x="2516366" y="1949729"/>
                <a:ext cx="1077768" cy="73917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algn="ctr"/>
                <a:r>
                  <a:rPr lang="fr-FR" sz="1600" b="1" dirty="0" smtClean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DEVELOP</a:t>
                </a:r>
              </a:p>
              <a:p>
                <a:pPr algn="ctr"/>
                <a:r>
                  <a:rPr lang="fr-FR" sz="1600" b="1" dirty="0" smtClean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fr-FR" sz="1600" b="1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the </a:t>
                </a:r>
                <a:r>
                  <a:rPr lang="fr-FR" sz="1600" b="1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potential</a:t>
                </a:r>
                <a:r>
                  <a:rPr lang="fr-FR" sz="1600" b="1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  <a:p>
                <a:pPr algn="ctr"/>
                <a:r>
                  <a:rPr lang="fr-FR" sz="1600" b="1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of the </a:t>
                </a:r>
                <a:r>
                  <a:rPr lang="fr-FR" sz="1600" b="1" dirty="0" err="1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territory</a:t>
                </a:r>
                <a:endParaRPr lang="fr-FR" sz="1600" b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901256" y="40451"/>
            <a:ext cx="8953500" cy="1325563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Black" panose="020B0A04020102020204" pitchFamily="34" charset="0"/>
              </a:rPr>
              <a:t>Charter Gardiennes de l’eau </a:t>
            </a:r>
            <a:r>
              <a:rPr lang="fr-FR" sz="2700" i="1" dirty="0">
                <a:latin typeface="Arial Black" panose="020B0A04020102020204" pitchFamily="34" charset="0"/>
              </a:rPr>
              <a:t>(</a:t>
            </a:r>
            <a:r>
              <a:rPr lang="fr-FR" sz="2700" i="1" dirty="0" err="1">
                <a:latin typeface="Arial Black" panose="020B0A04020102020204" pitchFamily="34" charset="0"/>
              </a:rPr>
              <a:t>approved</a:t>
            </a:r>
            <a:r>
              <a:rPr lang="fr-FR" sz="2700" i="1" dirty="0">
                <a:latin typeface="Arial Black" panose="020B0A04020102020204" pitchFamily="34" charset="0"/>
              </a:rPr>
              <a:t> 12 </a:t>
            </a:r>
            <a:r>
              <a:rPr lang="fr-FR" sz="2700" i="1" dirty="0" err="1">
                <a:latin typeface="Arial Black" panose="020B0A04020102020204" pitchFamily="34" charset="0"/>
              </a:rPr>
              <a:t>December</a:t>
            </a:r>
            <a:r>
              <a:rPr lang="fr-FR" sz="2700" i="1" dirty="0">
                <a:latin typeface="Arial Black" panose="020B0A04020102020204" pitchFamily="34" charset="0"/>
              </a:rPr>
              <a:t> 2019)</a:t>
            </a:r>
            <a:br>
              <a:rPr lang="fr-FR" sz="2700" i="1" dirty="0">
                <a:latin typeface="Arial Black" panose="020B0A04020102020204" pitchFamily="34" charset="0"/>
              </a:rPr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436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3577710" y="2965623"/>
            <a:ext cx="49410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3577710" y="3889575"/>
            <a:ext cx="49410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5559" y="2745652"/>
            <a:ext cx="8953500" cy="1325563"/>
          </a:xfrm>
        </p:spPr>
        <p:txBody>
          <a:bodyPr/>
          <a:lstStyle/>
          <a:p>
            <a:r>
              <a:rPr lang="en-US" dirty="0"/>
              <a:t>ZOOM ON 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34099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LMContentType" ma:contentTypeID="0x010100F845AE67FD694770A9119A97FB6AF2EA00B8A26F49CDBEB14BBCB3100C854BF909" ma:contentTypeVersion="7" ma:contentTypeDescription="Type de contenu Documents LM" ma:contentTypeScope="" ma:versionID="b771fb985799265ec3d46c57b3f7c1a4">
  <xsd:schema xmlns:xsd="http://www.w3.org/2001/XMLSchema" xmlns:xs="http://www.w3.org/2001/XMLSchema" xmlns:p="http://schemas.microsoft.com/office/2006/metadata/properties" xmlns:ns1="http://schemas.microsoft.com/sharepoint/v3" xmlns:ns2="64E9D33B-884E-4180-AF8C-0BF91716D54A" xmlns:ns3="http://schemas.microsoft.com/sharepoint/v3/fields" xmlns:ns4="aa2ffe61-6c45-45b3-8966-0b23b7ff7b6f" targetNamespace="http://schemas.microsoft.com/office/2006/metadata/properties" ma:root="true" ma:fieldsID="0f4df629a2e74bf20c3555cd7aaa8517" ns1:_="" ns2:_="" ns3:_="" ns4:_="">
    <xsd:import namespace="http://schemas.microsoft.com/sharepoint/v3"/>
    <xsd:import namespace="64E9D33B-884E-4180-AF8C-0BF91716D54A"/>
    <xsd:import namespace="http://schemas.microsoft.com/sharepoint/v3/fields"/>
    <xsd:import namespace="aa2ffe61-6c45-45b3-8966-0b23b7ff7b6f"/>
    <xsd:element name="properties">
      <xsd:complexType>
        <xsd:sequence>
          <xsd:element name="documentManagement">
            <xsd:complexType>
              <xsd:all>
                <xsd:element ref="ns3:LM_Doc_MotCle_1" minOccurs="0"/>
                <xsd:element ref="ns3:LM_Doc_Classement_1" minOccurs="0"/>
                <xsd:element ref="ns2:LM_DateEnregistrement"/>
                <xsd:element ref="ns2:LM_Editeur"/>
                <xsd:element ref="ns2:LM_Droits"/>
                <xsd:element ref="ns2:LM_Doc_DureeDeVie" minOccurs="0"/>
                <xsd:element ref="ns2:LM_Doc_ActionArchivage" minOccurs="0"/>
                <xsd:element ref="ns2:LM_Auteur" minOccurs="0"/>
                <xsd:element ref="ns2:LM_AuteurLibre" minOccurs="0"/>
                <xsd:element ref="ns2:LM_Resume" minOccurs="0"/>
                <xsd:element ref="ns3:LM_Doc_Lieu_1" minOccurs="0"/>
                <xsd:element ref="ns2:LM_Contributeur" minOccurs="0"/>
                <xsd:element ref="ns2:LM_ContributeurExterne" minOccurs="0"/>
                <xsd:element ref="ns2:LM_Identifiant" minOccurs="0"/>
                <xsd:element ref="ns2:LM_Source" minOccurs="0"/>
                <xsd:element ref="ns2:LM_Relation" minOccurs="0"/>
                <xsd:element ref="ns2:LM_Taille" minOccurs="0"/>
                <xsd:element ref="ns2:EliseUrl" minOccurs="0"/>
                <xsd:element ref="ns2:EliseChrono" minOccurs="0"/>
                <xsd:element ref="ns2:Elise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Évaluation (0-5)" ma:decimals="2" ma:description="Valeur moyenne de toutes les évaluations envoyées" ma:internalName="AverageRating" ma:readOnly="true">
      <xsd:simpleType>
        <xsd:restriction base="dms:Number"/>
      </xsd:simpleType>
    </xsd:element>
    <xsd:element name="RatingCount" ma:index="32" nillable="true" ma:displayName="Nombre d’évaluations" ma:decimals="0" ma:description="Nombre d’évaluations envoyées" ma:internalName="RatingCount" ma:readOnly="true">
      <xsd:simpleType>
        <xsd:restriction base="dms:Number"/>
      </xsd:simpleType>
    </xsd:element>
    <xsd:element name="RatedBy" ma:index="33" nillable="true" ma:displayName="Évalué par" ma:description="Des utilisateurs ont évalué l'élément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4" nillable="true" ma:displayName="Évaluation des utilisateurs" ma:description="Évaluation des utilisateurs pour l'élément" ma:hidden="true" ma:internalName="Ratings">
      <xsd:simpleType>
        <xsd:restriction base="dms:Note"/>
      </xsd:simpleType>
    </xsd:element>
    <xsd:element name="LikesCount" ma:index="35" nillable="true" ma:displayName="Nombre de « Je recommande »" ma:internalName="LikesCount">
      <xsd:simpleType>
        <xsd:restriction base="dms:Unknown"/>
      </xsd:simpleType>
    </xsd:element>
    <xsd:element name="LikedBy" ma:index="36" nillable="true" ma:displayName="Recommandé par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9D33B-884E-4180-AF8C-0BF91716D54A" elementFormDefault="qualified">
    <xsd:import namespace="http://schemas.microsoft.com/office/2006/documentManagement/types"/>
    <xsd:import namespace="http://schemas.microsoft.com/office/infopath/2007/PartnerControls"/>
    <xsd:element name="LM_DateEnregistrement" ma:index="6" ma:displayName="Date" ma:format="DateOnly" ma:internalName="LM_DateEnregistrement">
      <xsd:simpleType>
        <xsd:restriction base="dms:DateTime"/>
      </xsd:simpleType>
    </xsd:element>
    <xsd:element name="LM_Editeur" ma:index="7" ma:displayName="Editeur" ma:default="Métropole Européenne de Lille" ma:internalName="LM_Editeur">
      <xsd:simpleType>
        <xsd:restriction base="dms:Text"/>
      </xsd:simpleType>
    </xsd:element>
    <xsd:element name="LM_Droits" ma:index="8" ma:displayName="Droits" ma:default="Tous droits réservés" ma:internalName="LM_Droits">
      <xsd:simpleType>
        <xsd:restriction base="dms:Text"/>
      </xsd:simpleType>
    </xsd:element>
    <xsd:element name="LM_Doc_DureeDeVie" ma:index="9" nillable="true" ma:displayName="Durée de vie" ma:internalName="LM_Doc_DureeDeVie">
      <xsd:simpleType>
        <xsd:restriction base="dms:Choice">
          <xsd:enumeration value="1 an"/>
          <xsd:enumeration value="2 ans"/>
          <xsd:enumeration value="3 ans"/>
          <xsd:enumeration value="4 ans"/>
          <xsd:enumeration value="5 ans"/>
          <xsd:enumeration value="6 ans"/>
          <xsd:enumeration value="10 ans"/>
          <xsd:enumeration value="25 ans"/>
          <xsd:enumeration value="30 ans"/>
          <xsd:enumeration value="Illimité"/>
        </xsd:restriction>
      </xsd:simpleType>
    </xsd:element>
    <xsd:element name="LM_Doc_ActionArchivage" ma:index="10" nillable="true" ma:displayName="Action Archivage" ma:internalName="LM_Doc_ActionArchivage">
      <xsd:simpleType>
        <xsd:restriction base="dms:Choice">
          <xsd:enumeration value="Archivage"/>
          <xsd:enumeration value="Destruction"/>
        </xsd:restriction>
      </xsd:simpleType>
    </xsd:element>
    <xsd:element name="LM_Auteur" ma:index="11" nillable="true" ma:displayName="Auteur" ma:list="UserInfo" ma:internalName="LM_Au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M_AuteurLibre" ma:index="12" nillable="true" ma:displayName="Auteur (saisie libre)" ma:internalName="LM_AuteurLibre">
      <xsd:simpleType>
        <xsd:restriction base="dms:Text"/>
      </xsd:simpleType>
    </xsd:element>
    <xsd:element name="LM_Resume" ma:index="13" nillable="true" ma:displayName="Résumé" ma:internalName="LM_Resume">
      <xsd:simpleType>
        <xsd:restriction base="dms:Note"/>
      </xsd:simpleType>
    </xsd:element>
    <xsd:element name="LM_Contributeur" ma:index="16" nillable="true" ma:displayName="Contributeur" ma:list="UserInfo" ma:internalName="LM_Contribut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M_ContributeurExterne" ma:index="17" nillable="true" ma:displayName="Contributeur (si externe)" ma:internalName="LM_ContributeurExterne">
      <xsd:simpleType>
        <xsd:restriction base="dms:Text"/>
      </xsd:simpleType>
    </xsd:element>
    <xsd:element name="LM_Identifiant" ma:index="18" nillable="true" ma:displayName="Identifiant" ma:description="Possibilité de mentionner ici les références liées à votre document (ex : identifiant du numéro de marché)" ma:internalName="LM_Identifiant">
      <xsd:simpleType>
        <xsd:restriction base="dms:Text"/>
      </xsd:simpleType>
    </xsd:element>
    <xsd:element name="LM_Source" ma:index="19" nillable="true" ma:displayName="Source" ma:description="Saisir l’adresse vers un document, une source dans ce champs" ma:format="Hyperlink" ma:internalName="LM_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M_Relation" ma:index="20" nillable="true" ma:displayName="Relation" ma:format="Hyperlink" ma:internalName="LM_Relat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M_Taille" ma:index="21" nillable="true" ma:displayName="Taille" ma:description=" Possibilité de mentionner ici la taille de votre document (nombre de pages par exemple)" ma:internalName="LM_Taille">
      <xsd:simpleType>
        <xsd:restriction base="dms:Text"/>
      </xsd:simpleType>
    </xsd:element>
    <xsd:element name="EliseUrl" ma:index="28" nillable="true" ma:displayName="EliseUrl" ma:format="Hyperlink" ma:internalName="Elis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liseChrono" ma:index="29" nillable="true" ma:displayName="EliseChrono" ma:internalName="EliseChrono">
      <xsd:simpleType>
        <xsd:restriction base="dms:Text"/>
      </xsd:simpleType>
    </xsd:element>
    <xsd:element name="EliseDate" ma:index="30" nillable="true" ma:displayName="EliseDate" ma:internalName="Elis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M_Doc_MotCle_1" ma:index="3" ma:taxonomy="true" ma:internalName="LM_Doc_MotCle_1" ma:taxonomyFieldName="LM_Doc_MotCle" ma:displayName="Mot-clés" ma:fieldId="{aa5aa22c-797f-44f3-9c88-4de565b9e2bd}" ma:taxonomyMulti="true" ma:sspId="0fb7e318-b559-458d-86fa-c5bae00274c2" ma:termSetId="a0be89fe-df50-4419-a50e-2c98b14f04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M_Doc_Classement_1" ma:index="5" ma:taxonomy="true" ma:internalName="LM_Doc_Classement_1" ma:taxonomyFieldName="LM_Doc_Classement" ma:displayName="Typologie" ma:fieldId="{869c8de7-8173-4a20-abe0-c97897a9b883}" ma:sspId="0fb7e318-b559-458d-86fa-c5bae00274c2" ma:termSetId="e855d7d2-9b11-451a-8260-1c18816c41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M_Doc_Lieu_1" ma:index="15" nillable="true" ma:taxonomy="true" ma:internalName="LM_Doc_Lieu_1" ma:taxonomyFieldName="LM_Doc_Lieu" ma:displayName="Lieu" ma:fieldId="{89896ecf-9bcb-480c-bcd4-471baabacbd5}" ma:sspId="0fb7e318-b559-458d-86fa-c5bae00274c2" ma:termSetId="d35eafc6-b67b-4c33-af48-8144e05a5c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ffe61-6c45-45b3-8966-0b23b7ff7b6f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Taxonomy Catch All Column" ma:hidden="true" ma:list="{ab9d4415-aba2-40f9-8fb7-d64bbd2d91c2}" ma:internalName="TaxCatchAll" ma:showField="CatchAllData" ma:web="aa2ffe61-6c45-45b3-8966-0b23b7ff7b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Type de contenu"/>
        <xsd:element ref="dc:title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M_Doc_Lieu_1 xmlns="http://schemas.microsoft.com/sharepoint/v3/fields">
      <Terms xmlns="http://schemas.microsoft.com/office/infopath/2007/PartnerControls"/>
    </LM_Doc_Lieu_1>
    <LM_Doc_Classement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Diaporama</TermName>
          <TermId xmlns="http://schemas.microsoft.com/office/infopath/2007/PartnerControls">936ab3d2-3f85-448f-871b-81c149018beb</TermId>
        </TermInfo>
      </Terms>
    </LM_Doc_Classement_1>
    <LM_Doc_MotCle_1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Charte graphique</TermName>
          <TermId xmlns="http://schemas.microsoft.com/office/infopath/2007/PartnerControls">bba7bf20-5767-4250-a945-2f6518a711f8</TermId>
        </TermInfo>
        <TermInfo xmlns="http://schemas.microsoft.com/office/infopath/2007/PartnerControls">
          <TermName xmlns="http://schemas.microsoft.com/office/infopath/2007/PartnerControls">Diaporama</TermName>
          <TermId xmlns="http://schemas.microsoft.com/office/infopath/2007/PartnerControls">b3777814-4305-4c7e-9436-0330da015cb1</TermId>
        </TermInfo>
      </Terms>
    </LM_Doc_MotCle_1>
    <LM_Droits xmlns="64E9D33B-884E-4180-AF8C-0BF91716D54A">Tous droits réservés</LM_Droits>
    <LM_Source xmlns="64E9D33B-884E-4180-AF8C-0BF91716D54A">
      <Url xsi:nil="true"/>
      <Description xsi:nil="true"/>
    </LM_Source>
    <LM_AuteurLibre xmlns="64E9D33B-884E-4180-AF8C-0BF91716D54A" xsi:nil="true"/>
    <LM_Auteur xmlns="64E9D33B-884E-4180-AF8C-0BF91716D54A">
      <UserInfo>
        <DisplayName/>
        <AccountId xsi:nil="true"/>
        <AccountType/>
      </UserInfo>
    </LM_Auteur>
    <EliseChrono xmlns="64E9D33B-884E-4180-AF8C-0BF91716D54A" xsi:nil="true"/>
    <LM_Doc_ActionArchivage xmlns="64E9D33B-884E-4180-AF8C-0BF91716D54A">Archivage</LM_Doc_ActionArchivage>
    <LM_Relation xmlns="64E9D33B-884E-4180-AF8C-0BF91716D54A">
      <Url xsi:nil="true"/>
      <Description xsi:nil="true"/>
    </LM_Relation>
    <LM_Doc_DureeDeVie xmlns="64E9D33B-884E-4180-AF8C-0BF91716D54A">5 ans</LM_Doc_DureeDeVie>
    <LM_ContributeurExterne xmlns="64E9D33B-884E-4180-AF8C-0BF91716D54A" xsi:nil="true"/>
    <LM_Identifiant xmlns="64E9D33B-884E-4180-AF8C-0BF91716D54A" xsi:nil="true"/>
    <LM_Resume xmlns="64E9D33B-884E-4180-AF8C-0BF91716D54A" xsi:nil="true"/>
    <LM_Contributeur xmlns="64E9D33B-884E-4180-AF8C-0BF91716D54A">
      <UserInfo>
        <DisplayName/>
        <AccountId xsi:nil="true"/>
        <AccountType/>
      </UserInfo>
    </LM_Contributeur>
    <LM_Taille xmlns="64E9D33B-884E-4180-AF8C-0BF91716D54A" xsi:nil="true"/>
    <EliseUrl xmlns="64E9D33B-884E-4180-AF8C-0BF91716D54A">
      <Url xsi:nil="true"/>
      <Description xsi:nil="true"/>
    </EliseUrl>
    <LM_Editeur xmlns="64E9D33B-884E-4180-AF8C-0BF91716D54A">Métropole Européenne de Lille</LM_Editeur>
    <LM_DateEnregistrement xmlns="64E9D33B-884E-4180-AF8C-0BF91716D54A">2021-12-12T23:00:00+00:00</LM_DateEnregistrement>
    <EliseDate xmlns="64E9D33B-884E-4180-AF8C-0BF91716D54A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aa2ffe61-6c45-45b3-8966-0b23b7ff7b6f">
      <Value>9</Value>
      <Value>8</Value>
      <Value>7</Value>
    </TaxCatchAll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F8066-88C5-47A1-A649-702A718D8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E9D33B-884E-4180-AF8C-0BF91716D54A"/>
    <ds:schemaRef ds:uri="http://schemas.microsoft.com/sharepoint/v3/fields"/>
    <ds:schemaRef ds:uri="aa2ffe61-6c45-45b3-8966-0b23b7ff7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6E268-AE49-47F5-ABD7-71C0B68971CA}">
  <ds:schemaRefs>
    <ds:schemaRef ds:uri="http://purl.org/dc/elements/1.1/"/>
    <ds:schemaRef ds:uri="http://schemas.microsoft.com/office/2006/documentManagement/types"/>
    <ds:schemaRef ds:uri="http://purl.org/dc/terms/"/>
    <ds:schemaRef ds:uri="64E9D33B-884E-4180-AF8C-0BF91716D54A"/>
    <ds:schemaRef ds:uri="http://schemas.microsoft.com/office/2006/metadata/properties"/>
    <ds:schemaRef ds:uri="aa2ffe61-6c45-45b3-8966-0b23b7ff7b6f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sharepoint/v3/field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2E4697-3E34-4055-B85C-E84541714E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1368</Words>
  <Application>Microsoft Office PowerPoint</Application>
  <PresentationFormat>Grand écran</PresentationFormat>
  <Paragraphs>189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Candara</vt:lpstr>
      <vt:lpstr>Courier New</vt:lpstr>
      <vt:lpstr>Futura Bk</vt:lpstr>
      <vt:lpstr>Futura Bold</vt:lpstr>
      <vt:lpstr>Gotham Black</vt:lpstr>
      <vt:lpstr>Gotham Medium</vt:lpstr>
      <vt:lpstr>Times New Roman</vt:lpstr>
      <vt:lpstr>Wingdings</vt:lpstr>
      <vt:lpstr>Thème Office</vt:lpstr>
      <vt:lpstr>        The water guardians project </vt:lpstr>
      <vt:lpstr>Drinking water supply in Lille Metropole </vt:lpstr>
      <vt:lpstr>The perimeter of Supply of catchment areas (AAC) south of  Lille </vt:lpstr>
      <vt:lpstr>An enhanced legal and regulatory protection </vt:lpstr>
      <vt:lpstr>A co-design approach of a new territorial project</vt:lpstr>
      <vt:lpstr>Présentation PowerPoint</vt:lpstr>
      <vt:lpstr>1st step: Nov. 2018/ Jul 2019 ORGANISATION SEVERAL workshops  </vt:lpstr>
      <vt:lpstr>Charter Gardiennes de l’eau (approved 12 December 2019) </vt:lpstr>
      <vt:lpstr>ZOOM ON THE ACTION PLAN</vt:lpstr>
      <vt:lpstr>The action plan</vt:lpstr>
      <vt:lpstr>The action plan </vt:lpstr>
      <vt:lpstr>The action plan</vt:lpstr>
      <vt:lpstr>Project URB’EAU / Content &amp; objectifs </vt:lpstr>
      <vt:lpstr>We are looking for partnerships and european projects about: </vt:lpstr>
      <vt:lpstr>Présentation PowerPoint</vt:lpstr>
    </vt:vector>
  </TitlesOfParts>
  <Company>M.E.L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NAUDE Lore</dc:creator>
  <cp:lastModifiedBy>DE JAEGER Wim</cp:lastModifiedBy>
  <cp:revision>24</cp:revision>
  <dcterms:created xsi:type="dcterms:W3CDTF">2021-11-29T08:55:14Z</dcterms:created>
  <dcterms:modified xsi:type="dcterms:W3CDTF">2022-04-29T16:37:24Z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0x010100F845AE67FD694770A9119A97FB6AF2EA00B8A26F49CDBEB14BBCB3100C854BF909</vt:lpwstr>
  </property>
  <property fmtid="{D5CDD505-2E9C-101B-9397-08002B2CF9AE}" pid="3" name="LM_Doc_Lieu">
    <vt:lpwstr/>
  </property>
  <property fmtid="{D5CDD505-2E9C-101B-9397-08002B2CF9AE}" pid="4" name="LM_Doc_MotCle">
    <vt:lpwstr>7;#Charte graphique|bba7bf20-5767-4250-a945-2f6518a711f8;#8;#Diaporama|b3777814-4305-4c7e-9436-0330da015cb1</vt:lpwstr>
  </property>
  <property fmtid="{D5CDD505-2E9C-101B-9397-08002B2CF9AE}" pid="5" name="LM_Doc_Classement">
    <vt:lpwstr>9;#Diaporama|936ab3d2-3f85-448f-871b-81c149018beb</vt:lpwstr>
  </property>
</Properties>
</file>